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83" r:id="rId4"/>
    <p:sldId id="277" r:id="rId5"/>
    <p:sldId id="270" r:id="rId6"/>
    <p:sldId id="278" r:id="rId7"/>
    <p:sldId id="279" r:id="rId8"/>
    <p:sldId id="288" r:id="rId9"/>
    <p:sldId id="285" r:id="rId10"/>
    <p:sldId id="265" r:id="rId11"/>
    <p:sldId id="286" r:id="rId12"/>
    <p:sldId id="287" r:id="rId13"/>
    <p:sldId id="274" r:id="rId14"/>
    <p:sldId id="290" r:id="rId15"/>
    <p:sldId id="266" r:id="rId16"/>
    <p:sldId id="267" r:id="rId17"/>
    <p:sldId id="289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4" d="100"/>
          <a:sy n="114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raham\Desktop\MONITORING\ALL%20LAs%20New%20strategy%20Monitoring%202019-20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lma\shared\Housing%20Services\HOUSING%20AND%20PLANNING%20POLICY\York%20North%20Yorkshire%20East%20Riding%20Strategic%20Housing%20Partnership\ALL%20Monitoring\New%20Strategy%20Monitoring%202021-22\Year%20end\ALL%20LAs%20YNYER%20Housing%20strategy%20Monitoring%202021-22%20full%20year%20ANALYSI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raham\Desktop\MONITORING\ALL%20LAs%20New%20strategy%20Monitoring%202019-20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Y:\Housing%20Services\HOUSING%20AND%20PLANNING%20POLICY\York%20North%20Yorkshire%20East%20Riding%20Strategic%20Housing%20Partnership\ALL%20Monitoring\New%20Strategy%20Monitoring%202021-22\Year%20end\ALL%20LAs%20YNYER%20Housing%20strategy%20Monitoring%202021-22%20FY%20ANALYSIS%20RYEDALE%20and%20SELBY%20amends%20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0"/>
          <c:w val="0.93888888888888888"/>
          <c:h val="0.9142634410517689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6570112"/>
        <c:axId val="196584192"/>
      </c:barChart>
      <c:catAx>
        <c:axId val="1965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584192"/>
        <c:crosses val="autoZero"/>
        <c:auto val="1"/>
        <c:lblAlgn val="ctr"/>
        <c:lblOffset val="100"/>
        <c:noMultiLvlLbl val="0"/>
      </c:catAx>
      <c:valAx>
        <c:axId val="1965841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9657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333333333333333E-2"/>
          <c:y val="5.0925925925925923E-2"/>
          <c:w val="0.93888888888888888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v>mid year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General</c:formatCode>
              <c:ptCount val="4"/>
              <c:pt idx="0">
                <c:v>390</c:v>
              </c:pt>
              <c:pt idx="1">
                <c:v>597</c:v>
              </c:pt>
              <c:pt idx="2">
                <c:v>642</c:v>
              </c:pt>
              <c:pt idx="3">
                <c:v>764</c:v>
              </c:pt>
            </c:numLit>
          </c:val>
          <c:extLst>
            <c:ext xmlns:c16="http://schemas.microsoft.com/office/drawing/2014/chart" uri="{C3380CC4-5D6E-409C-BE32-E72D297353CC}">
              <c16:uniqueId val="{00000000-094E-4426-B8F5-A715D7A300F1}"/>
            </c:ext>
          </c:extLst>
        </c:ser>
        <c:ser>
          <c:idx val="1"/>
          <c:order val="1"/>
          <c:tx>
            <c:v>full year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1560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4E-4426-B8F5-A715D7A300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General</c:formatCode>
              <c:ptCount val="4"/>
              <c:pt idx="0">
                <c:v>1103</c:v>
              </c:pt>
              <c:pt idx="1">
                <c:v>1334</c:v>
              </c:pt>
              <c:pt idx="2">
                <c:v>1351</c:v>
              </c:pt>
              <c:pt idx="3">
                <c:v>1583</c:v>
              </c:pt>
            </c:numLit>
          </c:val>
          <c:extLst>
            <c:ext xmlns:c16="http://schemas.microsoft.com/office/drawing/2014/chart" uri="{C3380CC4-5D6E-409C-BE32-E72D297353CC}">
              <c16:uniqueId val="{00000002-094E-4426-B8F5-A715D7A300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34006335"/>
        <c:axId val="1"/>
      </c:barChart>
      <c:catAx>
        <c:axId val="133400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4006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Richmondshire</c:v>
              </c:pt>
              <c:pt idx="1">
                <c:v>Hambleton</c:v>
              </c:pt>
              <c:pt idx="2">
                <c:v>Ryedale</c:v>
              </c:pt>
              <c:pt idx="3">
                <c:v>Selby</c:v>
              </c:pt>
              <c:pt idx="4">
                <c:v>Craven </c:v>
              </c:pt>
              <c:pt idx="5">
                <c:v>Scarborough</c:v>
              </c:pt>
              <c:pt idx="6">
                <c:v>York</c:v>
              </c:pt>
              <c:pt idx="7">
                <c:v>ERY</c:v>
              </c:pt>
              <c:pt idx="8">
                <c:v>Harrogate</c:v>
              </c:pt>
            </c:strLit>
          </c:cat>
          <c:val>
            <c:numLit>
              <c:formatCode>General</c:formatCode>
              <c:ptCount val="9"/>
              <c:pt idx="0">
                <c:v>9</c:v>
              </c:pt>
              <c:pt idx="1">
                <c:v>54</c:v>
              </c:pt>
              <c:pt idx="2">
                <c:v>88</c:v>
              </c:pt>
              <c:pt idx="3">
                <c:v>139</c:v>
              </c:pt>
              <c:pt idx="4" formatCode="#,##0">
                <c:v>170</c:v>
              </c:pt>
              <c:pt idx="5">
                <c:v>191</c:v>
              </c:pt>
              <c:pt idx="6">
                <c:v>224</c:v>
              </c:pt>
              <c:pt idx="7">
                <c:v>331</c:v>
              </c:pt>
              <c:pt idx="8">
                <c:v>354</c:v>
              </c:pt>
            </c:numLit>
          </c:val>
          <c:extLst>
            <c:ext xmlns:c16="http://schemas.microsoft.com/office/drawing/2014/chart" uri="{C3380CC4-5D6E-409C-BE32-E72D297353CC}">
              <c16:uniqueId val="{00000000-D7E8-4093-8C69-90F362A103C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60749407"/>
        <c:axId val="1560749823"/>
      </c:barChart>
      <c:catAx>
        <c:axId val="156074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749823"/>
        <c:crosses val="autoZero"/>
        <c:auto val="1"/>
        <c:lblAlgn val="ctr"/>
        <c:lblOffset val="100"/>
        <c:noMultiLvlLbl val="0"/>
      </c:catAx>
      <c:valAx>
        <c:axId val="156074982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074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of Local Plan target delivered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0%</c:formatCode>
              <c:ptCount val="9"/>
              <c:pt idx="0">
                <c:v>2.46</c:v>
              </c:pt>
              <c:pt idx="1">
                <c:v>0.56999999999999995</c:v>
              </c:pt>
              <c:pt idx="2">
                <c:v>1.7</c:v>
              </c:pt>
              <c:pt idx="3">
                <c:v>0.13</c:v>
              </c:pt>
              <c:pt idx="4">
                <c:v>1.17</c:v>
              </c:pt>
              <c:pt idx="5">
                <c:v>2.12</c:v>
              </c:pt>
              <c:pt idx="6">
                <c:v>0.77</c:v>
              </c:pt>
              <c:pt idx="7">
                <c:v>1.19</c:v>
              </c:pt>
              <c:pt idx="8">
                <c:v>0.99</c:v>
              </c:pt>
            </c:numLit>
          </c:val>
          <c:extLst>
            <c:ext xmlns:c16="http://schemas.microsoft.com/office/drawing/2014/chart" uri="{C3380CC4-5D6E-409C-BE32-E72D297353CC}">
              <c16:uniqueId val="{00000000-1BDF-416D-B4F0-BD091A8E2B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60649391"/>
        <c:axId val="1560649807"/>
      </c:barChart>
      <c:catAx>
        <c:axId val="156064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0649807"/>
        <c:crosses val="autoZero"/>
        <c:auto val="1"/>
        <c:lblAlgn val="ctr"/>
        <c:lblOffset val="100"/>
        <c:noMultiLvlLbl val="0"/>
      </c:catAx>
      <c:valAx>
        <c:axId val="1560649807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60649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Affordable completions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 formatCode="#,##0">
                <c:v>170</c:v>
              </c:pt>
              <c:pt idx="1">
                <c:v>54</c:v>
              </c:pt>
              <c:pt idx="2">
                <c:v>354</c:v>
              </c:pt>
              <c:pt idx="3">
                <c:v>9</c:v>
              </c:pt>
              <c:pt idx="4">
                <c:v>88</c:v>
              </c:pt>
              <c:pt idx="5">
                <c:v>191</c:v>
              </c:pt>
              <c:pt idx="6">
                <c:v>139</c:v>
              </c:pt>
              <c:pt idx="7">
                <c:v>224</c:v>
              </c:pt>
              <c:pt idx="8">
                <c:v>331</c:v>
              </c:pt>
            </c:numLit>
          </c:val>
          <c:extLst>
            <c:ext xmlns:c16="http://schemas.microsoft.com/office/drawing/2014/chart" uri="{C3380CC4-5D6E-409C-BE32-E72D297353CC}">
              <c16:uniqueId val="{00000000-F7A3-43FB-A1F5-1B4E375BB3E8}"/>
            </c:ext>
          </c:extLst>
        </c:ser>
        <c:ser>
          <c:idx val="1"/>
          <c:order val="1"/>
          <c:tx>
            <c:v>Annual Local Plan AH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>
                <c:v>69</c:v>
              </c:pt>
              <c:pt idx="1">
                <c:v>95</c:v>
              </c:pt>
              <c:pt idx="2">
                <c:v>208</c:v>
              </c:pt>
              <c:pt idx="3">
                <c:v>71</c:v>
              </c:pt>
              <c:pt idx="4">
                <c:v>75</c:v>
              </c:pt>
              <c:pt idx="5">
                <c:v>90</c:v>
              </c:pt>
              <c:pt idx="6">
                <c:v>180</c:v>
              </c:pt>
              <c:pt idx="7">
                <c:v>189</c:v>
              </c:pt>
              <c:pt idx="8">
                <c:v>335</c:v>
              </c:pt>
            </c:numLit>
          </c:val>
          <c:extLst>
            <c:ext xmlns:c16="http://schemas.microsoft.com/office/drawing/2014/chart" uri="{C3380CC4-5D6E-409C-BE32-E72D297353CC}">
              <c16:uniqueId val="{00000001-F7A3-43FB-A1F5-1B4E375BB3E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7201375"/>
        <c:axId val="1647207615"/>
      </c:barChart>
      <c:catAx>
        <c:axId val="164720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7615"/>
        <c:crosses val="autoZero"/>
        <c:auto val="1"/>
        <c:lblAlgn val="ctr"/>
        <c:lblOffset val="100"/>
        <c:noMultiLvlLbl val="0"/>
      </c:catAx>
      <c:valAx>
        <c:axId val="1647207615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1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v>Urban 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>
                <c:v>59</c:v>
              </c:pt>
              <c:pt idx="1">
                <c:v>47</c:v>
              </c:pt>
              <c:pt idx="2">
                <c:v>217</c:v>
              </c:pt>
              <c:pt idx="3">
                <c:v>0</c:v>
              </c:pt>
              <c:pt idx="4">
                <c:v>46</c:v>
              </c:pt>
              <c:pt idx="5">
                <c:v>164</c:v>
              </c:pt>
              <c:pt idx="6">
                <c:v>127</c:v>
              </c:pt>
              <c:pt idx="7">
                <c:v>224</c:v>
              </c:pt>
              <c:pt idx="8">
                <c:v>320</c:v>
              </c:pt>
            </c:numLit>
          </c:val>
          <c:extLst>
            <c:ext xmlns:c16="http://schemas.microsoft.com/office/drawing/2014/chart" uri="{C3380CC4-5D6E-409C-BE32-E72D297353CC}">
              <c16:uniqueId val="{00000000-7F21-4327-AF60-8D0195F7E173}"/>
            </c:ext>
          </c:extLst>
        </c:ser>
        <c:ser>
          <c:idx val="1"/>
          <c:order val="1"/>
          <c:tx>
            <c:v>Rural 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</c:strLit>
          </c:cat>
          <c:val>
            <c:numLit>
              <c:formatCode>General</c:formatCode>
              <c:ptCount val="9"/>
              <c:pt idx="0">
                <c:v>111</c:v>
              </c:pt>
              <c:pt idx="1">
                <c:v>7</c:v>
              </c:pt>
              <c:pt idx="2">
                <c:v>137</c:v>
              </c:pt>
              <c:pt idx="3">
                <c:v>9</c:v>
              </c:pt>
              <c:pt idx="4">
                <c:v>42</c:v>
              </c:pt>
              <c:pt idx="5">
                <c:v>27</c:v>
              </c:pt>
              <c:pt idx="6">
                <c:v>12</c:v>
              </c:pt>
              <c:pt idx="7">
                <c:v>0</c:v>
              </c:pt>
              <c:pt idx="8">
                <c:v>11</c:v>
              </c:pt>
            </c:numLit>
          </c:val>
          <c:extLst>
            <c:ext xmlns:c16="http://schemas.microsoft.com/office/drawing/2014/chart" uri="{C3380CC4-5D6E-409C-BE32-E72D297353CC}">
              <c16:uniqueId val="{00000001-7F21-4327-AF60-8D0195F7E1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55911103"/>
        <c:axId val="1555908191"/>
      </c:barChart>
      <c:catAx>
        <c:axId val="15559111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908191"/>
        <c:crosses val="autoZero"/>
        <c:auto val="1"/>
        <c:lblAlgn val="ctr"/>
        <c:lblOffset val="100"/>
        <c:noMultiLvlLbl val="0"/>
      </c:catAx>
      <c:valAx>
        <c:axId val="1555908191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55911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All Urban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167</c:v>
              </c:pt>
              <c:pt idx="1">
                <c:v>343</c:v>
              </c:pt>
              <c:pt idx="2">
                <c:v>787</c:v>
              </c:pt>
              <c:pt idx="3">
                <c:v>0</c:v>
              </c:pt>
              <c:pt idx="4">
                <c:v>195</c:v>
              </c:pt>
              <c:pt idx="5">
                <c:v>543</c:v>
              </c:pt>
              <c:pt idx="6">
                <c:v>246</c:v>
              </c:pt>
              <c:pt idx="7">
                <c:v>545</c:v>
              </c:pt>
              <c:pt idx="8">
                <c:v>0</c:v>
              </c:pt>
              <c:pt idx="9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0-C055-4F47-A93D-58957DA63B46}"/>
            </c:ext>
          </c:extLst>
        </c:ser>
        <c:ser>
          <c:idx val="1"/>
          <c:order val="1"/>
          <c:tx>
            <c:v>All rural 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0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NYMNPA</c:v>
              </c:pt>
              <c:pt idx="9">
                <c:v>YDNPA</c:v>
              </c:pt>
            </c:strLit>
          </c:cat>
          <c:val>
            <c:numLit>
              <c:formatCode>General</c:formatCode>
              <c:ptCount val="10"/>
              <c:pt idx="0">
                <c:v>135</c:v>
              </c:pt>
              <c:pt idx="1">
                <c:v>134</c:v>
              </c:pt>
              <c:pt idx="2">
                <c:v>459</c:v>
              </c:pt>
              <c:pt idx="3">
                <c:v>14</c:v>
              </c:pt>
              <c:pt idx="4">
                <c:v>169</c:v>
              </c:pt>
              <c:pt idx="5">
                <c:v>78</c:v>
              </c:pt>
              <c:pt idx="6">
                <c:v>218</c:v>
              </c:pt>
              <c:pt idx="7">
                <c:v>81</c:v>
              </c:pt>
              <c:pt idx="8">
                <c:v>20</c:v>
              </c:pt>
              <c:pt idx="9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1-C055-4F47-A93D-58957DA63B4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1349663"/>
        <c:axId val="1"/>
      </c:barChart>
      <c:catAx>
        <c:axId val="1861349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349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target all completions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0%</c:formatCode>
              <c:ptCount val="8"/>
              <c:pt idx="0">
                <c:v>1.31</c:v>
              </c:pt>
              <c:pt idx="1">
                <c:v>1.51</c:v>
              </c:pt>
              <c:pt idx="2">
                <c:v>1.96</c:v>
              </c:pt>
              <c:pt idx="3">
                <c:v>0.08</c:v>
              </c:pt>
              <c:pt idx="4">
                <c:v>1.83</c:v>
              </c:pt>
              <c:pt idx="5">
                <c:v>1.38</c:v>
              </c:pt>
              <c:pt idx="6">
                <c:v>1.03</c:v>
              </c:pt>
              <c:pt idx="7">
                <c:v>0.76</c:v>
              </c:pt>
            </c:numLit>
          </c:val>
          <c:extLst>
            <c:ext xmlns:c16="http://schemas.microsoft.com/office/drawing/2014/chart" uri="{C3380CC4-5D6E-409C-BE32-E72D297353CC}">
              <c16:uniqueId val="{00000000-52B3-4A88-90CF-9ECBBBAC3966}"/>
            </c:ext>
          </c:extLst>
        </c:ser>
        <c:ser>
          <c:idx val="1"/>
          <c:order val="1"/>
          <c:tx>
            <c:v>% target affordable completions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</c:strLit>
          </c:cat>
          <c:val>
            <c:numLit>
              <c:formatCode>0%</c:formatCode>
              <c:ptCount val="8"/>
              <c:pt idx="0">
                <c:v>2.46</c:v>
              </c:pt>
              <c:pt idx="1">
                <c:v>0.56999999999999995</c:v>
              </c:pt>
              <c:pt idx="2">
                <c:v>1.7</c:v>
              </c:pt>
              <c:pt idx="3">
                <c:v>0.13</c:v>
              </c:pt>
              <c:pt idx="4">
                <c:v>1.17</c:v>
              </c:pt>
              <c:pt idx="5">
                <c:v>2.12</c:v>
              </c:pt>
              <c:pt idx="6">
                <c:v>0.77</c:v>
              </c:pt>
              <c:pt idx="7">
                <c:v>1.19</c:v>
              </c:pt>
            </c:numLit>
          </c:val>
          <c:extLst>
            <c:ext xmlns:c16="http://schemas.microsoft.com/office/drawing/2014/chart" uri="{C3380CC4-5D6E-409C-BE32-E72D297353CC}">
              <c16:uniqueId val="{00000001-52B3-4A88-90CF-9ECBBBAC39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5359663"/>
        <c:axId val="1975375055"/>
      </c:barChart>
      <c:catAx>
        <c:axId val="1975359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375055"/>
        <c:crosses val="autoZero"/>
        <c:auto val="1"/>
        <c:lblAlgn val="ctr"/>
        <c:lblOffset val="100"/>
        <c:noMultiLvlLbl val="0"/>
      </c:catAx>
      <c:valAx>
        <c:axId val="1975375055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359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Analysis!$B$3</c:f>
              <c:strCache>
                <c:ptCount val="1"/>
                <c:pt idx="0">
                  <c:v>mid year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Analysis!$A$4:$A$7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Analysis!$B$4:$B$7</c:f>
              <c:numCache>
                <c:formatCode>#,##0</c:formatCode>
                <c:ptCount val="4"/>
                <c:pt idx="0">
                  <c:v>5671</c:v>
                </c:pt>
                <c:pt idx="1">
                  <c:v>4471</c:v>
                </c:pt>
                <c:pt idx="2">
                  <c:v>3716</c:v>
                </c:pt>
                <c:pt idx="3">
                  <c:v>2086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1-4E1E-AE2E-3ED5F1510234}"/>
            </c:ext>
          </c:extLst>
        </c:ser>
        <c:ser>
          <c:idx val="1"/>
          <c:order val="1"/>
          <c:tx>
            <c:strRef>
              <c:f>Analysis!$C$3</c:f>
              <c:strCache>
                <c:ptCount val="1"/>
                <c:pt idx="0">
                  <c:v>full year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Analysis!$A$4:$A$7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Analysis!$C$4:$C$7</c:f>
              <c:numCache>
                <c:formatCode>#,##0</c:formatCode>
                <c:ptCount val="4"/>
                <c:pt idx="0">
                  <c:v>11730</c:v>
                </c:pt>
                <c:pt idx="1">
                  <c:v>11547</c:v>
                </c:pt>
                <c:pt idx="2">
                  <c:v>9430</c:v>
                </c:pt>
                <c:pt idx="3">
                  <c:v>3603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1-4E1E-AE2E-3ED5F15102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4053359"/>
        <c:axId val="424054191"/>
      </c:barChart>
      <c:catAx>
        <c:axId val="424053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054191"/>
        <c:crosses val="autoZero"/>
        <c:auto val="1"/>
        <c:lblAlgn val="ctr"/>
        <c:lblOffset val="100"/>
        <c:noMultiLvlLbl val="0"/>
      </c:catAx>
      <c:valAx>
        <c:axId val="4240541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4053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ERYC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General</c:formatCode>
              <c:ptCount val="11"/>
              <c:pt idx="0">
                <c:v>247</c:v>
              </c:pt>
              <c:pt idx="1">
                <c:v>607</c:v>
              </c:pt>
              <c:pt idx="2">
                <c:v>703</c:v>
              </c:pt>
              <c:pt idx="3">
                <c:v>271</c:v>
              </c:pt>
              <c:pt idx="4">
                <c:v>55</c:v>
              </c:pt>
              <c:pt idx="5">
                <c:v>342</c:v>
              </c:pt>
              <c:pt idx="6">
                <c:v>388</c:v>
              </c:pt>
              <c:pt idx="7">
                <c:v>327</c:v>
              </c:pt>
              <c:pt idx="8">
                <c:v>586</c:v>
              </c:pt>
              <c:pt idx="9">
                <c:v>26</c:v>
              </c:pt>
              <c:pt idx="10">
                <c:v>51</c:v>
              </c:pt>
            </c:numLit>
          </c:val>
          <c:extLst>
            <c:ext xmlns:c16="http://schemas.microsoft.com/office/drawing/2014/chart" uri="{C3380CC4-5D6E-409C-BE32-E72D297353CC}">
              <c16:uniqueId val="{00000000-C479-4630-A242-B73CAFE2B9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8709407"/>
        <c:axId val="88708991"/>
      </c:barChart>
      <c:catAx>
        <c:axId val="8870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08991"/>
        <c:crosses val="autoZero"/>
        <c:auto val="1"/>
        <c:lblAlgn val="ctr"/>
        <c:lblOffset val="100"/>
        <c:noMultiLvlLbl val="0"/>
      </c:catAx>
      <c:valAx>
        <c:axId val="887089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70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294464"/>
        <c:axId val="37296000"/>
      </c:barChart>
      <c:catAx>
        <c:axId val="37294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296000"/>
        <c:crosses val="autoZero"/>
        <c:auto val="1"/>
        <c:lblAlgn val="ctr"/>
        <c:lblOffset val="100"/>
        <c:noMultiLvlLbl val="0"/>
      </c:catAx>
      <c:valAx>
        <c:axId val="372960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29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7327232"/>
        <c:axId val="37328768"/>
      </c:barChart>
      <c:catAx>
        <c:axId val="373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328768"/>
        <c:crosses val="autoZero"/>
        <c:auto val="1"/>
        <c:lblAlgn val="ctr"/>
        <c:lblOffset val="100"/>
        <c:noMultiLvlLbl val="0"/>
      </c:catAx>
      <c:valAx>
        <c:axId val="373287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7327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mid year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#,##0</c:formatCode>
              <c:ptCount val="4"/>
              <c:pt idx="0">
                <c:v>2113</c:v>
              </c:pt>
              <c:pt idx="1">
                <c:v>2475</c:v>
              </c:pt>
              <c:pt idx="2">
                <c:v>2973</c:v>
              </c:pt>
              <c:pt idx="3">
                <c:v>2741</c:v>
              </c:pt>
            </c:numLit>
          </c:val>
          <c:extLst>
            <c:ext xmlns:c16="http://schemas.microsoft.com/office/drawing/2014/chart" uri="{C3380CC4-5D6E-409C-BE32-E72D297353CC}">
              <c16:uniqueId val="{00000000-12F0-4669-9079-D994EEBAE7C0}"/>
            </c:ext>
          </c:extLst>
        </c:ser>
        <c:ser>
          <c:idx val="1"/>
          <c:order val="1"/>
          <c:tx>
            <c:v>full year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2018/19</c:v>
              </c:pt>
              <c:pt idx="1">
                <c:v>2019/20</c:v>
              </c:pt>
              <c:pt idx="2">
                <c:v>2020/21</c:v>
              </c:pt>
              <c:pt idx="3">
                <c:v>2021/22</c:v>
              </c:pt>
            </c:strLit>
          </c:cat>
          <c:val>
            <c:numLit>
              <c:formatCode>#,##0</c:formatCode>
              <c:ptCount val="4"/>
              <c:pt idx="0">
                <c:v>4728</c:v>
              </c:pt>
              <c:pt idx="1">
                <c:v>5671</c:v>
              </c:pt>
              <c:pt idx="2">
                <c:v>5904</c:v>
              </c:pt>
              <c:pt idx="3">
                <c:v>4998</c:v>
              </c:pt>
            </c:numLit>
          </c:val>
          <c:extLst>
            <c:ext xmlns:c16="http://schemas.microsoft.com/office/drawing/2014/chart" uri="{C3380CC4-5D6E-409C-BE32-E72D297353CC}">
              <c16:uniqueId val="{00000001-12F0-4669-9079-D994EEBAE7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35680847"/>
        <c:axId val="1735677935"/>
      </c:barChart>
      <c:catAx>
        <c:axId val="1735680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677935"/>
        <c:crosses val="autoZero"/>
        <c:auto val="1"/>
        <c:lblAlgn val="ctr"/>
        <c:lblOffset val="100"/>
        <c:noMultiLvlLbl val="0"/>
      </c:catAx>
      <c:valAx>
        <c:axId val="173567793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73568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51202974628173"/>
          <c:y val="6.4739884393063579E-2"/>
          <c:w val="0.77593241469816276"/>
          <c:h val="0.898265895953757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#,##0</c:formatCode>
              <c:ptCount val="11"/>
              <c:pt idx="0">
                <c:v>302</c:v>
              </c:pt>
              <c:pt idx="1">
                <c:v>477</c:v>
              </c:pt>
              <c:pt idx="2">
                <c:v>1246</c:v>
              </c:pt>
              <c:pt idx="3">
                <c:v>14</c:v>
              </c:pt>
              <c:pt idx="4">
                <c:v>364</c:v>
              </c:pt>
              <c:pt idx="5">
                <c:v>621</c:v>
              </c:pt>
              <c:pt idx="6">
                <c:v>464</c:v>
              </c:pt>
              <c:pt idx="7">
                <c:v>626</c:v>
              </c:pt>
              <c:pt idx="8">
                <c:v>808</c:v>
              </c:pt>
              <c:pt idx="9">
                <c:v>20</c:v>
              </c:pt>
              <c:pt idx="10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0-1248-44EC-B319-F72CB5DC5A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7193055"/>
        <c:axId val="1647206783"/>
      </c:barChart>
      <c:catAx>
        <c:axId val="1647193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6783"/>
        <c:crosses val="autoZero"/>
        <c:auto val="1"/>
        <c:lblAlgn val="ctr"/>
        <c:lblOffset val="100"/>
        <c:noMultiLvlLbl val="0"/>
      </c:catAx>
      <c:valAx>
        <c:axId val="164720678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19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Analysis!$J$60:$J$70</c:f>
              <c:strCache>
                <c:ptCount val="11"/>
                <c:pt idx="0">
                  <c:v>Richmondshire</c:v>
                </c:pt>
                <c:pt idx="1">
                  <c:v>ERY</c:v>
                </c:pt>
                <c:pt idx="2">
                  <c:v>NYMNPA</c:v>
                </c:pt>
                <c:pt idx="3">
                  <c:v>York </c:v>
                </c:pt>
                <c:pt idx="4">
                  <c:v>Selby</c:v>
                </c:pt>
                <c:pt idx="5">
                  <c:v>YDNPA</c:v>
                </c:pt>
                <c:pt idx="6">
                  <c:v>Craven </c:v>
                </c:pt>
                <c:pt idx="7">
                  <c:v>Scarborough</c:v>
                </c:pt>
                <c:pt idx="8">
                  <c:v>Hambleton</c:v>
                </c:pt>
                <c:pt idx="9">
                  <c:v>Ryedale </c:v>
                </c:pt>
                <c:pt idx="10">
                  <c:v>Harrogate </c:v>
                </c:pt>
              </c:strCache>
            </c:strRef>
          </c:cat>
          <c:val>
            <c:numRef>
              <c:f>Analysis!$K$60:$K$70</c:f>
              <c:numCache>
                <c:formatCode>0%</c:formatCode>
                <c:ptCount val="11"/>
                <c:pt idx="0">
                  <c:v>0.08</c:v>
                </c:pt>
                <c:pt idx="1">
                  <c:v>0.57999999999999996</c:v>
                </c:pt>
                <c:pt idx="2">
                  <c:v>0.69</c:v>
                </c:pt>
                <c:pt idx="3">
                  <c:v>0.76</c:v>
                </c:pt>
                <c:pt idx="4">
                  <c:v>1.03</c:v>
                </c:pt>
                <c:pt idx="5">
                  <c:v>1.22</c:v>
                </c:pt>
                <c:pt idx="6">
                  <c:v>1.31</c:v>
                </c:pt>
                <c:pt idx="7">
                  <c:v>1.38</c:v>
                </c:pt>
                <c:pt idx="8">
                  <c:v>1.51</c:v>
                </c:pt>
                <c:pt idx="9">
                  <c:v>1.83</c:v>
                </c:pt>
                <c:pt idx="10">
                  <c:v>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0-46B9-B703-51B23544279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7213855"/>
        <c:axId val="1647203455"/>
      </c:barChart>
      <c:catAx>
        <c:axId val="16472138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3455"/>
        <c:crosses val="autoZero"/>
        <c:auto val="1"/>
        <c:lblAlgn val="ctr"/>
        <c:lblOffset val="100"/>
        <c:noMultiLvlLbl val="0"/>
      </c:catAx>
      <c:valAx>
        <c:axId val="164720345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4721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2314085739284"/>
          <c:y val="5.0984936268829661E-2"/>
          <c:w val="0.7474809711286089"/>
          <c:h val="0.73546518736142918"/>
        </c:manualLayout>
      </c:layout>
      <c:barChart>
        <c:barDir val="bar"/>
        <c:grouping val="clustered"/>
        <c:varyColors val="0"/>
        <c:ser>
          <c:idx val="0"/>
          <c:order val="0"/>
          <c:tx>
            <c:v>Completions 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General</c:formatCode>
              <c:ptCount val="11"/>
              <c:pt idx="0" formatCode="#,##0">
                <c:v>302</c:v>
              </c:pt>
              <c:pt idx="1">
                <c:v>477</c:v>
              </c:pt>
              <c:pt idx="2" formatCode="#,##0">
                <c:v>1246</c:v>
              </c:pt>
              <c:pt idx="3">
                <c:v>14</c:v>
              </c:pt>
              <c:pt idx="4">
                <c:v>364</c:v>
              </c:pt>
              <c:pt idx="5">
                <c:v>621</c:v>
              </c:pt>
              <c:pt idx="6">
                <c:v>464</c:v>
              </c:pt>
              <c:pt idx="7">
                <c:v>626</c:v>
              </c:pt>
              <c:pt idx="8">
                <c:v>808</c:v>
              </c:pt>
              <c:pt idx="9">
                <c:v>20</c:v>
              </c:pt>
              <c:pt idx="10">
                <c:v>56</c:v>
              </c:pt>
            </c:numLit>
          </c:val>
          <c:extLst>
            <c:ext xmlns:c16="http://schemas.microsoft.com/office/drawing/2014/chart" uri="{C3380CC4-5D6E-409C-BE32-E72D297353CC}">
              <c16:uniqueId val="{00000000-34F9-4427-B6F0-D6857558244B}"/>
            </c:ext>
          </c:extLst>
        </c:ser>
        <c:ser>
          <c:idx val="1"/>
          <c:order val="1"/>
          <c:tx>
            <c:v>LPA Target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11"/>
              <c:pt idx="0">
                <c:v>Craven </c:v>
              </c:pt>
              <c:pt idx="1">
                <c:v>Hambleton</c:v>
              </c:pt>
              <c:pt idx="2">
                <c:v>Harrogate</c:v>
              </c:pt>
              <c:pt idx="3">
                <c:v>Richmondshire</c:v>
              </c:pt>
              <c:pt idx="4">
                <c:v>Ryedale</c:v>
              </c:pt>
              <c:pt idx="5">
                <c:v>Scarborough</c:v>
              </c:pt>
              <c:pt idx="6">
                <c:v>Selby</c:v>
              </c:pt>
              <c:pt idx="7">
                <c:v>York</c:v>
              </c:pt>
              <c:pt idx="8">
                <c:v>ERY</c:v>
              </c:pt>
              <c:pt idx="9">
                <c:v>NYMNPA</c:v>
              </c:pt>
              <c:pt idx="10">
                <c:v>YDNPA</c:v>
              </c:pt>
            </c:strLit>
          </c:cat>
          <c:val>
            <c:numLit>
              <c:formatCode>General</c:formatCode>
              <c:ptCount val="11"/>
              <c:pt idx="0">
                <c:v>230</c:v>
              </c:pt>
              <c:pt idx="1">
                <c:v>315</c:v>
              </c:pt>
              <c:pt idx="2">
                <c:v>637</c:v>
              </c:pt>
              <c:pt idx="3">
                <c:v>180</c:v>
              </c:pt>
              <c:pt idx="4">
                <c:v>199</c:v>
              </c:pt>
              <c:pt idx="5">
                <c:v>450</c:v>
              </c:pt>
              <c:pt idx="6">
                <c:v>450</c:v>
              </c:pt>
              <c:pt idx="7">
                <c:v>822</c:v>
              </c:pt>
              <c:pt idx="8" formatCode="#,##0">
                <c:v>1400</c:v>
              </c:pt>
              <c:pt idx="9">
                <c:v>29</c:v>
              </c:pt>
              <c:pt idx="10">
                <c:v>46</c:v>
              </c:pt>
            </c:numLit>
          </c:val>
          <c:extLst>
            <c:ext xmlns:c16="http://schemas.microsoft.com/office/drawing/2014/chart" uri="{C3380CC4-5D6E-409C-BE32-E72D297353CC}">
              <c16:uniqueId val="{00000001-34F9-4427-B6F0-D685755824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37839999"/>
        <c:axId val="1337841663"/>
      </c:barChart>
      <c:catAx>
        <c:axId val="13378399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841663"/>
        <c:crosses val="autoZero"/>
        <c:auto val="1"/>
        <c:lblAlgn val="ctr"/>
        <c:lblOffset val="100"/>
        <c:noMultiLvlLbl val="0"/>
      </c:catAx>
      <c:valAx>
        <c:axId val="1337841663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337839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D3E1-2244-4DE7-8301-6C5AE5859FA2}" type="datetimeFigureOut">
              <a:rPr lang="en-GB" smtClean="0"/>
              <a:t>28/11/2022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E4996-A895-46D2-A6E6-29AB6C2A8C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30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PP mid year 2018/19 5,671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4996-A895-46D2-A6E6-29AB6C2A8C1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3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Mid year completions 2018/19 2,133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4996-A895-46D2-A6E6-29AB6C2A8C1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8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br>
              <a:rPr lang="en-GB" sz="3100" dirty="0"/>
            </a:br>
            <a:r>
              <a:rPr lang="en-GB" sz="3100" dirty="0"/>
              <a:t>Housing permissions and completions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2021/22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York, North Yorkshire &amp; East Riding Housing Board – updated Nov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Sharon Graham</a:t>
            </a:r>
          </a:p>
          <a:p>
            <a:r>
              <a:rPr lang="en-US" dirty="0"/>
              <a:t>YNYER Housing Strategy Manager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7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Autofit/>
          </a:bodyPr>
          <a:lstStyle/>
          <a:p>
            <a:r>
              <a:rPr lang="en-GB" sz="2700" dirty="0"/>
              <a:t>Affordable Housing Completions by LPA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5830336"/>
            <a:ext cx="6451920" cy="531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1AB3320-FC58-4756-AC0D-8E50F713A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37598"/>
              </p:ext>
            </p:extLst>
          </p:nvPr>
        </p:nvGraphicFramePr>
        <p:xfrm>
          <a:off x="1042988" y="1628800"/>
          <a:ext cx="6777037" cy="42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17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5E27E-EAF3-48F4-88E0-0FA09DF2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61" y="66253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Affordable delivery as a % of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D42-17A8-456D-BC3B-37FE68FF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EB3BD-09FA-4248-989E-CDE8A8A9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9399F-7C64-45DA-A0E2-605BC220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75BE538-DAD4-4EAF-8E58-399F71024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150117"/>
              </p:ext>
            </p:extLst>
          </p:nvPr>
        </p:nvGraphicFramePr>
        <p:xfrm>
          <a:off x="1042988" y="1916832"/>
          <a:ext cx="6777037" cy="391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10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D823-AF4E-4251-8AEA-03E8C6A1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Affordable completions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5A62-6988-4E32-BE2D-A7288A93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21A3-37EA-40EF-883E-287F134F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831B-5708-496B-97B1-9CA5524C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9D6618B-51C2-4D07-BA05-847EBFAED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712155"/>
              </p:ext>
            </p:extLst>
          </p:nvPr>
        </p:nvGraphicFramePr>
        <p:xfrm>
          <a:off x="1042988" y="2170664"/>
          <a:ext cx="7100612" cy="377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26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Affordable urban/rural split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625" y="5867400"/>
            <a:ext cx="3523975" cy="349885"/>
          </a:xfrm>
        </p:spPr>
        <p:txBody>
          <a:bodyPr/>
          <a:lstStyle/>
          <a:p>
            <a:r>
              <a:rPr lang="en-US" dirty="0"/>
              <a:t>77% urban &amp; 23% rural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3D33BF4-BAC8-439F-9F07-262D1C363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07222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85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32E5B-D7EF-401B-B51B-E58D1EF2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764704"/>
            <a:ext cx="7244008" cy="792088"/>
          </a:xfrm>
        </p:spPr>
        <p:txBody>
          <a:bodyPr>
            <a:normAutofit/>
          </a:bodyPr>
          <a:lstStyle/>
          <a:p>
            <a:r>
              <a:rPr lang="en-GB" sz="3600" dirty="0"/>
              <a:t>All completions urban/rural split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06AF7-5906-4FA9-9C2C-84F41824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DE50E-F4AB-47D4-A281-F51CBDA8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9992" y="5924168"/>
            <a:ext cx="3643608" cy="385152"/>
          </a:xfrm>
        </p:spPr>
        <p:txBody>
          <a:bodyPr/>
          <a:lstStyle/>
          <a:p>
            <a:r>
              <a:rPr lang="en-US" dirty="0"/>
              <a:t>Data not available for ERY</a:t>
            </a:r>
          </a:p>
          <a:p>
            <a:r>
              <a:rPr lang="en-US" dirty="0"/>
              <a:t>72% urban/28% rural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D03FA-66BE-4A99-8578-2E8A2C0F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D28BA81-4ECC-4A02-A502-40AB9D9A4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554175"/>
              </p:ext>
            </p:extLst>
          </p:nvPr>
        </p:nvGraphicFramePr>
        <p:xfrm>
          <a:off x="1042988" y="1556792"/>
          <a:ext cx="7088000" cy="4367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816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3,603*</a:t>
            </a:r>
            <a:r>
              <a:rPr lang="en-GB" dirty="0"/>
              <a:t> </a:t>
            </a:r>
            <a:r>
              <a:rPr lang="en-GB" b="1" dirty="0"/>
              <a:t>permissions</a:t>
            </a:r>
          </a:p>
          <a:p>
            <a:pPr lvl="1">
              <a:buFont typeface="Wingdings" panose="05000000000000000000" pitchFamily="2" charset="2"/>
              <a:buChar char=""/>
            </a:pPr>
            <a:r>
              <a:rPr lang="en-GB" dirty="0"/>
              <a:t>Down on previous years: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20/21: 9,430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19/20: 11,547</a:t>
            </a:r>
          </a:p>
          <a:p>
            <a:pPr lvl="2">
              <a:buFont typeface="Wingdings" panose="05000000000000000000" pitchFamily="2" charset="2"/>
              <a:buChar char=""/>
            </a:pPr>
            <a:r>
              <a:rPr lang="en-GB" dirty="0"/>
              <a:t>18/19: 11,730</a:t>
            </a:r>
          </a:p>
          <a:p>
            <a:pPr marL="685800" lvl="2" indent="0">
              <a:buNone/>
            </a:pPr>
            <a:endParaRPr lang="en-GB" dirty="0"/>
          </a:p>
          <a:p>
            <a:r>
              <a:rPr lang="en-GB" b="1" dirty="0"/>
              <a:t>4,998** completions </a:t>
            </a:r>
          </a:p>
          <a:p>
            <a:pPr lvl="1">
              <a:buFont typeface="Wingdings" panose="05000000000000000000" pitchFamily="2" charset="2"/>
              <a:buChar char=""/>
            </a:pPr>
            <a:r>
              <a:rPr lang="en-GB" dirty="0"/>
              <a:t>Meets 5,000 homes pa growth target: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20/21: 5,904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19/20: 5,671</a:t>
            </a:r>
          </a:p>
          <a:p>
            <a:pPr lvl="2">
              <a:buFont typeface="Wingdings" panose="05000000000000000000" pitchFamily="2" charset="2"/>
              <a:buChar char=""/>
            </a:pPr>
            <a:r>
              <a:rPr lang="en-GB" dirty="0"/>
              <a:t>18/19: 4,728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*No data for ERY Q3&amp;4</a:t>
            </a:r>
          </a:p>
          <a:p>
            <a:r>
              <a:rPr lang="en-US" sz="1100" dirty="0"/>
              <a:t>** Excludes market completions for ERY Q3&amp;4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32048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Completions against target strong: </a:t>
            </a:r>
            <a:r>
              <a:rPr lang="en-GB" b="1" dirty="0"/>
              <a:t>105% </a:t>
            </a:r>
            <a:endParaRPr lang="en-GB" dirty="0"/>
          </a:p>
          <a:p>
            <a:r>
              <a:rPr lang="en-GB" dirty="0"/>
              <a:t>Completions below 100% in:</a:t>
            </a:r>
          </a:p>
          <a:p>
            <a:pPr lvl="1"/>
            <a:r>
              <a:rPr lang="en-GB" sz="2100" dirty="0" err="1"/>
              <a:t>Richmondshire</a:t>
            </a:r>
            <a:r>
              <a:rPr lang="en-GB" sz="2100" dirty="0"/>
              <a:t> (8%)</a:t>
            </a:r>
          </a:p>
          <a:p>
            <a:pPr lvl="1"/>
            <a:r>
              <a:rPr lang="en-GB" sz="2100" dirty="0"/>
              <a:t>ERY (58%)*</a:t>
            </a:r>
          </a:p>
          <a:p>
            <a:pPr lvl="1"/>
            <a:r>
              <a:rPr lang="en-GB" sz="2100" dirty="0"/>
              <a:t>NYMNPA (69%)</a:t>
            </a:r>
          </a:p>
          <a:p>
            <a:pPr lvl="1"/>
            <a:r>
              <a:rPr lang="en-GB" sz="2100" dirty="0"/>
              <a:t>York (76%) </a:t>
            </a:r>
          </a:p>
          <a:p>
            <a:r>
              <a:rPr lang="en-GB" dirty="0"/>
              <a:t>Strong affordable delivery overall: </a:t>
            </a:r>
            <a:r>
              <a:rPr lang="en-GB" b="1" dirty="0"/>
              <a:t>121% </a:t>
            </a:r>
            <a:endParaRPr lang="en-GB" dirty="0"/>
          </a:p>
          <a:p>
            <a:r>
              <a:rPr lang="en-GB" dirty="0"/>
              <a:t>Completions below 100% in: </a:t>
            </a:r>
          </a:p>
          <a:p>
            <a:pPr lvl="1"/>
            <a:r>
              <a:rPr lang="en-GB" dirty="0" err="1"/>
              <a:t>Richmondshire</a:t>
            </a:r>
            <a:r>
              <a:rPr lang="en-GB" dirty="0"/>
              <a:t> (13%)</a:t>
            </a:r>
          </a:p>
          <a:p>
            <a:pPr lvl="1"/>
            <a:r>
              <a:rPr lang="en-GB" dirty="0"/>
              <a:t>Hambleton (57%)</a:t>
            </a:r>
          </a:p>
          <a:p>
            <a:pPr lvl="1"/>
            <a:r>
              <a:rPr lang="en-GB" dirty="0"/>
              <a:t>Selby (77%)</a:t>
            </a:r>
          </a:p>
          <a:p>
            <a:pPr lvl="1"/>
            <a:r>
              <a:rPr lang="en-GB" dirty="0"/>
              <a:t>ERY (99%)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5852160"/>
            <a:ext cx="4723728" cy="365125"/>
          </a:xfrm>
        </p:spPr>
        <p:txBody>
          <a:bodyPr/>
          <a:lstStyle/>
          <a:p>
            <a:r>
              <a:rPr lang="en-US" sz="1000" dirty="0"/>
              <a:t>* Data incomplete for ERY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4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E157-B789-4BE8-8526-D7368046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48" y="480627"/>
            <a:ext cx="8136904" cy="1298404"/>
          </a:xfrm>
        </p:spPr>
        <p:txBody>
          <a:bodyPr>
            <a:normAutofit/>
          </a:bodyPr>
          <a:lstStyle/>
          <a:p>
            <a:r>
              <a:rPr lang="en-GB" sz="3200" dirty="0"/>
              <a:t>All completions &amp; affordable completions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AC0E-0651-4985-870D-DFDB7458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88D9-5C19-4218-9698-08499854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5083768" cy="212069"/>
          </a:xfrm>
        </p:spPr>
        <p:txBody>
          <a:bodyPr/>
          <a:lstStyle/>
          <a:p>
            <a:r>
              <a:rPr lang="en-US" dirty="0"/>
              <a:t>ERY data not available for full year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5617A-6BF6-4DDD-BD87-767BF03F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A637D53-EAD8-4A5D-9048-C08BFBE69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005682"/>
              </p:ext>
            </p:extLst>
          </p:nvPr>
        </p:nvGraphicFramePr>
        <p:xfrm>
          <a:off x="1042988" y="2035166"/>
          <a:ext cx="6913388" cy="398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13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A949-8AE5-49E9-AC82-BABA8F4F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1A76A-C545-49F5-9348-D0244508E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Slowing of permissions significant:</a:t>
            </a:r>
          </a:p>
          <a:p>
            <a:pPr lvl="1"/>
            <a:r>
              <a:rPr lang="en-GB" dirty="0"/>
              <a:t>Falling no/profile applications</a:t>
            </a:r>
          </a:p>
          <a:p>
            <a:pPr lvl="1"/>
            <a:r>
              <a:rPr lang="en-GB" dirty="0"/>
              <a:t>Capacity</a:t>
            </a:r>
          </a:p>
          <a:p>
            <a:pPr lvl="1"/>
            <a:r>
              <a:rPr lang="en-GB" dirty="0"/>
              <a:t>Allocations delivered</a:t>
            </a:r>
          </a:p>
          <a:p>
            <a:pPr lvl="1"/>
            <a:r>
              <a:rPr lang="en-GB" dirty="0"/>
              <a:t>Local Plan reviews stalling supply</a:t>
            </a:r>
          </a:p>
          <a:p>
            <a:pPr lvl="1"/>
            <a:r>
              <a:rPr lang="en-GB" dirty="0"/>
              <a:t>Market conditions</a:t>
            </a:r>
          </a:p>
          <a:p>
            <a:r>
              <a:rPr lang="en-GB" dirty="0"/>
              <a:t>Strong affordable housing delivery </a:t>
            </a:r>
            <a:r>
              <a:rPr lang="en-GB" b="1" dirty="0"/>
              <a:t>1,560</a:t>
            </a:r>
            <a:r>
              <a:rPr lang="en-GB" dirty="0"/>
              <a:t>; delivery challenges in </a:t>
            </a:r>
            <a:r>
              <a:rPr lang="en-GB" dirty="0" err="1"/>
              <a:t>Richmondshire</a:t>
            </a:r>
            <a:r>
              <a:rPr lang="en-GB" dirty="0"/>
              <a:t>, Selby &amp; Hambleton </a:t>
            </a:r>
          </a:p>
          <a:p>
            <a:r>
              <a:rPr lang="en-GB" dirty="0"/>
              <a:t>Rural delivery across </a:t>
            </a:r>
            <a:r>
              <a:rPr lang="en-GB" b="1" dirty="0"/>
              <a:t>all</a:t>
            </a:r>
            <a:r>
              <a:rPr lang="en-GB" dirty="0"/>
              <a:t> completions 28%*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0A090-818A-452B-ADA5-874277A5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20DA5-9B46-4FED-82B9-99BEE948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*excluding ERY market completions Q3&amp;4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4A20-E4CE-436E-82EA-40697747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8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06" y="856317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Planning Permissions:</a:t>
            </a:r>
            <a:br>
              <a:rPr lang="en-GB" dirty="0"/>
            </a:br>
            <a:r>
              <a:rPr lang="en-GB" dirty="0"/>
              <a:t> mid &amp; full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5852160"/>
            <a:ext cx="4075656" cy="365125"/>
          </a:xfrm>
        </p:spPr>
        <p:txBody>
          <a:bodyPr/>
          <a:lstStyle/>
          <a:p>
            <a:r>
              <a:rPr lang="en-US" sz="1000" dirty="0"/>
              <a:t>2021/22 data excludes ERY planning consents for Q3&amp;4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757318"/>
              </p:ext>
            </p:extLst>
          </p:nvPr>
        </p:nvGraphicFramePr>
        <p:xfrm>
          <a:off x="899592" y="2266017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324E802-6A3E-4D92-B3FF-E0E09D6E3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13402"/>
              </p:ext>
            </p:extLst>
          </p:nvPr>
        </p:nvGraphicFramePr>
        <p:xfrm>
          <a:off x="1547664" y="1916832"/>
          <a:ext cx="64807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914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54B4-FBC1-42D2-AD6E-39C4F55C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Permissions by LPA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4EBA5-A45C-4E7B-B27D-53BB6E96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5BEB-46CE-4196-AEA3-C393C487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ERY data Q1&amp;2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FAC62-EBCF-4F47-A340-37FEDF7A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9C38F9B-757F-4F03-AFA7-D032A7FED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8536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22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Completions: </a:t>
            </a:r>
            <a:br>
              <a:rPr lang="en-GB" dirty="0"/>
            </a:br>
            <a:r>
              <a:rPr lang="en-GB" dirty="0"/>
              <a:t>full year &amp; mid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88" y="5852161"/>
            <a:ext cx="4579712" cy="241136"/>
          </a:xfrm>
        </p:spPr>
        <p:txBody>
          <a:bodyPr/>
          <a:lstStyle/>
          <a:p>
            <a:r>
              <a:rPr lang="en-US" sz="1000" dirty="0"/>
              <a:t> 2021/22 no market completions data for ERY Q3&amp;4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285917"/>
              </p:ext>
            </p:extLst>
          </p:nvPr>
        </p:nvGraphicFramePr>
        <p:xfrm>
          <a:off x="1043608" y="2276872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57859"/>
              </p:ext>
            </p:extLst>
          </p:nvPr>
        </p:nvGraphicFramePr>
        <p:xfrm>
          <a:off x="1403648" y="1988840"/>
          <a:ext cx="60486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8085399-1E8F-4553-8BDC-D51EF3FA1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725427"/>
              </p:ext>
            </p:extLst>
          </p:nvPr>
        </p:nvGraphicFramePr>
        <p:xfrm>
          <a:off x="1403648" y="2055812"/>
          <a:ext cx="6664704" cy="3796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8563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 by LPA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9592" y="5852160"/>
            <a:ext cx="7244008" cy="457160"/>
          </a:xfrm>
        </p:spPr>
        <p:txBody>
          <a:bodyPr/>
          <a:lstStyle/>
          <a:p>
            <a:r>
              <a:rPr lang="en-US" sz="1100" dirty="0"/>
              <a:t> </a:t>
            </a:r>
          </a:p>
          <a:p>
            <a:r>
              <a:rPr lang="en-US" sz="1100" dirty="0"/>
              <a:t>ERY excludes market completions Q3&amp;4</a:t>
            </a:r>
          </a:p>
          <a:p>
            <a:r>
              <a:rPr lang="en-US" sz="1100" dirty="0"/>
              <a:t>NPAs market completions only listed; affordable completions within NPAs listed by housing authority</a:t>
            </a:r>
          </a:p>
          <a:p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ACFE86E-E790-450C-8558-E597CFF7DF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25620"/>
              </p:ext>
            </p:extLst>
          </p:nvPr>
        </p:nvGraphicFramePr>
        <p:xfrm>
          <a:off x="1042988" y="1988840"/>
          <a:ext cx="6777037" cy="384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610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4D66-C6FF-4B11-B5BB-54DC22AE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en-GB" dirty="0"/>
              <a:t>All completions against Local Plan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B97A-6118-4152-9092-8D9A1CCC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EFF9-1D38-400F-A73E-3EA0F986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6244" y="5982741"/>
            <a:ext cx="7024744" cy="365125"/>
          </a:xfrm>
        </p:spPr>
        <p:txBody>
          <a:bodyPr/>
          <a:lstStyle/>
          <a:p>
            <a:r>
              <a:rPr lang="en-US" sz="1100" dirty="0"/>
              <a:t>Excludes ERY Q3&amp;4 market completions data</a:t>
            </a:r>
          </a:p>
          <a:p>
            <a:r>
              <a:rPr lang="en-US" sz="1100" dirty="0"/>
              <a:t>NPAs market completions only listed; affordable completions within NPAs listed by housing authority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F59C-80FA-4D56-A687-F584356D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E126ED9-1E12-47AA-AFD5-889594B30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198950"/>
              </p:ext>
            </p:extLst>
          </p:nvPr>
        </p:nvGraphicFramePr>
        <p:xfrm>
          <a:off x="1106244" y="1875895"/>
          <a:ext cx="7024742" cy="385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8836">
                  <a:extLst>
                    <a:ext uri="{9D8B030D-6E8A-4147-A177-3AD203B41FA5}">
                      <a16:colId xmlns:a16="http://schemas.microsoft.com/office/drawing/2014/main" val="3447059696"/>
                    </a:ext>
                  </a:extLst>
                </a:gridCol>
                <a:gridCol w="1505302">
                  <a:extLst>
                    <a:ext uri="{9D8B030D-6E8A-4147-A177-3AD203B41FA5}">
                      <a16:colId xmlns:a16="http://schemas.microsoft.com/office/drawing/2014/main" val="266052536"/>
                    </a:ext>
                  </a:extLst>
                </a:gridCol>
                <a:gridCol w="1505302">
                  <a:extLst>
                    <a:ext uri="{9D8B030D-6E8A-4147-A177-3AD203B41FA5}">
                      <a16:colId xmlns:a16="http://schemas.microsoft.com/office/drawing/2014/main" val="1714567406"/>
                    </a:ext>
                  </a:extLst>
                </a:gridCol>
                <a:gridCol w="1505302">
                  <a:extLst>
                    <a:ext uri="{9D8B030D-6E8A-4147-A177-3AD203B41FA5}">
                      <a16:colId xmlns:a16="http://schemas.microsoft.com/office/drawing/2014/main" val="2411926107"/>
                    </a:ext>
                  </a:extLst>
                </a:gridCol>
              </a:tblGrid>
              <a:tr h="551051">
                <a:tc>
                  <a:txBody>
                    <a:bodyPr/>
                    <a:lstStyle/>
                    <a:p>
                      <a:pPr algn="l" fontAlgn="b"/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Completions 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LPA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% of Target</a:t>
                      </a:r>
                      <a:endParaRPr lang="en-GB" sz="18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1592276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Craven 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302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230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131%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6369195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Hambleton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477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315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151%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671134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Harrogate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1,246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637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196%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7442209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Richmondshire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14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2166537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Ryedale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364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199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183%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6067628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Scarborough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621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138%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6434322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Selby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464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103%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1463912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York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626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822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76%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726033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ERY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808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1,400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58%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2742479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NYMNPA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29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69%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0541982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YDNPA</a:t>
                      </a:r>
                      <a:endParaRPr lang="en-GB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56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46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122%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5818280"/>
                  </a:ext>
                </a:extLst>
              </a:tr>
              <a:tr h="27552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4,998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4,758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105%</a:t>
                      </a:r>
                      <a:endParaRPr lang="en-GB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375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5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1D13-8A81-4299-95A7-F6D7A5D7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7401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 as a % of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C8C85-0C23-42E6-BFBA-88FDCA50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7FBA-2B32-42C1-AF72-C9B7BA9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D991CE2-78C5-44C0-99DE-EE38227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9134" y="5983020"/>
            <a:ext cx="7325274" cy="365125"/>
          </a:xfrm>
        </p:spPr>
        <p:txBody>
          <a:bodyPr/>
          <a:lstStyle/>
          <a:p>
            <a:r>
              <a:rPr lang="en-US" dirty="0"/>
              <a:t>ERY excludes Q3&amp;4 market completions </a:t>
            </a:r>
          </a:p>
          <a:p>
            <a:r>
              <a:rPr lang="en-US" dirty="0"/>
              <a:t>NPAs market completions only, affordable completions within NPAs listed by housing authority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D4E2CA6-F1B1-4E85-B3BD-D7E885C30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640919"/>
              </p:ext>
            </p:extLst>
          </p:nvPr>
        </p:nvGraphicFramePr>
        <p:xfrm>
          <a:off x="1042988" y="1883160"/>
          <a:ext cx="7024744" cy="394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3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F76D-73BE-47F2-8133-2AEAF9D4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n-GB" dirty="0"/>
              <a:t>Completions: outputs  against annual targets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3137B-4FBA-459D-BE70-2425576A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EE0D-6219-4893-B0B8-1D93408B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DB243C-E09B-4E46-8960-44F164E0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3768" y="5851524"/>
            <a:ext cx="5660107" cy="601811"/>
          </a:xfrm>
        </p:spPr>
        <p:txBody>
          <a:bodyPr/>
          <a:lstStyle/>
          <a:p>
            <a:r>
              <a:rPr lang="en-US" dirty="0"/>
              <a:t>ERY excludes Q3&amp;4 market completions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57369F9-A55F-464F-82FC-3D92E2FDA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44040"/>
              </p:ext>
            </p:extLst>
          </p:nvPr>
        </p:nvGraphicFramePr>
        <p:xfrm>
          <a:off x="1042988" y="1772816"/>
          <a:ext cx="68413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22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8BCF-9F89-4E01-B0A1-A57BE141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Affordable housing completions year on year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A4CA-63A4-4F21-BEC5-65BE7D86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28,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A535-FA10-47FD-977D-D93A1113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A8C9-837C-4FDB-B664-1314B203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EDFC6FE-21F9-4A37-B0E0-4664DE980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26739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21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2743</TotalTime>
  <Words>497</Words>
  <Application>Microsoft Office PowerPoint</Application>
  <PresentationFormat>On-screen Show (4:3)</PresentationFormat>
  <Paragraphs>163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2</vt:lpstr>
      <vt:lpstr>Austin</vt:lpstr>
      <vt:lpstr>    Housing permissions and completions</vt:lpstr>
      <vt:lpstr>Planning Permissions:  mid &amp; full year</vt:lpstr>
      <vt:lpstr>Permissions by LPA</vt:lpstr>
      <vt:lpstr>Completions:  full year &amp; mid year</vt:lpstr>
      <vt:lpstr>Completions by LPA</vt:lpstr>
      <vt:lpstr>All completions against Local Plan targets</vt:lpstr>
      <vt:lpstr>Completions as a % of annual targets</vt:lpstr>
      <vt:lpstr>Completions: outputs  against annual targets</vt:lpstr>
      <vt:lpstr>Affordable housing completions year on year</vt:lpstr>
      <vt:lpstr>Affordable Housing Completions by LPA</vt:lpstr>
      <vt:lpstr>Affordable delivery as a % of targets</vt:lpstr>
      <vt:lpstr>Affordable completions against annual targets</vt:lpstr>
      <vt:lpstr>Affordable urban/rural split</vt:lpstr>
      <vt:lpstr>All completions urban/rural split</vt:lpstr>
      <vt:lpstr>Summary</vt:lpstr>
      <vt:lpstr>Summary</vt:lpstr>
      <vt:lpstr>All completions &amp; affordable completions against annual targets</vt:lpstr>
      <vt:lpstr>Key messages</vt:lpstr>
    </vt:vector>
  </TitlesOfParts>
  <Company>Hambleton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Strategy  2015-21: 2019/20 mid year outputs</dc:title>
  <dc:creator>Sharon Graham</dc:creator>
  <cp:lastModifiedBy>Sharon Graham</cp:lastModifiedBy>
  <cp:revision>141</cp:revision>
  <dcterms:created xsi:type="dcterms:W3CDTF">2019-12-02T13:51:51Z</dcterms:created>
  <dcterms:modified xsi:type="dcterms:W3CDTF">2022-11-28T10:41:38Z</dcterms:modified>
</cp:coreProperties>
</file>