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0"/>
  </p:notesMasterIdLst>
  <p:sldIdLst>
    <p:sldId id="256" r:id="rId2"/>
    <p:sldId id="267" r:id="rId3"/>
    <p:sldId id="273" r:id="rId4"/>
    <p:sldId id="274" r:id="rId5"/>
    <p:sldId id="275" r:id="rId6"/>
    <p:sldId id="276" r:id="rId7"/>
    <p:sldId id="278" r:id="rId8"/>
    <p:sldId id="279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8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1" d="100"/>
          <a:sy n="41" d="100"/>
        </p:scale>
        <p:origin x="776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5DC9C-763E-432F-B54E-1807DB035A3F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63670-CFA4-4CB0-A5D6-8BED2C143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184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08C4-7E88-4CC3-A1A6-EFAB0598F10B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8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4A6B-C3D5-46D3-849E-3D61E7E357F9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86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779-2F1D-442D-A53B-BA44932A676B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2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5906-E06E-4E52-B5B9-18C674AE0318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BEC3-3492-4460-AAC5-1A7C13AC543D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2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70E4-8115-4CE5-9ED1-B4F7471F2419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2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F790-FB17-4127-B947-27CBF457922E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4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777D-EE3C-4B22-8A71-E2693FB514A2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4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0F85-1C58-4B81-A7C3-719E9B352EFA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51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70901F38-ABB5-4D76-A790-4D6708B48FDC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70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2774-FB41-4EF7-B160-4956B69F0C68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9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CD28ABE-4CDF-40CF-9016-B4A9C2A23CCB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920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4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010CF-2DF1-4B8C-80BA-337FA81DFE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</a:rPr>
              <a:t>Hovingham Estate</a:t>
            </a:r>
            <a:br>
              <a:rPr lang="en-GB" sz="2400" dirty="0">
                <a:solidFill>
                  <a:srgbClr val="FFFFFF"/>
                </a:solidFill>
              </a:rPr>
            </a:br>
            <a:br>
              <a:rPr lang="en-GB" sz="2400" dirty="0">
                <a:solidFill>
                  <a:srgbClr val="FFFFFF"/>
                </a:solidFill>
              </a:rPr>
            </a:br>
            <a:r>
              <a:rPr lang="en-GB" sz="2400" dirty="0">
                <a:solidFill>
                  <a:srgbClr val="FFFFFF"/>
                </a:solidFill>
              </a:rPr>
              <a:t>7</a:t>
            </a:r>
            <a:r>
              <a:rPr lang="en-GB" sz="2400" baseline="30000" dirty="0">
                <a:solidFill>
                  <a:srgbClr val="FFFFFF"/>
                </a:solidFill>
              </a:rPr>
              <a:t>th</a:t>
            </a:r>
            <a:r>
              <a:rPr lang="en-GB" sz="2400" dirty="0">
                <a:solidFill>
                  <a:srgbClr val="FFFFFF"/>
                </a:solidFill>
              </a:rPr>
              <a:t> November 2022</a:t>
            </a:r>
            <a:br>
              <a:rPr lang="en-GB" sz="2400" dirty="0">
                <a:solidFill>
                  <a:srgbClr val="FFFFFF"/>
                </a:solidFill>
              </a:rPr>
            </a:b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545D618-59A9-D88C-559C-719DB7E0B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8796" y="3491906"/>
            <a:ext cx="5654586" cy="2586509"/>
          </a:xfrm>
        </p:spPr>
        <p:txBody>
          <a:bodyPr/>
          <a:lstStyle/>
          <a:p>
            <a:pPr algn="ctr"/>
            <a:r>
              <a:rPr lang="en-GB" sz="2400" b="1" i="0" u="none" strike="noStrike" baseline="0" dirty="0">
                <a:solidFill>
                  <a:srgbClr val="718C64"/>
                </a:solidFill>
                <a:latin typeface="Futura Md BT"/>
              </a:rPr>
              <a:t>Hovingham Estate and the development of a sustainable community </a:t>
            </a:r>
          </a:p>
          <a:p>
            <a:endParaRPr lang="en-GB" sz="2400" b="1" dirty="0">
              <a:solidFill>
                <a:srgbClr val="718C64"/>
              </a:solidFill>
              <a:latin typeface="Futura Md BT"/>
            </a:endParaRPr>
          </a:p>
          <a:p>
            <a:r>
              <a:rPr lang="en-GB" sz="2400" b="1" i="0" u="none" strike="noStrike" baseline="0" dirty="0">
                <a:solidFill>
                  <a:srgbClr val="718C64"/>
                </a:solidFill>
                <a:latin typeface="Futura Md BT"/>
              </a:rPr>
              <a:t>		Sir William Worsley</a:t>
            </a:r>
            <a:endParaRPr lang="en-GB" sz="2400" b="1" dirty="0">
              <a:solidFill>
                <a:srgbClr val="718C6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80F7B2-A7C0-1C3A-39F8-2596FF27B72B}"/>
              </a:ext>
            </a:extLst>
          </p:cNvPr>
          <p:cNvSpPr txBox="1"/>
          <p:nvPr/>
        </p:nvSpPr>
        <p:spPr>
          <a:xfrm>
            <a:off x="5304692" y="1031631"/>
            <a:ext cx="6113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800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B2BF9B-CBEF-CB70-A752-338B5D792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61" y="779585"/>
            <a:ext cx="11265877" cy="221345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7256057-DEE7-749B-9072-5653C0BA6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54" y="3829610"/>
            <a:ext cx="2691389" cy="191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11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0506F9-FEF4-4EC1-8C79-F0B4841B4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59580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718C64"/>
                </a:solidFill>
              </a:rPr>
              <a:t> RURAL COMMISSION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3893E8-592D-4073-829C-CDEF9340B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512277"/>
            <a:ext cx="5450491" cy="441874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GB" sz="26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Each Parish should build 5 houses over 10 years</a:t>
            </a:r>
          </a:p>
          <a:p>
            <a:pPr algn="just"/>
            <a:r>
              <a:rPr lang="en-GB" sz="2600" b="1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40% should be affordable or available for rental</a:t>
            </a:r>
          </a:p>
          <a:p>
            <a:pPr algn="just"/>
            <a:r>
              <a:rPr lang="en-GB" sz="26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Design is key to uptake</a:t>
            </a:r>
          </a:p>
          <a:p>
            <a:pPr marL="0" indent="0" algn="just">
              <a:buNone/>
            </a:pPr>
            <a:endParaRPr lang="en-GB" sz="2600" b="1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3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“Our sincere hope is that…all dimensions of the county will be able to unite around its vision”</a:t>
            </a:r>
          </a:p>
          <a:p>
            <a:pPr marL="0" indent="0" algn="just">
              <a:buNone/>
            </a:pPr>
            <a:r>
              <a:rPr lang="en-GB" sz="2600" b="1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Chair the Very Revd John Dobson DL</a:t>
            </a:r>
            <a:endParaRPr lang="en-GB" sz="2600" b="1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9E848F-CF05-9FF5-70BD-FF6022F8C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13470" y="2419644"/>
            <a:ext cx="1561649" cy="16212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7B1CFEFE-EAF9-40C2-91D9-FC7E501F0CDD" descr="IMG_2066.jpg">
            <a:extLst>
              <a:ext uri="{FF2B5EF4-FFF2-40B4-BE49-F238E27FC236}">
                <a16:creationId xmlns:a16="http://schemas.microsoft.com/office/drawing/2014/main" id="{BC4D1905-0E5F-FAED-7B67-1DDC486B6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45361" y="2076915"/>
            <a:ext cx="4517105" cy="338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7A235196-21E3-85D3-27FD-32D15E787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696" y="5741962"/>
            <a:ext cx="1249976" cy="8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9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0506F9-FEF4-4EC1-8C79-F0B4841B4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59580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718C64"/>
                </a:solidFill>
              </a:rPr>
              <a:t>HOVINGHAM Estate Overview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3893E8-592D-4073-829C-CDEF9340B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677799"/>
            <a:ext cx="5450491" cy="4253218"/>
          </a:xfrm>
        </p:spPr>
        <p:txBody>
          <a:bodyPr>
            <a:normAutofit fontScale="92500" lnSpcReduction="10000"/>
          </a:bodyPr>
          <a:lstStyle/>
          <a:p>
            <a:r>
              <a:rPr lang="en-GB" sz="20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Hovingham Estate has been in the ownership of the Worsley family since 1563</a:t>
            </a:r>
          </a:p>
          <a:p>
            <a:r>
              <a:rPr lang="en-GB" sz="20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The Estate comprises a single block centred on the village of Hovingham in North Yorkshire</a:t>
            </a:r>
            <a:r>
              <a:rPr lang="en-GB" sz="2000" b="1" dirty="0">
                <a:latin typeface="Garamond" panose="02020404030301010803" pitchFamily="18" charset="0"/>
                <a:ea typeface="Times New Roman" panose="02020603050405020304" pitchFamily="18" charset="0"/>
              </a:rPr>
              <a:t>,</a:t>
            </a:r>
            <a:r>
              <a:rPr lang="en-GB" sz="20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predominantly within the Howardian Hills Area of Outstanding Natural Beauty </a:t>
            </a:r>
          </a:p>
          <a:p>
            <a:pPr>
              <a:tabLst>
                <a:tab pos="1476375" algn="l"/>
              </a:tabLst>
            </a:pPr>
            <a:r>
              <a:rPr lang="en-GB" sz="20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The Estate businesses </a:t>
            </a:r>
            <a:r>
              <a:rPr lang="en-GB" sz="2000" b="1" dirty="0">
                <a:latin typeface="Garamond" panose="02020404030301010803" pitchFamily="18" charset="0"/>
                <a:ea typeface="Times New Roman" panose="02020603050405020304" pitchFamily="18" charset="0"/>
              </a:rPr>
              <a:t>include farming, woodland</a:t>
            </a:r>
            <a:r>
              <a:rPr lang="en-GB" sz="20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, a hotel, a quarry and numerous residential and commercial properties</a:t>
            </a:r>
          </a:p>
          <a:p>
            <a:pPr>
              <a:tabLst>
                <a:tab pos="1476375" algn="l"/>
              </a:tabLst>
            </a:pPr>
            <a:r>
              <a:rPr lang="en-GB" sz="2000" b="1" dirty="0">
                <a:latin typeface="Garamond" panose="02020404030301010803" pitchFamily="18" charset="0"/>
                <a:ea typeface="Times New Roman" panose="02020603050405020304" pitchFamily="18" charset="0"/>
              </a:rPr>
              <a:t>The Estate encourages good quality rural housing development phased over a number of years</a:t>
            </a:r>
            <a:endParaRPr lang="en-GB" sz="2000" b="1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B6C22F-BDF2-FDCB-FF65-25FF414D24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5978" y="1580196"/>
            <a:ext cx="5194300" cy="196947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32E1EF-25CF-79DD-7BAA-97C3ED754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978" y="3804408"/>
            <a:ext cx="2627847" cy="17958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C99EBD-0D1A-CAEF-F4A8-85E8DCDFB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5229" y="3804406"/>
            <a:ext cx="2485049" cy="1795827"/>
          </a:xfrm>
          <a:prstGeom prst="rect">
            <a:avLst/>
          </a:prstGeom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5B77736E-A744-563F-9F1F-7738D4A9ED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696" y="5741962"/>
            <a:ext cx="1249976" cy="8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4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0506F9-FEF4-4EC1-8C79-F0B4841B4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59580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718C64"/>
                </a:solidFill>
              </a:rPr>
              <a:t>RESIDENTIAL DEVELOPMENT SINCE 1950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3893E8-592D-4073-829C-CDEF9340B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430215"/>
            <a:ext cx="5150865" cy="450080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GB" sz="3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Hovingham is a historic village but over half of the houses have been built since WW2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800" b="1" dirty="0">
                <a:solidFill>
                  <a:srgbClr val="48484A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Arial" panose="020B0604020202020204" pitchFamily="34" charset="0"/>
              </a:rPr>
              <a:t>Little and often - phased development </a:t>
            </a:r>
            <a:r>
              <a:rPr lang="en-GB" sz="3800" b="1" dirty="0">
                <a:solidFill>
                  <a:srgbClr val="48484A"/>
                </a:solidFill>
                <a:latin typeface="Garamond" panose="02020404030301010803" pitchFamily="18" charset="0"/>
                <a:ea typeface="Garamond" panose="02020404030301010803" pitchFamily="18" charset="0"/>
                <a:cs typeface="Arial" panose="020B0604020202020204" pitchFamily="34" charset="0"/>
              </a:rPr>
              <a:t>since 1950 has added 80 houses to the village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800" b="1" dirty="0">
                <a:solidFill>
                  <a:srgbClr val="48484A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Arial" panose="020B0604020202020204" pitchFamily="34" charset="0"/>
              </a:rPr>
              <a:t>New houses all designed in the local vernacular, almost </a:t>
            </a:r>
            <a:r>
              <a:rPr lang="en-GB" sz="3800" b="1" dirty="0">
                <a:solidFill>
                  <a:srgbClr val="48484A"/>
                </a:solidFill>
                <a:latin typeface="Garamond" panose="02020404030301010803" pitchFamily="18" charset="0"/>
                <a:ea typeface="Garamond" panose="02020404030301010803" pitchFamily="18" charset="0"/>
                <a:cs typeface="Arial" panose="020B0604020202020204" pitchFamily="34" charset="0"/>
              </a:rPr>
              <a:t>entirely pantile over </a:t>
            </a:r>
            <a:r>
              <a:rPr lang="en-GB" sz="3800" b="1" dirty="0">
                <a:solidFill>
                  <a:srgbClr val="48484A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Arial" panose="020B0604020202020204" pitchFamily="34" charset="0"/>
              </a:rPr>
              <a:t>limestone construction and subject to ongoing restrictive covenants</a:t>
            </a:r>
          </a:p>
          <a:p>
            <a:pPr algn="just"/>
            <a:r>
              <a:rPr lang="en-GB" sz="3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Good services – shop, bakery, café, doctor, hairdresser, pub, hotel, village hall, school, playground</a:t>
            </a:r>
          </a:p>
          <a:p>
            <a:pPr algn="just"/>
            <a:r>
              <a:rPr lang="en-GB" sz="3800" b="1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Farming is at the heart of the village</a:t>
            </a:r>
            <a:endParaRPr lang="en-GB" sz="3800" b="1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6C03FD-B60A-E654-77FA-CE726C6F4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8708" y="2444262"/>
            <a:ext cx="4671646" cy="2661138"/>
          </a:xfrm>
        </p:spPr>
        <p:txBody>
          <a:bodyPr>
            <a:normAutofit fontScale="47500" lnSpcReduction="20000"/>
          </a:bodyPr>
          <a:lstStyle/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C7ECF0-6781-C949-DFE6-9894743A4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943" y="2127738"/>
            <a:ext cx="5071100" cy="3147647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4ED53BF-5460-6F04-2848-D22C73306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696" y="5741962"/>
            <a:ext cx="1249976" cy="8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5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0506F9-FEF4-4EC1-8C79-F0B4841B4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59580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718C64"/>
                </a:solidFill>
              </a:rPr>
              <a:t> THE DEVELOPMENT OF HOVINGHAM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3893E8-592D-4073-829C-CDEF9340B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588" y="2786877"/>
            <a:ext cx="923255" cy="16255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sz="3800" b="1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6C03FD-B60A-E654-77FA-CE726C6F4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315146" y="4324177"/>
            <a:ext cx="723100" cy="552822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6C97-F6AE-8F3C-7B01-15C3B2972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909" y="1448641"/>
            <a:ext cx="3866180" cy="416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E22EC2-905F-8FE1-B52F-D77F77DFD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493" y="2727899"/>
            <a:ext cx="2085013" cy="14022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B05578-63D6-6240-9200-94C7859FE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889" y="3032698"/>
            <a:ext cx="2085013" cy="14022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DAF2BA-B11B-1AF2-519E-3EED69154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293" y="3032698"/>
            <a:ext cx="2887733" cy="19420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A5CDE1-AE8E-4153-F479-D1439967E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893" y="2880299"/>
            <a:ext cx="2085013" cy="1402202"/>
          </a:xfrm>
          <a:prstGeom prst="rect">
            <a:avLst/>
          </a:prstGeom>
        </p:spPr>
      </p:pic>
      <p:pic>
        <p:nvPicPr>
          <p:cNvPr id="2050" name="0D3CC3C2-0A34-4347-90C0-D5EA58FC5700" descr="IMG_2006.jpg">
            <a:extLst>
              <a:ext uri="{FF2B5EF4-FFF2-40B4-BE49-F238E27FC236}">
                <a16:creationId xmlns:a16="http://schemas.microsoft.com/office/drawing/2014/main" id="{95249868-6D59-80B6-BAC4-3FC62D29A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026" y="2979070"/>
            <a:ext cx="2263244" cy="169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4E93808A-0831-4B00-B456-CCDF6F1009FB" descr="IMG_2012.jpg">
            <a:extLst>
              <a:ext uri="{FF2B5EF4-FFF2-40B4-BE49-F238E27FC236}">
                <a16:creationId xmlns:a16="http://schemas.microsoft.com/office/drawing/2014/main" id="{F24498C7-1F05-2CA7-9697-C18EBAEF3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407" y="1113841"/>
            <a:ext cx="2263244" cy="169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6E387AD4-5A6D-4B20-91ED-AE8DCA1CA8AD" descr="IMG_1984.jpg">
            <a:extLst>
              <a:ext uri="{FF2B5EF4-FFF2-40B4-BE49-F238E27FC236}">
                <a16:creationId xmlns:a16="http://schemas.microsoft.com/office/drawing/2014/main" id="{5F29C97B-4941-0CED-DF53-A9EEB7138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462" y="4907641"/>
            <a:ext cx="2230715" cy="167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EE517B4B-11BD-4A0C-98A0-867EE1E0B67D" descr="IMG_2016.jpg">
            <a:extLst>
              <a:ext uri="{FF2B5EF4-FFF2-40B4-BE49-F238E27FC236}">
                <a16:creationId xmlns:a16="http://schemas.microsoft.com/office/drawing/2014/main" id="{DB4403DB-4E95-5A3C-65C0-EB3C811CE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41" y="1113841"/>
            <a:ext cx="2251348" cy="174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51AE61B9-7EB0-4821-A159-C39ACF6BE246" descr="IMG_1993.jpg">
            <a:extLst>
              <a:ext uri="{FF2B5EF4-FFF2-40B4-BE49-F238E27FC236}">
                <a16:creationId xmlns:a16="http://schemas.microsoft.com/office/drawing/2014/main" id="{50A1FCFA-C96F-D35D-5EAF-20F6C6E98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30" y="2979070"/>
            <a:ext cx="2225172" cy="166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0C8AF462-B27D-4888-B0FC-688C55ADA020" descr="IMG_1986.jpg">
            <a:extLst>
              <a:ext uri="{FF2B5EF4-FFF2-40B4-BE49-F238E27FC236}">
                <a16:creationId xmlns:a16="http://schemas.microsoft.com/office/drawing/2014/main" id="{9D2632BB-CE2D-4D42-6DB8-DA6740270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41" y="4764478"/>
            <a:ext cx="2251347" cy="168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BC510-7DAE-9077-BEE4-7E8D1ECAF8A8}"/>
              </a:ext>
            </a:extLst>
          </p:cNvPr>
          <p:cNvCxnSpPr>
            <a:stCxn id="2053" idx="3"/>
          </p:cNvCxnSpPr>
          <p:nvPr/>
        </p:nvCxnSpPr>
        <p:spPr>
          <a:xfrm>
            <a:off x="2477889" y="1987532"/>
            <a:ext cx="3360849" cy="991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E6BC21-AC8C-EF54-E237-7185F8BFBC7D}"/>
              </a:ext>
            </a:extLst>
          </p:cNvPr>
          <p:cNvCxnSpPr>
            <a:stCxn id="2054" idx="3"/>
          </p:cNvCxnSpPr>
          <p:nvPr/>
        </p:nvCxnSpPr>
        <p:spPr>
          <a:xfrm>
            <a:off x="3907902" y="3813510"/>
            <a:ext cx="1838557" cy="183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87DDDF-5B90-9ADA-1D23-5BF21ED027E8}"/>
              </a:ext>
            </a:extLst>
          </p:cNvPr>
          <p:cNvCxnSpPr>
            <a:stCxn id="2055" idx="3"/>
          </p:cNvCxnSpPr>
          <p:nvPr/>
        </p:nvCxnSpPr>
        <p:spPr>
          <a:xfrm flipV="1">
            <a:off x="2477888" y="4876999"/>
            <a:ext cx="3050457" cy="731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551FD1-72EF-5FF5-DDDF-88FFAEEDA351}"/>
              </a:ext>
            </a:extLst>
          </p:cNvPr>
          <p:cNvCxnSpPr>
            <a:stCxn id="2051" idx="1"/>
          </p:cNvCxnSpPr>
          <p:nvPr/>
        </p:nvCxnSpPr>
        <p:spPr>
          <a:xfrm flipH="1" flipV="1">
            <a:off x="6729322" y="1938309"/>
            <a:ext cx="2726085" cy="24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307807-7CE9-90E4-0D18-F4E49AE3E426}"/>
              </a:ext>
            </a:extLst>
          </p:cNvPr>
          <p:cNvCxnSpPr>
            <a:stCxn id="2052" idx="1"/>
          </p:cNvCxnSpPr>
          <p:nvPr/>
        </p:nvCxnSpPr>
        <p:spPr>
          <a:xfrm flipH="1" flipV="1">
            <a:off x="7135032" y="5038083"/>
            <a:ext cx="2349430" cy="706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5FF85CD-58EE-9E0E-F093-47170029A2F0}"/>
              </a:ext>
            </a:extLst>
          </p:cNvPr>
          <p:cNvCxnSpPr/>
          <p:nvPr/>
        </p:nvCxnSpPr>
        <p:spPr>
          <a:xfrm flipH="1" flipV="1">
            <a:off x="6941843" y="2688446"/>
            <a:ext cx="1304183" cy="290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1EAA88ED-E0F1-CB6F-F415-FE252B7A0F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87" y="5750622"/>
            <a:ext cx="1249976" cy="8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8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0506F9-FEF4-4EC1-8C79-F0B4841B4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59580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718C64"/>
                </a:solidFill>
              </a:rPr>
              <a:t> ESTATE HOUSING STRATEGY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3893E8-592D-4073-829C-CDEF9340B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4" y="1677799"/>
            <a:ext cx="5514806" cy="4253218"/>
          </a:xfrm>
        </p:spPr>
        <p:txBody>
          <a:bodyPr>
            <a:normAutofit fontScale="47500" lnSpcReduction="20000"/>
          </a:bodyPr>
          <a:lstStyle/>
          <a:p>
            <a:r>
              <a:rPr lang="en-GB" sz="3800" b="1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We live here </a:t>
            </a:r>
          </a:p>
          <a:p>
            <a:r>
              <a:rPr lang="en-GB" sz="3800" b="1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We care about the service we provide as a landlord</a:t>
            </a:r>
          </a:p>
          <a:p>
            <a:r>
              <a:rPr lang="en-GB" sz="3800" b="1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Significant historic burden</a:t>
            </a:r>
          </a:p>
          <a:p>
            <a:r>
              <a:rPr lang="en-GB" sz="3800" b="1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Economic challenge for rural estates</a:t>
            </a:r>
          </a:p>
          <a:p>
            <a:r>
              <a:rPr lang="en-GB" sz="3800" b="1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Good design comes at a cost</a:t>
            </a:r>
          </a:p>
          <a:p>
            <a:r>
              <a:rPr lang="en-GB" sz="3800" b="1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Learn the lessons of the post war housing schemes</a:t>
            </a:r>
          </a:p>
          <a:p>
            <a:r>
              <a:rPr lang="en-GB" sz="3800" b="1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Affordable housing developments often ignore the issues of economic viability</a:t>
            </a:r>
          </a:p>
          <a:p>
            <a:r>
              <a:rPr lang="en-GB" sz="3800" b="1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Such developments must be economically viable for landowner and developer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6C03FD-B60A-E654-77FA-CE726C6F4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5092" y="3909645"/>
            <a:ext cx="2086708" cy="808893"/>
          </a:xfrm>
        </p:spPr>
        <p:txBody>
          <a:bodyPr>
            <a:normAutofit fontScale="47500" lnSpcReduction="20000"/>
          </a:bodyPr>
          <a:lstStyle/>
          <a:p>
            <a:endParaRPr lang="en-GB" dirty="0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677B5070-FF87-48D9-DADA-4005D512E3B6}"/>
              </a:ext>
            </a:extLst>
          </p:cNvPr>
          <p:cNvSpPr/>
          <p:nvPr/>
        </p:nvSpPr>
        <p:spPr>
          <a:xfrm>
            <a:off x="6922478" y="1516057"/>
            <a:ext cx="4132454" cy="425321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A7C001-5C5A-8D15-61FF-83B293D21DCB}"/>
              </a:ext>
            </a:extLst>
          </p:cNvPr>
          <p:cNvSpPr txBox="1"/>
          <p:nvPr/>
        </p:nvSpPr>
        <p:spPr>
          <a:xfrm>
            <a:off x="7605399" y="2392771"/>
            <a:ext cx="2986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ldhabi" panose="020B0604020202020204" pitchFamily="2" charset="-78"/>
                <a:cs typeface="Aldhabi" panose="020B0604020202020204" pitchFamily="2" charset="-78"/>
              </a:rPr>
              <a:t>“My family has a long association with Hovingham and as with my predecessors I maintain a desire to positively encourage and manage the success of the village as a wonderful place to live and work”</a:t>
            </a: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82FE714F-0D4B-47FE-79F7-89BB88A63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696" y="5741962"/>
            <a:ext cx="1249976" cy="8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0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0506F9-FEF4-4EC1-8C79-F0B4841B4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59580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718C64"/>
                </a:solidFill>
              </a:rPr>
              <a:t> RURAL HOUSING – THE WAY FORWARD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3893E8-592D-4073-829C-CDEF9340B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4" y="1960212"/>
            <a:ext cx="5094169" cy="3447270"/>
          </a:xfrm>
        </p:spPr>
        <p:txBody>
          <a:bodyPr>
            <a:normAutofit fontScale="92500" lnSpcReduction="10000"/>
          </a:bodyPr>
          <a:lstStyle/>
          <a:p>
            <a:r>
              <a:rPr lang="en-GB" sz="3800" b="1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What is rural planning?</a:t>
            </a:r>
          </a:p>
          <a:p>
            <a:r>
              <a:rPr lang="en-GB" sz="3800" b="1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Working together </a:t>
            </a:r>
          </a:p>
          <a:p>
            <a:r>
              <a:rPr lang="en-GB" sz="3800" b="1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Local authority, landowner, community</a:t>
            </a:r>
          </a:p>
          <a:p>
            <a:r>
              <a:rPr lang="en-GB" sz="3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Long term vision</a:t>
            </a:r>
          </a:p>
          <a:p>
            <a:pPr marL="0" indent="0" algn="just">
              <a:buNone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10 of the Prettiest Villages in North Yorkshire">
            <a:extLst>
              <a:ext uri="{FF2B5EF4-FFF2-40B4-BE49-F238E27FC236}">
                <a16:creationId xmlns:a16="http://schemas.microsoft.com/office/drawing/2014/main" id="{E95B8418-DED3-2AA8-4B75-265861CB4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309" y="1534638"/>
            <a:ext cx="5740497" cy="404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622C2FEB-FCD6-8A38-CC13-5A475B720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696" y="5741962"/>
            <a:ext cx="1249976" cy="8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3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0506F9-FEF4-4EC1-8C79-F0B4841B4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5719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800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800" b="0" kern="1200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3893E8-592D-4073-829C-CDEF9340B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513" y="2536031"/>
            <a:ext cx="3123783" cy="36719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b="1" dirty="0">
              <a:solidFill>
                <a:srgbClr val="FFFFFF"/>
              </a:solidFill>
            </a:endParaRPr>
          </a:p>
          <a:p>
            <a:endParaRPr lang="en-US" b="1" dirty="0">
              <a:solidFill>
                <a:srgbClr val="FFFFFF"/>
              </a:solidFill>
            </a:endParaRPr>
          </a:p>
          <a:p>
            <a:endParaRPr lang="en-US" b="1" dirty="0">
              <a:solidFill>
                <a:srgbClr val="FFFFFF"/>
              </a:solidFill>
              <a:effectLst/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  <a:effectLst/>
            </a:endParaRPr>
          </a:p>
        </p:txBody>
      </p:sp>
      <p:pic>
        <p:nvPicPr>
          <p:cNvPr id="5" name="Content Placeholder 4" descr="A picture containing house, building, sky, grass&#10;&#10;Description automatically generated">
            <a:extLst>
              <a:ext uri="{FF2B5EF4-FFF2-40B4-BE49-F238E27FC236}">
                <a16:creationId xmlns:a16="http://schemas.microsoft.com/office/drawing/2014/main" id="{9EA395FD-56D4-20BF-0A97-6927769C86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" r="19900" b="2"/>
          <a:stretch/>
        </p:blipFill>
        <p:spPr>
          <a:xfrm rot="10800000" flipV="1">
            <a:off x="4290329" y="601199"/>
            <a:ext cx="7503636" cy="57893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065C87-A104-CC59-4B03-5267B71990D8}"/>
              </a:ext>
            </a:extLst>
          </p:cNvPr>
          <p:cNvSpPr txBox="1"/>
          <p:nvPr/>
        </p:nvSpPr>
        <p:spPr>
          <a:xfrm>
            <a:off x="872123" y="956078"/>
            <a:ext cx="2546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718C64"/>
                </a:solidFill>
              </a:rPr>
              <a:t>CONCLUSION</a:t>
            </a:r>
            <a:endParaRPr lang="en-GB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F02AD3-8ABB-F7D1-1272-B054DBE8DC11}"/>
              </a:ext>
            </a:extLst>
          </p:cNvPr>
          <p:cNvSpPr txBox="1"/>
          <p:nvPr/>
        </p:nvSpPr>
        <p:spPr>
          <a:xfrm>
            <a:off x="996532" y="1653586"/>
            <a:ext cx="27987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Sustainable community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r>
              <a:rPr lang="en-GB" dirty="0"/>
              <a:t>Living Thriving Vibrant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latin typeface="Garamond" panose="02020404030301010803" pitchFamily="18" charset="0"/>
              </a:rPr>
              <a:t>Good design</a:t>
            </a:r>
          </a:p>
          <a:p>
            <a:endParaRPr lang="en-GB" dirty="0">
              <a:latin typeface="Garamond" panose="02020404030301010803" pitchFamily="18" charset="0"/>
            </a:endParaRPr>
          </a:p>
          <a:p>
            <a:r>
              <a:rPr lang="en-GB" dirty="0">
                <a:latin typeface="Garamond" panose="02020404030301010803" pitchFamily="18" charset="0"/>
              </a:rPr>
              <a:t>Remember the economics</a:t>
            </a:r>
          </a:p>
          <a:p>
            <a:endParaRPr lang="en-GB" dirty="0">
              <a:latin typeface="Garamond" panose="02020404030301010803" pitchFamily="18" charset="0"/>
            </a:endParaRPr>
          </a:p>
          <a:p>
            <a:r>
              <a:rPr lang="en-GB" dirty="0">
                <a:latin typeface="Garamond" panose="02020404030301010803" pitchFamily="18" charset="0"/>
              </a:rPr>
              <a:t>Mixed integrated communities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33" name="Arrow: Striped Right 32">
            <a:extLst>
              <a:ext uri="{FF2B5EF4-FFF2-40B4-BE49-F238E27FC236}">
                <a16:creationId xmlns:a16="http://schemas.microsoft.com/office/drawing/2014/main" id="{A7FB7257-ACF1-7FDE-CE7F-703BB8D00E7E}"/>
              </a:ext>
            </a:extLst>
          </p:cNvPr>
          <p:cNvSpPr/>
          <p:nvPr/>
        </p:nvSpPr>
        <p:spPr>
          <a:xfrm>
            <a:off x="1738686" y="2057601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D0CFC89D-0BDE-28CB-277F-5B3261E47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744" y="766004"/>
            <a:ext cx="1249976" cy="8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12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381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Aldhabi</vt:lpstr>
      <vt:lpstr>Avenir Next LT Pro</vt:lpstr>
      <vt:lpstr>Calibri</vt:lpstr>
      <vt:lpstr>Futura Md BT</vt:lpstr>
      <vt:lpstr>Garamond</vt:lpstr>
      <vt:lpstr>Times New Roman</vt:lpstr>
      <vt:lpstr>Wingdings 2</vt:lpstr>
      <vt:lpstr>DividendVTI</vt:lpstr>
      <vt:lpstr>Hovingham Estate  7th November 2022 </vt:lpstr>
      <vt:lpstr> RURAL COMMISSION</vt:lpstr>
      <vt:lpstr>HOVINGHAM Estate Overview</vt:lpstr>
      <vt:lpstr>RESIDENTIAL DEVELOPMENT SINCE 1950</vt:lpstr>
      <vt:lpstr> THE DEVELOPMENT OF HOVINGHAM</vt:lpstr>
      <vt:lpstr> ESTATE HOUSING STRATEGY</vt:lpstr>
      <vt:lpstr> RURAL HOUSING – THE WAY FORWARD</vt:lpstr>
      <vt:lpstr>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Hovingham Estate Advisors Meeting – 18th March 2021</dc:title>
  <dc:creator>Jim Wallace</dc:creator>
  <cp:lastModifiedBy>Madden, Amanda</cp:lastModifiedBy>
  <cp:revision>50</cp:revision>
  <cp:lastPrinted>2022-10-26T12:28:03Z</cp:lastPrinted>
  <dcterms:created xsi:type="dcterms:W3CDTF">2021-02-22T11:23:44Z</dcterms:created>
  <dcterms:modified xsi:type="dcterms:W3CDTF">2022-11-15T12:15:49Z</dcterms:modified>
</cp:coreProperties>
</file>