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256" r:id="rId5"/>
    <p:sldId id="289" r:id="rId6"/>
    <p:sldId id="312" r:id="rId7"/>
    <p:sldId id="311" r:id="rId8"/>
    <p:sldId id="357" r:id="rId9"/>
    <p:sldId id="290" r:id="rId10"/>
    <p:sldId id="298" r:id="rId11"/>
    <p:sldId id="291" r:id="rId12"/>
    <p:sldId id="282" r:id="rId13"/>
    <p:sldId id="306" r:id="rId14"/>
    <p:sldId id="303" r:id="rId15"/>
    <p:sldId id="310" r:id="rId16"/>
    <p:sldId id="281" r:id="rId17"/>
    <p:sldId id="300" r:id="rId18"/>
    <p:sldId id="302" r:id="rId19"/>
    <p:sldId id="305" r:id="rId20"/>
    <p:sldId id="293" r:id="rId21"/>
    <p:sldId id="271" r:id="rId22"/>
    <p:sldId id="265" r:id="rId23"/>
    <p:sldId id="29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BE392D-7D2B-2455-2B31-AE31DB7DE60A}" name="Gemma Else" initials="GE" userId="S::gelse@blenheimestate.com::b381d611-57e4-461b-ac51-7602b194b532" providerId="AD"/>
  <p188:author id="{98774F93-0AB7-AB8D-C56D-90EC10F3A124}" name="Roger File" initials="RF" userId="S::rfile@blenheimpalace.com::3960e213-374d-451b-84f8-34124d432a4d" providerId="AD"/>
  <p188:author id="{027ABBFA-0230-7AA7-93B9-F1A92E9BFB0B}" name="Karis McMahon-Lane" initials="KML" userId="S::KMcMahon-Lane@blenheimestate.com::e6f7e3a6-ca24-40a1-bfb4-25895d20d8d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5B58"/>
    <a:srgbClr val="013B4A"/>
    <a:srgbClr val="EBE8E5"/>
    <a:srgbClr val="000000"/>
    <a:srgbClr val="D6D1CB"/>
    <a:srgbClr val="D5D0CA"/>
    <a:srgbClr val="43273B"/>
    <a:srgbClr val="9EAEAC"/>
    <a:srgbClr val="B3B795"/>
    <a:srgbClr val="C5D3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B65F7C-A242-413A-9972-FDCA4F37ADA7}" v="5" dt="2022-10-31T08:36:27.3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9B057-9C9D-D74B-ADB5-CB943E205100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41A72-CC19-8545-8EFF-CFC431988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72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Good morning – </a:t>
            </a:r>
            <a:r>
              <a:rPr lang="en-US" b="1"/>
              <a:t>I am Roger File the Managing Director of the Blenheim Real Estate Businesses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41A72-CC19-8545-8EFF-CFC431988A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39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SO </a:t>
            </a:r>
            <a:r>
              <a:rPr lang="en-GB" dirty="0"/>
              <a:t>HOW DOES IT WORK</a:t>
            </a:r>
          </a:p>
          <a:p>
            <a:endParaRPr lang="en-GB" dirty="0"/>
          </a:p>
          <a:p>
            <a:r>
              <a:rPr lang="en-GB" dirty="0"/>
              <a:t>In </a:t>
            </a:r>
            <a:r>
              <a:rPr lang="en-GB"/>
              <a:t>terms of our TEAM – </a:t>
            </a:r>
            <a:endParaRPr lang="en-GB" dirty="0"/>
          </a:p>
          <a:p>
            <a:endParaRPr lang="en-GB" dirty="0"/>
          </a:p>
          <a:p>
            <a:r>
              <a:rPr lang="en-GB"/>
              <a:t>we are already set up to manager housing AS ARE MOST LANDED ESTATES</a:t>
            </a:r>
            <a:endParaRPr lang="en-GB" dirty="0"/>
          </a:p>
          <a:p>
            <a:endParaRPr lang="en-GB" dirty="0"/>
          </a:p>
          <a:p>
            <a:r>
              <a:rPr lang="en-GB" dirty="0"/>
              <a:t>We use the LA housing list</a:t>
            </a:r>
          </a:p>
          <a:p>
            <a:endParaRPr lang="en-GB" dirty="0"/>
          </a:p>
          <a:p>
            <a:r>
              <a:rPr lang="en-GB" dirty="0"/>
              <a:t>Their allocations platform and criteria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41A72-CC19-8545-8EFF-CFC431988A4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844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Makes sense for estates as we already have…..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41A72-CC19-8545-8EFF-CFC431988A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143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So how do the numbers work – </a:t>
            </a:r>
            <a:endParaRPr lang="en-GB" dirty="0"/>
          </a:p>
          <a:p>
            <a:endParaRPr lang="en-GB" b="1" dirty="0"/>
          </a:p>
          <a:p>
            <a:r>
              <a:rPr lang="en-GB" b="1" dirty="0"/>
              <a:t>WE HAVE NOW COMPLETED OUR FIRST SCHEME OF 169 houses </a:t>
            </a:r>
            <a:r>
              <a:rPr lang="en-GB"/>
              <a:t>– 59 Affordable + DOCTORS SURGERY – </a:t>
            </a:r>
            <a:endParaRPr lang="en-GB" dirty="0"/>
          </a:p>
          <a:p>
            <a:endParaRPr lang="en-GB" dirty="0"/>
          </a:p>
          <a:p>
            <a:r>
              <a:rPr lang="en-GB"/>
              <a:t>WE have some real numbers to look at!!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41A72-CC19-8545-8EFF-CFC431988A4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45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SO - </a:t>
            </a:r>
            <a:r>
              <a:rPr lang="en-GB" b="1"/>
              <a:t>We have to deploy capital for profit – </a:t>
            </a:r>
          </a:p>
          <a:p>
            <a:endParaRPr lang="en-GB" b="1"/>
          </a:p>
          <a:p>
            <a:r>
              <a:rPr lang="en-GB" b="1"/>
              <a:t>AT THE BEGINNING OF EACH PROJECT – </a:t>
            </a:r>
          </a:p>
          <a:p>
            <a:endParaRPr lang="en-GB" b="1"/>
          </a:p>
          <a:p>
            <a:r>
              <a:rPr lang="en-GB" b="1"/>
              <a:t>WE AIM TO KEEP AS MUCH ON OUR BS AS POSSIBLE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41A72-CC19-8545-8EFF-CFC431988A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5922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So this is what it looks like for the local occupier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41A72-CC19-8545-8EFF-CFC431988A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933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a preliminary and </a:t>
            </a:r>
            <a:endParaRPr lang="en-US" dirty="0"/>
          </a:p>
          <a:p>
            <a:endParaRPr lang="en-US" b="1" dirty="0"/>
          </a:p>
          <a:p>
            <a:r>
              <a:rPr lang="en-US" b="1" dirty="0"/>
              <a:t>we expect to improve with economies of scale</a:t>
            </a:r>
          </a:p>
          <a:p>
            <a:endParaRPr lang="en-US"/>
          </a:p>
          <a:p>
            <a:r>
              <a:rPr lang="en-US" dirty="0"/>
              <a:t>These are </a:t>
            </a:r>
            <a:r>
              <a:rPr lang="en-US" b="1" dirty="0"/>
              <a:t>Income yields </a:t>
            </a:r>
            <a:r>
              <a:rPr lang="en-US"/>
              <a:t>– ignore capital growth = CPI + 1 our friend</a:t>
            </a:r>
          </a:p>
          <a:p>
            <a:endParaRPr lang="en-US"/>
          </a:p>
          <a:p>
            <a:r>
              <a:rPr lang="en-US" b="1" dirty="0"/>
              <a:t>Assumes</a:t>
            </a:r>
            <a:r>
              <a:rPr lang="en-US" b="1"/>
              <a:t> equity receipts offset debt</a:t>
            </a:r>
          </a:p>
          <a:p>
            <a:endParaRPr lang="en-US"/>
          </a:p>
          <a:p>
            <a:r>
              <a:rPr lang="en-GB"/>
              <a:t>We have a whole host of initiatives as an Estate and Business to address the Climate Change Agenda – including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41A72-CC19-8545-8EFF-CFC431988A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0381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Inflation – cost of living rents linked to CPI + 1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CLIMATE CHANGE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41A72-CC19-8545-8EFF-CFC431988A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2899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Quotes from affordable tenants + visuals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41A72-CC19-8545-8EFF-CFC431988A4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906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SO WHAT IS THE KEY TO OUR DELIVERY – 2 THINGS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Visual to show partnership with WODC using their </a:t>
            </a:r>
            <a:r>
              <a:rPr lang="en-GB" err="1"/>
              <a:t>homeseeker</a:t>
            </a:r>
            <a:r>
              <a:rPr lang="en-GB"/>
              <a:t> plus platform + plus our own housing officer – key to delivery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41A72-CC19-8545-8EFF-CFC431988A4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46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Awards won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41A72-CC19-8545-8EFF-CFC431988A4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89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Today I am going to talk about – </a:t>
            </a:r>
            <a:r>
              <a:rPr lang="en-GB" b="1"/>
              <a:t>4 things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41A72-CC19-8545-8EFF-CFC431988A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032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Thank you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41A72-CC19-8545-8EFF-CFC431988A4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0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So WHO ARE BLENHEIM  - we are a LANDED ESTATE in a high value area – WITH –</a:t>
            </a:r>
            <a:endParaRPr lang="en-GB" dirty="0"/>
          </a:p>
          <a:p>
            <a:r>
              <a:rPr lang="en-GB" dirty="0"/>
              <a:t>Palace and gardens</a:t>
            </a:r>
          </a:p>
          <a:p>
            <a:endParaRPr lang="en-GB" dirty="0"/>
          </a:p>
          <a:p>
            <a:r>
              <a:rPr lang="en-GB" dirty="0"/>
              <a:t>10k acres farmland, </a:t>
            </a:r>
          </a:p>
          <a:p>
            <a:endParaRPr lang="en-GB" dirty="0"/>
          </a:p>
          <a:p>
            <a:r>
              <a:rPr lang="en-GB" dirty="0"/>
              <a:t>400 homes</a:t>
            </a:r>
          </a:p>
          <a:p>
            <a:endParaRPr lang="en-GB" dirty="0"/>
          </a:p>
          <a:p>
            <a:r>
              <a:rPr lang="en-GB" dirty="0"/>
              <a:t>Commercial portfolio</a:t>
            </a:r>
            <a:br>
              <a:rPr lang="en-GB"/>
            </a:br>
            <a:br>
              <a:rPr lang="en-GB"/>
            </a:br>
            <a:r>
              <a:rPr lang="en-GB" b="1" dirty="0"/>
              <a:t>OUR BUSINESS is in 3 separate pillars – </a:t>
            </a:r>
          </a:p>
          <a:p>
            <a:endParaRPr lang="en-GB" dirty="0"/>
          </a:p>
          <a:p>
            <a:r>
              <a:rPr lang="en-GB"/>
              <a:t>VISITORS BUSINESS – 2019 – 1m visitors</a:t>
            </a:r>
          </a:p>
          <a:p>
            <a:endParaRPr lang="en-GB" b="1" dirty="0"/>
          </a:p>
          <a:p>
            <a:r>
              <a:rPr lang="en-GB" b="1"/>
              <a:t>Estate Business </a:t>
            </a:r>
            <a:r>
              <a:rPr lang="en-GB"/>
              <a:t>– the land</a:t>
            </a:r>
            <a:endParaRPr lang="en-GB" dirty="0"/>
          </a:p>
          <a:p>
            <a:endParaRPr lang="en-GB"/>
          </a:p>
          <a:p>
            <a:r>
              <a:rPr lang="en-GB"/>
              <a:t>REAL ESTATE – 4 areas – INVESTMENT/BECL/PYE/BSP</a:t>
            </a:r>
          </a:p>
          <a:p>
            <a:endParaRPr lang="en-GB"/>
          </a:p>
          <a:p>
            <a:r>
              <a:rPr lang="en-GB" b="1"/>
              <a:t>I want to take you back to our PURPOSE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41A72-CC19-8545-8EFF-CFC431988A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51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So several years ago we had a management change – we sat and wondered </a:t>
            </a:r>
            <a:r>
              <a:rPr lang="en-GB" b="1"/>
              <a:t>about our RELEVANCE in todays world</a:t>
            </a:r>
            <a:br>
              <a:rPr lang="en-GB"/>
            </a:br>
            <a:br>
              <a:rPr lang="en-GB"/>
            </a:br>
            <a:r>
              <a:rPr lang="en-GB" b="1" dirty="0"/>
              <a:t>50 years ago </a:t>
            </a:r>
            <a:r>
              <a:rPr lang="en-GB"/>
              <a:t>– The Lord of the Manor could ……………………………………….   TODAY the world is very different – AT WORST ITS LOOKED DOWN UPON AS A PLAY THING FOR THE RICH</a:t>
            </a:r>
            <a:br>
              <a:rPr lang="en-GB"/>
            </a:br>
            <a:br>
              <a:rPr lang="en-GB"/>
            </a:br>
            <a:r>
              <a:rPr lang="en-GB"/>
              <a:t>SO We came up with this as being our </a:t>
            </a:r>
            <a:r>
              <a:rPr lang="en-GB" b="1" dirty="0"/>
              <a:t>PURPOSE</a:t>
            </a:r>
            <a:r>
              <a:rPr lang="en-GB"/>
              <a:t> in an attempt to give us relevance today – </a:t>
            </a:r>
            <a:r>
              <a:rPr lang="en-GB" b="1" dirty="0"/>
              <a:t>WHICH IS</a:t>
            </a:r>
            <a:br>
              <a:rPr lang="en-GB" b="1" dirty="0"/>
            </a:br>
            <a:br>
              <a:rPr lang="en-GB"/>
            </a:b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41A72-CC19-8545-8EFF-CFC431988A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81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82600" y="-142875"/>
            <a:ext cx="7621588" cy="4287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33043" y="4963319"/>
            <a:ext cx="5390302" cy="4613818"/>
          </a:xfrm>
        </p:spPr>
        <p:txBody>
          <a:bodyPr/>
          <a:lstStyle/>
          <a:p>
            <a:pPr marL="545354" indent="-545354">
              <a:lnSpc>
                <a:spcPct val="90000"/>
              </a:lnSpc>
              <a:spcBef>
                <a:spcPts val="1909"/>
              </a:spcBef>
              <a:buFont typeface="Arial,Sans-Serif"/>
              <a:buChar char="•"/>
            </a:pPr>
            <a:r>
              <a:rPr lang="en-GB"/>
              <a:t>So, to give OUR PURPOSE </a:t>
            </a:r>
            <a:r>
              <a:rPr lang="en-GB" b="1" dirty="0"/>
              <a:t>a tangible manifestation </a:t>
            </a:r>
            <a:r>
              <a:rPr lang="en-GB"/>
              <a:t>we came up with our 10 goals</a:t>
            </a:r>
          </a:p>
          <a:p>
            <a:pPr marL="0" indent="0">
              <a:lnSpc>
                <a:spcPct val="90000"/>
              </a:lnSpc>
              <a:spcBef>
                <a:spcPts val="1909"/>
              </a:spcBef>
              <a:buFont typeface="Arial,Sans-Serif"/>
              <a:buNone/>
            </a:pPr>
            <a:endParaRPr lang="en-GB"/>
          </a:p>
          <a:p>
            <a:pPr marL="545354" indent="-545354">
              <a:lnSpc>
                <a:spcPct val="90000"/>
              </a:lnSpc>
              <a:spcBef>
                <a:spcPts val="1909"/>
              </a:spcBef>
              <a:buFont typeface="Arial,Sans-Serif"/>
              <a:buChar char="•"/>
            </a:pPr>
            <a:r>
              <a:rPr lang="en-GB" b="1" dirty="0"/>
              <a:t>SO one of our goals is to deliver AFORDABLE HOUSING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72090-C442-4BAE-92E2-193E2F006E6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699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/>
              <a:t>WHY have we chosen to deliver affordable housing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lang="en-GB" b="1"/>
              <a:t>IT FITS OUR STRATEGY - I MENTIONED our PURPOSE - </a:t>
            </a:r>
            <a:r>
              <a:rPr lang="en-GB"/>
              <a:t>….. To be the life blood etc Enhance the lives….. Protect and share 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BUT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We are building very high value homes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Legacy principles (TALK A BIT MORE ABOUT) have added huge value making houses even less affordable £450 to £600psf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b) We believe AFFORDABLE HOUSING is </a:t>
            </a:r>
            <a:r>
              <a:rPr lang="en-GB" b="1"/>
              <a:t>an investment in our communities not a tax on developers</a:t>
            </a:r>
            <a:r>
              <a:rPr lang="en-GB"/>
              <a:t>, so people who have grown up in an area can afford to stay here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/>
              <a:t>C) We deliberately build tenure blind to ………</a:t>
            </a:r>
            <a:r>
              <a:rPr lang="en-GB"/>
              <a:t>tenure blind – door knobs – to strengthen communities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/>
              <a:t>D) There is a financial reason  </a:t>
            </a:r>
            <a:r>
              <a:rPr lang="en-GB"/>
              <a:t>- we aim to hold for the long term, on our balance sheet, they give reasonable returns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41A72-CC19-8545-8EFF-CFC431988A4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67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Image of affordable homes, which do you think is the affordable home here?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41A72-CC19-8545-8EFF-CFC431988A4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3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We do it slightly differently from RSL’s</a:t>
            </a:r>
          </a:p>
          <a:p>
            <a:endParaRPr lang="en-GB"/>
          </a:p>
          <a:p>
            <a:pPr marL="171450" indent="-171450">
              <a:buFontTx/>
              <a:buChar char="-"/>
            </a:pPr>
            <a:r>
              <a:rPr lang="en-GB"/>
              <a:t>written into S106 agreements</a:t>
            </a:r>
          </a:p>
          <a:p>
            <a:pPr marL="171450" indent="-171450">
              <a:buFontTx/>
              <a:buChar char="-"/>
            </a:pPr>
            <a:endParaRPr lang="en-GB"/>
          </a:p>
          <a:p>
            <a:r>
              <a:rPr lang="en-GB"/>
              <a:t>- grant 5 years tenancies rather than AST’s</a:t>
            </a:r>
          </a:p>
          <a:p>
            <a:pPr marL="171450" indent="-171450">
              <a:buFontTx/>
              <a:buChar char="-"/>
            </a:pPr>
            <a:endParaRPr lang="en-GB"/>
          </a:p>
          <a:p>
            <a:pPr marL="171450" indent="-171450">
              <a:buFontTx/>
              <a:buChar char="-"/>
            </a:pPr>
            <a:r>
              <a:rPr lang="en-GB"/>
              <a:t>We have 20% of the affordable allocation for key workers – EXPANDED DEFINITION – tourism and leisure</a:t>
            </a:r>
          </a:p>
          <a:p>
            <a:pPr marL="171450" indent="-171450">
              <a:buFontTx/>
              <a:buChar char="-"/>
            </a:pPr>
            <a:endParaRPr lang="en-GB" b="1" dirty="0"/>
          </a:p>
          <a:p>
            <a:pPr marL="171450" indent="-171450">
              <a:buFontTx/>
              <a:buChar char="-"/>
            </a:pPr>
            <a:r>
              <a:rPr lang="en-GB" b="1" dirty="0"/>
              <a:t>We retain pre-emption rights</a:t>
            </a:r>
          </a:p>
          <a:p>
            <a:endParaRPr lang="en-GB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41A72-CC19-8545-8EFF-CFC431988A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35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u="sng" dirty="0"/>
              <a:t>AND</a:t>
            </a:r>
            <a:r>
              <a:rPr lang="en-GB" u="sng" dirty="0"/>
              <a:t> - </a:t>
            </a:r>
            <a:r>
              <a:rPr lang="en-GB" b="1" u="sng" dirty="0"/>
              <a:t>The Headline is</a:t>
            </a:r>
          </a:p>
          <a:p>
            <a:endParaRPr lang="en-GB"/>
          </a:p>
          <a:p>
            <a:r>
              <a:rPr lang="en-GB"/>
              <a:t>We do 40% discount on rental, housing </a:t>
            </a:r>
            <a:r>
              <a:rPr lang="en-GB" err="1"/>
              <a:t>assoc</a:t>
            </a:r>
            <a:r>
              <a:rPr lang="en-GB"/>
              <a:t> are 20%, illustrations to show differences </a:t>
            </a:r>
          </a:p>
          <a:p>
            <a:endParaRPr lang="en-GB"/>
          </a:p>
          <a:p>
            <a:r>
              <a:rPr lang="en-GB"/>
              <a:t>- 50% of </a:t>
            </a:r>
            <a:r>
              <a:rPr lang="en-GB" dirty="0"/>
              <a:t>the homes in </a:t>
            </a:r>
            <a:r>
              <a:rPr lang="en-GB"/>
              <a:t>our developments </a:t>
            </a:r>
            <a:r>
              <a:rPr lang="en-GB" dirty="0"/>
              <a:t>are </a:t>
            </a:r>
            <a:r>
              <a:rPr lang="en-GB"/>
              <a:t>affordable homes – 70/30 split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41A72-CC19-8545-8EFF-CFC431988A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91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6AA08-FDD5-644C-AB93-CF53371CF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60B2A2-5332-5449-9335-950E2053FD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D9C-73F8-1C4B-B1AA-6D2FC015B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B44C4-E57C-9A49-8929-0DB7BB706FA0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25B87-8B10-414A-81E5-C00D8FEA8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1FFCF-7863-B640-B8AB-E4504FEE5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2E27-C854-084B-88BD-E546277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81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885D1-A723-7A4C-85DF-C9E9DFDB9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49F1B8-89E4-E845-85DB-344AAE735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AFCB6-4C16-D543-AE22-2BD5493C1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B44C4-E57C-9A49-8929-0DB7BB706FA0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B4569-4A37-2E4C-A049-D9D8FFAD6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876B9-A37E-5A4F-AB3C-B1A4E3D15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2E27-C854-084B-88BD-E546277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08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550A66-801E-B540-AD20-9A18E76E66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2F5DB-71BC-BA41-8C4E-E47E987913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48676-07F3-6940-B6C3-1610E1E8F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B44C4-E57C-9A49-8929-0DB7BB706FA0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F6A9F-1DD1-424E-8EE5-4B7C7F8D2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7EB7A-9404-6245-9B30-48CD5668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2E27-C854-084B-88BD-E546277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756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185FED-8AAC-6F45-A25D-D03A6E90C7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17755" y="1900521"/>
            <a:ext cx="7070103" cy="2103865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C464E685-075A-7C4B-9BB3-6082895378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51267" y="3996390"/>
            <a:ext cx="6603079" cy="780738"/>
          </a:xfrm>
        </p:spPr>
        <p:txBody>
          <a:bodyPr>
            <a:normAutofit/>
          </a:bodyPr>
          <a:lstStyle>
            <a:lvl1pPr marL="0" indent="0" algn="ctr">
              <a:buNone/>
              <a:defRPr sz="1125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PRESENTATION TITLE GOES HERE IN ALL CAPS</a:t>
            </a:r>
          </a:p>
        </p:txBody>
      </p:sp>
    </p:spTree>
    <p:extLst>
      <p:ext uri="{BB962C8B-B14F-4D97-AF65-F5344CB8AC3E}">
        <p14:creationId xmlns:p14="http://schemas.microsoft.com/office/powerpoint/2010/main" val="4073882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4B23E-C642-8549-BB37-C07CAC749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171BC-8FD0-CC48-A0AE-99287E808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F319F-06AA-1F48-A8D2-7AB131554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B44C4-E57C-9A49-8929-0DB7BB706FA0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0C1D5-6FCA-FB41-8A63-3178F503E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EE658-92B4-D443-8498-2B138F392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2E27-C854-084B-88BD-E546277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40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D832A-3B1A-1940-87D7-725B914E0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852E2D-4D53-CD40-96C6-F0F46DABBB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22A79-8C1A-994E-B363-047240F18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B44C4-E57C-9A49-8929-0DB7BB706FA0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BFE3D-A0E6-7D47-B18E-472D796D0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F783A-AFB2-7B44-B912-A577EBA12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2E27-C854-084B-88BD-E546277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235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14DE7-024A-0749-9941-3416CA73F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560B2-19DD-FB41-932A-14CD31D804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BB39C5-2E7D-354E-97F8-B71913EB3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DE561F-2DD2-2E41-8ED9-FC68C123D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B44C4-E57C-9A49-8929-0DB7BB706FA0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CC90D9-B0D2-5B44-9C57-2A0496104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2EAD8-203E-5C47-AE4F-F0FFEFE68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2E27-C854-084B-88BD-E546277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89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C8ED7-3230-604A-A2C6-7B890EED1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89914F-6BA3-BF45-A4D4-B26985DB7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47399-B1F3-8044-A2C2-7C8EB49D14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921D33-E86C-EE47-9C8E-1CBC1688F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E352FE-55E2-4D41-A1D6-661C791D12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8E051B-DCC5-9C47-86B4-091BDFFB7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B44C4-E57C-9A49-8929-0DB7BB706FA0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9F1C55-2267-3F42-A981-785E3AD97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0CC428-4D4E-9347-BBA8-A8A3B8F3D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2E27-C854-084B-88BD-E546277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517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670B7-943F-F546-AD77-8407EC886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7D4342-4236-7C4C-979E-676E572FA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B44C4-E57C-9A49-8929-0DB7BB706FA0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DFB8B-E717-E64E-9DCA-E9C111CE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7C50CC-D65A-7A42-B3BC-05ACF9D9F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2E27-C854-084B-88BD-E546277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8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123A17-5B83-6A40-96AD-5C013ED32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B44C4-E57C-9A49-8929-0DB7BB706FA0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D0A19E-7FD0-3844-ACC3-DCE81F2E5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7140B1-314A-DD4A-8DAB-234AC3467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2E27-C854-084B-88BD-E546277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051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B0977-123B-D144-A2C9-1DC535BB4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450F1-7681-2C4F-A4D6-8F11125B1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AE16CE-CB93-4444-8FC7-2BF4D0C97C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E92FB8-45C6-FA45-89B5-E39B24160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B44C4-E57C-9A49-8929-0DB7BB706FA0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438461-493D-CB45-88D1-5173193EC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0C79E3-EDDC-9145-8C5B-798A3AFBC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2E27-C854-084B-88BD-E546277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88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3F8CB-3BF8-8844-8F21-93422ADFD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AF3943-5B6E-C04B-9A5C-EDBAFC70DA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560581-229A-5D47-A6B7-2999E5138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046F83-7719-E84B-9244-127E70D0A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B44C4-E57C-9A49-8929-0DB7BB706FA0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F6B9A0-5EFA-874C-B792-73B01EE70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C2E8E6-726C-3747-B07B-A5393B5C4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2E27-C854-084B-88BD-E546277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25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2E0725-80D6-EF43-850B-7B8B4A17B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1CC81-0674-BD45-B75D-98569B9BF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901D1-12D3-7742-91F7-8D73B60D1A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B44C4-E57C-9A49-8929-0DB7BB706FA0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EDA0E-6FD7-2C47-A024-A31493F3AA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4BDAD-2796-E747-9E12-9900872DF1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92E27-C854-084B-88BD-E546277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984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image" Target="../media/image59.emf"/><Relationship Id="rId7" Type="http://schemas.openxmlformats.org/officeDocument/2006/relationships/image" Target="../media/image6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10" Type="http://schemas.openxmlformats.org/officeDocument/2006/relationships/image" Target="../media/image66.emf"/><Relationship Id="rId4" Type="http://schemas.openxmlformats.org/officeDocument/2006/relationships/image" Target="../media/image60.emf"/><Relationship Id="rId9" Type="http://schemas.openxmlformats.org/officeDocument/2006/relationships/image" Target="../media/image6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jpeg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Relationship Id="rId9" Type="http://schemas.openxmlformats.org/officeDocument/2006/relationships/image" Target="../media/image2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5.jpeg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Relationship Id="rId9" Type="http://schemas.openxmlformats.org/officeDocument/2006/relationships/image" Target="../media/image4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329246-D122-CD60-F5EE-0B6F196D79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49" t="5553" r="9151" b="2357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A10AFD-8839-DD49-94F1-7FB0A2B0F70D}"/>
              </a:ext>
            </a:extLst>
          </p:cNvPr>
          <p:cNvSpPr txBox="1"/>
          <p:nvPr/>
        </p:nvSpPr>
        <p:spPr>
          <a:xfrm>
            <a:off x="14780302" y="44220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89968738-34EA-4C46-BE1E-13633525A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353" y="4791430"/>
            <a:ext cx="2157986" cy="11154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831317F-849D-854C-BD4A-49AD4045AEB2}"/>
              </a:ext>
            </a:extLst>
          </p:cNvPr>
          <p:cNvSpPr/>
          <p:nvPr/>
        </p:nvSpPr>
        <p:spPr>
          <a:xfrm>
            <a:off x="6245645" y="769849"/>
            <a:ext cx="5130138" cy="2072491"/>
          </a:xfrm>
          <a:prstGeom prst="rect">
            <a:avLst/>
          </a:prstGeom>
          <a:solidFill>
            <a:srgbClr val="43273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CFFECB-359B-634A-9BEA-353E3C18D0B2}"/>
              </a:ext>
            </a:extLst>
          </p:cNvPr>
          <p:cNvSpPr txBox="1"/>
          <p:nvPr/>
        </p:nvSpPr>
        <p:spPr>
          <a:xfrm>
            <a:off x="6559111" y="928862"/>
            <a:ext cx="4557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Georgia" panose="02040502050405020303" pitchFamily="18" charset="0"/>
              </a:rPr>
              <a:t>Affordable Housing -</a:t>
            </a:r>
          </a:p>
          <a:p>
            <a:pPr algn="ctr"/>
            <a:r>
              <a:rPr lang="en-US" sz="3200">
                <a:solidFill>
                  <a:schemeClr val="bg1"/>
                </a:solidFill>
                <a:latin typeface="Georgia" panose="02040502050405020303" pitchFamily="18" charset="0"/>
              </a:rPr>
              <a:t>An Estate Perspective</a:t>
            </a:r>
            <a:br>
              <a:rPr lang="en-US" sz="3200">
                <a:solidFill>
                  <a:schemeClr val="bg1"/>
                </a:solidFill>
                <a:latin typeface="Georgia" panose="02040502050405020303" pitchFamily="18" charset="0"/>
              </a:rPr>
            </a:br>
            <a:endParaRPr lang="en-US" sz="200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  <a:t>Presented by Roger File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F165C6-04D4-9943-9F3C-1BE41D7F2441}"/>
              </a:ext>
            </a:extLst>
          </p:cNvPr>
          <p:cNvSpPr/>
          <p:nvPr/>
        </p:nvSpPr>
        <p:spPr>
          <a:xfrm>
            <a:off x="565567" y="533222"/>
            <a:ext cx="11060866" cy="579155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808862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group of people standing outside a house&#10;&#10;Description automatically generated with medium confidence">
            <a:extLst>
              <a:ext uri="{FF2B5EF4-FFF2-40B4-BE49-F238E27FC236}">
                <a16:creationId xmlns:a16="http://schemas.microsoft.com/office/drawing/2014/main" id="{FE7CDA7E-8DB3-E55C-0695-BB9FCA1002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03" r="5984"/>
          <a:stretch/>
        </p:blipFill>
        <p:spPr>
          <a:xfrm>
            <a:off x="0" y="0"/>
            <a:ext cx="12192000" cy="71722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321BBC-8F76-BE40-8A51-B250B16F2345}"/>
              </a:ext>
            </a:extLst>
          </p:cNvPr>
          <p:cNvSpPr/>
          <p:nvPr/>
        </p:nvSpPr>
        <p:spPr>
          <a:xfrm>
            <a:off x="0" y="-1"/>
            <a:ext cx="12192000" cy="7172273"/>
          </a:xfrm>
          <a:prstGeom prst="rect">
            <a:avLst/>
          </a:prstGeom>
          <a:solidFill>
            <a:srgbClr val="D6D1C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839C60D-8DF7-F22C-99A1-71D488EEE7CE}"/>
              </a:ext>
            </a:extLst>
          </p:cNvPr>
          <p:cNvGrpSpPr/>
          <p:nvPr/>
        </p:nvGrpSpPr>
        <p:grpSpPr>
          <a:xfrm>
            <a:off x="1438655" y="2730942"/>
            <a:ext cx="3035459" cy="529743"/>
            <a:chOff x="1130088" y="5242132"/>
            <a:chExt cx="3035459" cy="52974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83DD548-1545-C2CF-3493-0D59240BE6DE}"/>
                </a:ext>
              </a:extLst>
            </p:cNvPr>
            <p:cNvSpPr/>
            <p:nvPr/>
          </p:nvSpPr>
          <p:spPr>
            <a:xfrm>
              <a:off x="1130088" y="5242132"/>
              <a:ext cx="2389785" cy="529743"/>
            </a:xfrm>
            <a:prstGeom prst="rect">
              <a:avLst/>
            </a:prstGeom>
            <a:solidFill>
              <a:srgbClr val="43273B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5F3977E-8547-AFC4-7667-74FE5B831556}"/>
                </a:ext>
              </a:extLst>
            </p:cNvPr>
            <p:cNvSpPr txBox="1"/>
            <p:nvPr/>
          </p:nvSpPr>
          <p:spPr>
            <a:xfrm>
              <a:off x="1226275" y="5290479"/>
              <a:ext cx="293927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>
                  <a:solidFill>
                    <a:schemeClr val="bg1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Tenant selection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B6903E6-CFEA-C4AE-2B3A-172A44667E4E}"/>
              </a:ext>
            </a:extLst>
          </p:cNvPr>
          <p:cNvGrpSpPr/>
          <p:nvPr/>
        </p:nvGrpSpPr>
        <p:grpSpPr>
          <a:xfrm>
            <a:off x="951058" y="917625"/>
            <a:ext cx="10753345" cy="848622"/>
            <a:chOff x="1438655" y="2292571"/>
            <a:chExt cx="10753345" cy="84862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A4E90FB-1D3F-BB42-877D-EB9D6DDA80C9}"/>
                </a:ext>
              </a:extLst>
            </p:cNvPr>
            <p:cNvSpPr/>
            <p:nvPr/>
          </p:nvSpPr>
          <p:spPr>
            <a:xfrm>
              <a:off x="1438655" y="2292571"/>
              <a:ext cx="6459641" cy="848622"/>
            </a:xfrm>
            <a:prstGeom prst="rect">
              <a:avLst/>
            </a:prstGeom>
            <a:solidFill>
              <a:srgbClr val="4327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013BBD5-9244-474C-88D3-C1C99795074A}"/>
                </a:ext>
              </a:extLst>
            </p:cNvPr>
            <p:cNvSpPr/>
            <p:nvPr/>
          </p:nvSpPr>
          <p:spPr>
            <a:xfrm>
              <a:off x="1622747" y="2292571"/>
              <a:ext cx="10569253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4500">
                  <a:solidFill>
                    <a:schemeClr val="bg1"/>
                  </a:solidFill>
                  <a:latin typeface="Georgia" panose="02040502050405020303" pitchFamily="18" charset="0"/>
                </a:rPr>
                <a:t>The practical operation</a:t>
              </a:r>
              <a:endParaRPr lang="en-US" sz="450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C0FD9BE-E4F3-90A5-9370-5E2DC03D6D6B}"/>
              </a:ext>
            </a:extLst>
          </p:cNvPr>
          <p:cNvGrpSpPr/>
          <p:nvPr/>
        </p:nvGrpSpPr>
        <p:grpSpPr>
          <a:xfrm>
            <a:off x="6892596" y="4817117"/>
            <a:ext cx="3934542" cy="453053"/>
            <a:chOff x="6892596" y="4643213"/>
            <a:chExt cx="3934542" cy="453053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002BDFC-ADF9-EE01-7F05-FCB6D411D597}"/>
                </a:ext>
              </a:extLst>
            </p:cNvPr>
            <p:cNvSpPr txBox="1"/>
            <p:nvPr/>
          </p:nvSpPr>
          <p:spPr>
            <a:xfrm>
              <a:off x="7409437" y="4685074"/>
              <a:ext cx="34177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43273B"/>
                  </a:solidFill>
                  <a:latin typeface="Georgia" panose="02040502050405020303" pitchFamily="18" charset="0"/>
                </a:rPr>
                <a:t>Same selection criteria as RSL’s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EEC7397-89DF-788C-73E3-CBC91B193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92596" y="4643213"/>
              <a:ext cx="346452" cy="45305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5079920-5A40-941A-4873-906C492AFE1B}"/>
              </a:ext>
            </a:extLst>
          </p:cNvPr>
          <p:cNvGrpSpPr/>
          <p:nvPr/>
        </p:nvGrpSpPr>
        <p:grpSpPr>
          <a:xfrm>
            <a:off x="6838327" y="3819438"/>
            <a:ext cx="4109440" cy="646331"/>
            <a:chOff x="6838327" y="3645534"/>
            <a:chExt cx="4109440" cy="64633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D3D73B1-ECBC-8AF7-418E-A8D2087243C8}"/>
                </a:ext>
              </a:extLst>
            </p:cNvPr>
            <p:cNvSpPr txBox="1"/>
            <p:nvPr/>
          </p:nvSpPr>
          <p:spPr>
            <a:xfrm>
              <a:off x="7409437" y="3645534"/>
              <a:ext cx="35383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43273B"/>
                  </a:solidFill>
                  <a:latin typeface="Georgia" panose="02040502050405020303" pitchFamily="18" charset="0"/>
                </a:rPr>
                <a:t>Priority for local people OR those with local connection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C8F4D3C-94DA-279B-87C5-73A066B59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38327" y="3755221"/>
              <a:ext cx="468116" cy="468116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21670F6-65C3-B732-5639-8141CB6CB300}"/>
              </a:ext>
            </a:extLst>
          </p:cNvPr>
          <p:cNvGrpSpPr/>
          <p:nvPr/>
        </p:nvGrpSpPr>
        <p:grpSpPr>
          <a:xfrm>
            <a:off x="1438654" y="3957938"/>
            <a:ext cx="2826542" cy="369332"/>
            <a:chOff x="1438654" y="3784034"/>
            <a:chExt cx="2826542" cy="36933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28FE538-6C48-7A1F-AFCA-C59BFE55A75E}"/>
                </a:ext>
              </a:extLst>
            </p:cNvPr>
            <p:cNvSpPr txBox="1"/>
            <p:nvPr/>
          </p:nvSpPr>
          <p:spPr>
            <a:xfrm>
              <a:off x="2099260" y="3784034"/>
              <a:ext cx="21659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43273B"/>
                  </a:solidFill>
                  <a:latin typeface="Georgia" panose="02040502050405020303" pitchFamily="18" charset="0"/>
                </a:rPr>
                <a:t>WODC housing list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FB04F73-D680-2CE9-5CC9-EB55B02D6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38654" y="3784034"/>
              <a:ext cx="468116" cy="353687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CCE0763-D7EC-FB4B-89C1-2249FDDBFDAB}"/>
              </a:ext>
            </a:extLst>
          </p:cNvPr>
          <p:cNvGrpSpPr/>
          <p:nvPr/>
        </p:nvGrpSpPr>
        <p:grpSpPr>
          <a:xfrm>
            <a:off x="1321010" y="4653964"/>
            <a:ext cx="4068299" cy="612199"/>
            <a:chOff x="1321010" y="4480060"/>
            <a:chExt cx="4068299" cy="612199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8909951-9A15-9E74-BFE7-9B45DF1D6B27}"/>
                </a:ext>
              </a:extLst>
            </p:cNvPr>
            <p:cNvSpPr txBox="1"/>
            <p:nvPr/>
          </p:nvSpPr>
          <p:spPr>
            <a:xfrm>
              <a:off x="2099260" y="4685074"/>
              <a:ext cx="32900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43273B"/>
                  </a:solidFill>
                  <a:latin typeface="Georgia" panose="02040502050405020303" pitchFamily="18" charset="0"/>
                </a:rPr>
                <a:t>On Home Seeker Plus Scheme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51F4E62-BAA9-241E-5C8E-DEB73F70D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1010" y="4480060"/>
              <a:ext cx="693055" cy="612199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6770E666-E868-AD8A-EE22-C69E150BB76D}"/>
              </a:ext>
            </a:extLst>
          </p:cNvPr>
          <p:cNvSpPr/>
          <p:nvPr/>
        </p:nvSpPr>
        <p:spPr>
          <a:xfrm>
            <a:off x="565567" y="533222"/>
            <a:ext cx="11060866" cy="579155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207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5C02778A-3BF6-95AE-E9F0-C59EEE985B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9" b="1278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F2C426-90B9-EB0E-85DB-94BC01554FAD}"/>
              </a:ext>
            </a:extLst>
          </p:cNvPr>
          <p:cNvSpPr/>
          <p:nvPr/>
        </p:nvSpPr>
        <p:spPr>
          <a:xfrm>
            <a:off x="4357040" y="-110359"/>
            <a:ext cx="3643745" cy="6968359"/>
          </a:xfrm>
          <a:prstGeom prst="rect">
            <a:avLst/>
          </a:prstGeom>
          <a:solidFill>
            <a:srgbClr val="D5D0C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5F6FEA-9BEB-BFB3-09FB-073E386F2C29}"/>
              </a:ext>
            </a:extLst>
          </p:cNvPr>
          <p:cNvSpPr txBox="1"/>
          <p:nvPr/>
        </p:nvSpPr>
        <p:spPr>
          <a:xfrm>
            <a:off x="4854336" y="713797"/>
            <a:ext cx="2649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>
                <a:solidFill>
                  <a:srgbClr val="43273B"/>
                </a:solidFill>
                <a:latin typeface="Georgia" panose="02040502050405020303" pitchFamily="18" charset="0"/>
              </a:rPr>
              <a:t>Resources</a:t>
            </a:r>
            <a:endParaRPr lang="en-US" sz="4000">
              <a:solidFill>
                <a:srgbClr val="43273B"/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61BC99-23A4-FEE5-E946-9D74939F39C6}"/>
              </a:ext>
            </a:extLst>
          </p:cNvPr>
          <p:cNvSpPr txBox="1"/>
          <p:nvPr/>
        </p:nvSpPr>
        <p:spPr>
          <a:xfrm>
            <a:off x="4714791" y="2330059"/>
            <a:ext cx="2928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solidFill>
                  <a:srgbClr val="43273B"/>
                </a:solidFill>
                <a:latin typeface="Georgia" panose="02040502050405020303" pitchFamily="18" charset="0"/>
              </a:rPr>
              <a:t>Lettings team</a:t>
            </a:r>
          </a:p>
          <a:p>
            <a:pPr algn="ctr"/>
            <a:r>
              <a:rPr lang="en-GB" sz="1600">
                <a:solidFill>
                  <a:srgbClr val="43273B"/>
                </a:solidFill>
                <a:latin typeface="Georgia" panose="02040502050405020303" pitchFamily="18" charset="0"/>
              </a:rPr>
              <a:t>We already have that but added 1 housing officer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91D88F-9A4D-8842-427D-4B54BA398C0A}"/>
              </a:ext>
            </a:extLst>
          </p:cNvPr>
          <p:cNvSpPr txBox="1"/>
          <p:nvPr/>
        </p:nvSpPr>
        <p:spPr>
          <a:xfrm>
            <a:off x="5021927" y="4180885"/>
            <a:ext cx="2226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solidFill>
                  <a:srgbClr val="43273B"/>
                </a:solidFill>
                <a:latin typeface="Georgia" panose="02040502050405020303" pitchFamily="18" charset="0"/>
              </a:rPr>
              <a:t>Additional maintenance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4B2E73-57CA-A1D4-FCAA-AF8D38E5201B}"/>
              </a:ext>
            </a:extLst>
          </p:cNvPr>
          <p:cNvSpPr txBox="1"/>
          <p:nvPr/>
        </p:nvSpPr>
        <p:spPr>
          <a:xfrm>
            <a:off x="4671048" y="5732481"/>
            <a:ext cx="2928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solidFill>
                  <a:srgbClr val="43273B"/>
                </a:solidFill>
                <a:latin typeface="Georgia" panose="02040502050405020303" pitchFamily="18" charset="0"/>
              </a:rPr>
              <a:t>Finance support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D663C4-37A7-7531-1B3F-B2B655C1C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2924" y="3489781"/>
            <a:ext cx="559669" cy="5596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E5B470-0E94-EF03-B98D-B7BEE4EF81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1312" y="5053102"/>
            <a:ext cx="647109" cy="6471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940334-4A1B-8C78-F575-D0B12E81D3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7098" y="1668951"/>
            <a:ext cx="651323" cy="54627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B6CD853-2510-A60E-D033-2CE5A3DFF7A7}"/>
              </a:ext>
            </a:extLst>
          </p:cNvPr>
          <p:cNvSpPr/>
          <p:nvPr/>
        </p:nvSpPr>
        <p:spPr>
          <a:xfrm>
            <a:off x="565567" y="533222"/>
            <a:ext cx="11060866" cy="579155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Text&#10;&#10;Description automatically generated with medium confidence">
            <a:extLst>
              <a:ext uri="{FF2B5EF4-FFF2-40B4-BE49-F238E27FC236}">
                <a16:creationId xmlns:a16="http://schemas.microsoft.com/office/drawing/2014/main" id="{E3D7477F-9D79-B18B-C876-07F84CC58D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0191" y="5265948"/>
            <a:ext cx="1441530" cy="74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023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CEE-C457-F44A-61A3-6644FB1BAF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64" y="0"/>
            <a:ext cx="12183872" cy="812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321BBC-8F76-BE40-8A51-B250B16F2345}"/>
              </a:ext>
            </a:extLst>
          </p:cNvPr>
          <p:cNvSpPr/>
          <p:nvPr/>
        </p:nvSpPr>
        <p:spPr>
          <a:xfrm>
            <a:off x="-561698" y="-1629281"/>
            <a:ext cx="4117698" cy="8487281"/>
          </a:xfrm>
          <a:prstGeom prst="rect">
            <a:avLst/>
          </a:prstGeom>
          <a:solidFill>
            <a:srgbClr val="D6D1C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8D148AE2-09B4-AB4E-B8B7-E650DF6DB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0191" y="5265948"/>
            <a:ext cx="1441530" cy="74509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730F42B-88D1-C943-9CDF-F856E497D945}"/>
              </a:ext>
            </a:extLst>
          </p:cNvPr>
          <p:cNvSpPr/>
          <p:nvPr/>
        </p:nvSpPr>
        <p:spPr>
          <a:xfrm>
            <a:off x="565567" y="533222"/>
            <a:ext cx="11060866" cy="579155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F13301D-C9F1-42FA-00ED-BFAC7DCB9A7A}"/>
              </a:ext>
            </a:extLst>
          </p:cNvPr>
          <p:cNvGrpSpPr/>
          <p:nvPr/>
        </p:nvGrpSpPr>
        <p:grpSpPr>
          <a:xfrm>
            <a:off x="994154" y="956738"/>
            <a:ext cx="5101846" cy="1476583"/>
            <a:chOff x="1438654" y="3063926"/>
            <a:chExt cx="9452194" cy="147658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729857D-D394-BA41-A437-1265F03CDA86}"/>
                </a:ext>
              </a:extLst>
            </p:cNvPr>
            <p:cNvSpPr/>
            <p:nvPr/>
          </p:nvSpPr>
          <p:spPr>
            <a:xfrm>
              <a:off x="1438654" y="3063926"/>
              <a:ext cx="9383443" cy="873937"/>
            </a:xfrm>
            <a:prstGeom prst="rect">
              <a:avLst/>
            </a:prstGeom>
            <a:solidFill>
              <a:srgbClr val="4327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D4F9B09-9522-396A-A519-91AD933F162B}"/>
                </a:ext>
              </a:extLst>
            </p:cNvPr>
            <p:cNvSpPr/>
            <p:nvPr/>
          </p:nvSpPr>
          <p:spPr>
            <a:xfrm>
              <a:off x="1622748" y="3140126"/>
              <a:ext cx="9268100" cy="14003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4000">
                  <a:solidFill>
                    <a:schemeClr val="bg1"/>
                  </a:solidFill>
                  <a:latin typeface="Georgia" panose="02040502050405020303" pitchFamily="18" charset="0"/>
                </a:rPr>
                <a:t>The Financials</a:t>
              </a:r>
              <a:endParaRPr lang="en-US" sz="4000">
                <a:solidFill>
                  <a:schemeClr val="bg1"/>
                </a:solidFill>
                <a:latin typeface="Georgia" panose="02040502050405020303" pitchFamily="18" charset="0"/>
              </a:endParaRPr>
            </a:p>
            <a:p>
              <a:r>
                <a:rPr lang="en-GB" sz="4500">
                  <a:solidFill>
                    <a:schemeClr val="bg1"/>
                  </a:solidFill>
                  <a:latin typeface="Georgia" panose="02040502050405020303" pitchFamily="18" charset="0"/>
                </a:rPr>
                <a:t> </a:t>
              </a:r>
              <a:endParaRPr lang="en-US" sz="450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39984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outdoor, building, stone&#10;&#10;Description automatically generated">
            <a:extLst>
              <a:ext uri="{FF2B5EF4-FFF2-40B4-BE49-F238E27FC236}">
                <a16:creationId xmlns:a16="http://schemas.microsoft.com/office/drawing/2014/main" id="{B64B04CF-C4FC-CB4A-66A4-4339448A1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98397"/>
            <a:ext cx="12460405" cy="83318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321BBC-8F76-BE40-8A51-B250B16F2345}"/>
              </a:ext>
            </a:extLst>
          </p:cNvPr>
          <p:cNvSpPr/>
          <p:nvPr/>
        </p:nvSpPr>
        <p:spPr>
          <a:xfrm>
            <a:off x="-561698" y="-1629281"/>
            <a:ext cx="4117698" cy="8487281"/>
          </a:xfrm>
          <a:prstGeom prst="rect">
            <a:avLst/>
          </a:prstGeom>
          <a:solidFill>
            <a:srgbClr val="D6D1C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8D148AE2-09B4-AB4E-B8B7-E650DF6DB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0191" y="5265948"/>
            <a:ext cx="1441530" cy="74509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730F42B-88D1-C943-9CDF-F856E497D945}"/>
              </a:ext>
            </a:extLst>
          </p:cNvPr>
          <p:cNvSpPr/>
          <p:nvPr/>
        </p:nvSpPr>
        <p:spPr>
          <a:xfrm>
            <a:off x="565567" y="533222"/>
            <a:ext cx="11060866" cy="579155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B6903E6-CFEA-C4AE-2B3A-172A44667E4E}"/>
              </a:ext>
            </a:extLst>
          </p:cNvPr>
          <p:cNvGrpSpPr/>
          <p:nvPr/>
        </p:nvGrpSpPr>
        <p:grpSpPr>
          <a:xfrm>
            <a:off x="1438654" y="2292571"/>
            <a:ext cx="10753346" cy="2101424"/>
            <a:chOff x="1438654" y="2292571"/>
            <a:chExt cx="10753346" cy="210142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A4E90FB-1D3F-BB42-877D-EB9D6DDA80C9}"/>
                </a:ext>
              </a:extLst>
            </p:cNvPr>
            <p:cNvSpPr/>
            <p:nvPr/>
          </p:nvSpPr>
          <p:spPr>
            <a:xfrm>
              <a:off x="1438655" y="2356363"/>
              <a:ext cx="7268024" cy="694993"/>
            </a:xfrm>
            <a:prstGeom prst="rect">
              <a:avLst/>
            </a:prstGeom>
            <a:solidFill>
              <a:srgbClr val="4327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729857D-D394-BA41-A437-1265F03CDA86}"/>
                </a:ext>
              </a:extLst>
            </p:cNvPr>
            <p:cNvSpPr/>
            <p:nvPr/>
          </p:nvSpPr>
          <p:spPr>
            <a:xfrm>
              <a:off x="1438654" y="3000556"/>
              <a:ext cx="9383443" cy="694993"/>
            </a:xfrm>
            <a:prstGeom prst="rect">
              <a:avLst/>
            </a:prstGeom>
            <a:solidFill>
              <a:srgbClr val="4327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013BBD5-9244-474C-88D3-C1C99795074A}"/>
                </a:ext>
              </a:extLst>
            </p:cNvPr>
            <p:cNvSpPr/>
            <p:nvPr/>
          </p:nvSpPr>
          <p:spPr>
            <a:xfrm>
              <a:off x="1622747" y="2292571"/>
              <a:ext cx="10569253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4500">
                  <a:solidFill>
                    <a:schemeClr val="bg1"/>
                  </a:solidFill>
                  <a:latin typeface="Georgia" panose="02040502050405020303" pitchFamily="18" charset="0"/>
                </a:rPr>
                <a:t>How much we can keep on </a:t>
              </a:r>
              <a:endParaRPr lang="en-US" sz="450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D4F9B09-9522-396A-A519-91AD933F162B}"/>
                </a:ext>
              </a:extLst>
            </p:cNvPr>
            <p:cNvSpPr/>
            <p:nvPr/>
          </p:nvSpPr>
          <p:spPr>
            <a:xfrm>
              <a:off x="1622747" y="2916667"/>
              <a:ext cx="9268101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4500">
                  <a:solidFill>
                    <a:schemeClr val="bg1"/>
                  </a:solidFill>
                  <a:latin typeface="Georgia" panose="02040502050405020303" pitchFamily="18" charset="0"/>
                </a:rPr>
                <a:t>the Blenheim Estates balance sheet</a:t>
              </a:r>
              <a:endParaRPr lang="en-US" sz="4500">
                <a:solidFill>
                  <a:schemeClr val="bg1"/>
                </a:solidFill>
                <a:latin typeface="Georgia" panose="02040502050405020303" pitchFamily="18" charset="0"/>
              </a:endParaRPr>
            </a:p>
            <a:p>
              <a:r>
                <a:rPr lang="en-GB" sz="4500">
                  <a:solidFill>
                    <a:schemeClr val="bg1"/>
                  </a:solidFill>
                  <a:latin typeface="Georgia" panose="02040502050405020303" pitchFamily="18" charset="0"/>
                </a:rPr>
                <a:t> </a:t>
              </a:r>
              <a:endParaRPr lang="en-US" sz="450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42504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CA267B5-9144-F510-BB70-0FD77AA68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03"/>
            <a:ext cx="12203678" cy="71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DF4C4A-75EC-E249-8540-8001371477FF}"/>
              </a:ext>
            </a:extLst>
          </p:cNvPr>
          <p:cNvSpPr/>
          <p:nvPr/>
        </p:nvSpPr>
        <p:spPr>
          <a:xfrm>
            <a:off x="-987454" y="-581594"/>
            <a:ext cx="13476157" cy="8169639"/>
          </a:xfrm>
          <a:prstGeom prst="rect">
            <a:avLst/>
          </a:prstGeom>
          <a:solidFill>
            <a:schemeClr val="bg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229B99-D55D-2C84-43D7-21D1A03C1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142" y="1968240"/>
            <a:ext cx="3695700" cy="3340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FF6098-B2B9-C0A7-9EC5-BDE7F8B3EC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950" y="5168908"/>
            <a:ext cx="4356100" cy="1016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8D82EBF-53CE-AD5F-C8E1-AF27DCEC7315}"/>
              </a:ext>
            </a:extLst>
          </p:cNvPr>
          <p:cNvSpPr txBox="1"/>
          <p:nvPr/>
        </p:nvSpPr>
        <p:spPr>
          <a:xfrm>
            <a:off x="3236022" y="5233056"/>
            <a:ext cx="570176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rgbClr val="3D5B58"/>
                </a:solidFill>
                <a:latin typeface="Georgia" panose="02040502050405020303" pitchFamily="18" charset="0"/>
              </a:rPr>
              <a:t>The Financials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B3D17EDC-5C84-2574-4EB7-B4C1D2813D83}"/>
              </a:ext>
            </a:extLst>
          </p:cNvPr>
          <p:cNvGrpSpPr/>
          <p:nvPr/>
        </p:nvGrpSpPr>
        <p:grpSpPr>
          <a:xfrm>
            <a:off x="4887110" y="6062381"/>
            <a:ext cx="2412782" cy="471413"/>
            <a:chOff x="4854452" y="6193013"/>
            <a:chExt cx="2412782" cy="471413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C862030-18BA-0F85-ED70-7BC1248220F8}"/>
                </a:ext>
              </a:extLst>
            </p:cNvPr>
            <p:cNvCxnSpPr>
              <a:cxnSpLocks/>
            </p:cNvCxnSpPr>
            <p:nvPr/>
          </p:nvCxnSpPr>
          <p:spPr>
            <a:xfrm>
              <a:off x="4901111" y="6193013"/>
              <a:ext cx="2306272" cy="0"/>
            </a:xfrm>
            <a:prstGeom prst="line">
              <a:avLst/>
            </a:prstGeom>
            <a:ln w="31750">
              <a:solidFill>
                <a:srgbClr val="4327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149558B-E408-A112-42CA-6C24E3A6CBC0}"/>
                </a:ext>
              </a:extLst>
            </p:cNvPr>
            <p:cNvSpPr txBox="1"/>
            <p:nvPr/>
          </p:nvSpPr>
          <p:spPr>
            <a:xfrm>
              <a:off x="4854452" y="6264534"/>
              <a:ext cx="24127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43273B"/>
                  </a:solidFill>
                  <a:latin typeface="Georgia" panose="02040502050405020303" pitchFamily="18" charset="0"/>
                </a:rPr>
                <a:t>How it stacks up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8418355-489F-B1B4-CB9E-7B32B56A8E7A}"/>
                </a:ext>
              </a:extLst>
            </p:cNvPr>
            <p:cNvCxnSpPr>
              <a:cxnSpLocks/>
            </p:cNvCxnSpPr>
            <p:nvPr/>
          </p:nvCxnSpPr>
          <p:spPr>
            <a:xfrm>
              <a:off x="5144876" y="6664426"/>
              <a:ext cx="1822938" cy="0"/>
            </a:xfrm>
            <a:prstGeom prst="line">
              <a:avLst/>
            </a:prstGeom>
            <a:ln w="31750">
              <a:solidFill>
                <a:srgbClr val="4327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48A2B92-B3E8-3668-3F96-A216E11B207A}"/>
              </a:ext>
            </a:extLst>
          </p:cNvPr>
          <p:cNvCxnSpPr>
            <a:cxnSpLocks/>
          </p:cNvCxnSpPr>
          <p:nvPr/>
        </p:nvCxnSpPr>
        <p:spPr>
          <a:xfrm>
            <a:off x="4298998" y="3907370"/>
            <a:ext cx="0" cy="1312338"/>
          </a:xfrm>
          <a:prstGeom prst="line">
            <a:avLst/>
          </a:prstGeom>
          <a:ln w="98425">
            <a:solidFill>
              <a:srgbClr val="3D5B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ED7A804-8241-3C51-60F6-9D3432ED748B}"/>
              </a:ext>
            </a:extLst>
          </p:cNvPr>
          <p:cNvCxnSpPr>
            <a:cxnSpLocks/>
          </p:cNvCxnSpPr>
          <p:nvPr/>
        </p:nvCxnSpPr>
        <p:spPr>
          <a:xfrm>
            <a:off x="4298998" y="2673540"/>
            <a:ext cx="0" cy="1312338"/>
          </a:xfrm>
          <a:prstGeom prst="line">
            <a:avLst/>
          </a:prstGeom>
          <a:ln w="98425">
            <a:solidFill>
              <a:srgbClr val="3D5B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DA0705E-F05D-8477-66B7-8D46D7DBC9C3}"/>
              </a:ext>
            </a:extLst>
          </p:cNvPr>
          <p:cNvCxnSpPr>
            <a:cxnSpLocks/>
          </p:cNvCxnSpPr>
          <p:nvPr/>
        </p:nvCxnSpPr>
        <p:spPr>
          <a:xfrm>
            <a:off x="4298998" y="741762"/>
            <a:ext cx="0" cy="2052626"/>
          </a:xfrm>
          <a:prstGeom prst="line">
            <a:avLst/>
          </a:prstGeom>
          <a:ln w="98425">
            <a:solidFill>
              <a:srgbClr val="3D5B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F10C38B-170F-AC37-FD87-206A5B9F52D6}"/>
              </a:ext>
            </a:extLst>
          </p:cNvPr>
          <p:cNvGrpSpPr/>
          <p:nvPr/>
        </p:nvGrpSpPr>
        <p:grpSpPr>
          <a:xfrm>
            <a:off x="1641759" y="714075"/>
            <a:ext cx="2729586" cy="1752600"/>
            <a:chOff x="1585072" y="737825"/>
            <a:chExt cx="2729586" cy="175260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AA1B9B2-0B85-E9AE-8A17-4183C259D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44698" y="737825"/>
              <a:ext cx="2654300" cy="1752600"/>
            </a:xfrm>
            <a:prstGeom prst="rect">
              <a:avLst/>
            </a:prstGeom>
          </p:spPr>
        </p:pic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787AF51-601A-3293-AE5E-353ECFBE2D8E}"/>
                </a:ext>
              </a:extLst>
            </p:cNvPr>
            <p:cNvGrpSpPr/>
            <p:nvPr/>
          </p:nvGrpSpPr>
          <p:grpSpPr>
            <a:xfrm>
              <a:off x="1585072" y="768468"/>
              <a:ext cx="2729586" cy="1676979"/>
              <a:chOff x="1585072" y="768468"/>
              <a:chExt cx="2729586" cy="1676979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44622A2-A14A-060D-723B-2B82BAB06365}"/>
                  </a:ext>
                </a:extLst>
              </p:cNvPr>
              <p:cNvSpPr txBox="1"/>
              <p:nvPr/>
            </p:nvSpPr>
            <p:spPr>
              <a:xfrm>
                <a:off x="1871099" y="768468"/>
                <a:ext cx="2107685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>
                    <a:solidFill>
                      <a:srgbClr val="D6D1CB"/>
                    </a:solidFill>
                    <a:latin typeface="Georgia" panose="02040502050405020303" pitchFamily="18" charset="0"/>
                  </a:rPr>
                  <a:t>3 Bedroom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3EB1101-965F-0AE5-CFF2-588FC0A3AE70}"/>
                  </a:ext>
                </a:extLst>
              </p:cNvPr>
              <p:cNvSpPr txBox="1"/>
              <p:nvPr/>
            </p:nvSpPr>
            <p:spPr>
              <a:xfrm>
                <a:off x="2352723" y="1085526"/>
                <a:ext cx="139807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>
                    <a:solidFill>
                      <a:srgbClr val="D6D1CB"/>
                    </a:solidFill>
                    <a:latin typeface="Georgia" panose="02040502050405020303" pitchFamily="18" charset="0"/>
                  </a:rPr>
                  <a:t>Home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1551556-DF73-06D7-80DA-CD592ABDD5A3}"/>
                  </a:ext>
                </a:extLst>
              </p:cNvPr>
              <p:cNvSpPr txBox="1"/>
              <p:nvPr/>
            </p:nvSpPr>
            <p:spPr>
              <a:xfrm>
                <a:off x="1585072" y="1656442"/>
                <a:ext cx="139807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srgbClr val="3D5B58"/>
                    </a:solidFill>
                    <a:latin typeface="Georgia" panose="02040502050405020303" pitchFamily="18" charset="0"/>
                  </a:rPr>
                  <a:t>£1850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9010B57-7723-3A54-B224-0BC96FB0A3E2}"/>
                  </a:ext>
                </a:extLst>
              </p:cNvPr>
              <p:cNvSpPr txBox="1"/>
              <p:nvPr/>
            </p:nvSpPr>
            <p:spPr>
              <a:xfrm>
                <a:off x="1616392" y="1983782"/>
                <a:ext cx="13980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>
                    <a:solidFill>
                      <a:srgbClr val="3D5B58"/>
                    </a:solidFill>
                    <a:latin typeface="Georgia" panose="02040502050405020303" pitchFamily="18" charset="0"/>
                  </a:rPr>
                  <a:t>Market </a:t>
                </a:r>
              </a:p>
              <a:p>
                <a:pPr algn="ctr"/>
                <a:r>
                  <a:rPr lang="en-US" sz="1200" b="1">
                    <a:solidFill>
                      <a:srgbClr val="3D5B58"/>
                    </a:solidFill>
                    <a:latin typeface="Georgia" panose="02040502050405020303" pitchFamily="18" charset="0"/>
                  </a:rPr>
                  <a:t>Rent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DA436C7-F7F1-87D7-2D85-101147EE95ED}"/>
                  </a:ext>
                </a:extLst>
              </p:cNvPr>
              <p:cNvSpPr txBox="1"/>
              <p:nvPr/>
            </p:nvSpPr>
            <p:spPr>
              <a:xfrm>
                <a:off x="2885261" y="1656442"/>
                <a:ext cx="139807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srgbClr val="3D5B58"/>
                    </a:solidFill>
                    <a:latin typeface="Georgia" panose="02040502050405020303" pitchFamily="18" charset="0"/>
                  </a:rPr>
                  <a:t>£1100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2B73818-EED9-54AD-FEBC-FD11A9489788}"/>
                  </a:ext>
                </a:extLst>
              </p:cNvPr>
              <p:cNvSpPr txBox="1"/>
              <p:nvPr/>
            </p:nvSpPr>
            <p:spPr>
              <a:xfrm>
                <a:off x="2916581" y="1983782"/>
                <a:ext cx="13980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>
                    <a:solidFill>
                      <a:srgbClr val="3D5B58"/>
                    </a:solidFill>
                    <a:latin typeface="Georgia" panose="02040502050405020303" pitchFamily="18" charset="0"/>
                  </a:rPr>
                  <a:t>Affordable Rent</a:t>
                </a:r>
              </a:p>
            </p:txBody>
          </p:sp>
        </p:grpSp>
      </p:grp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B1F3C75-A26A-33C9-F640-19609909E257}"/>
              </a:ext>
            </a:extLst>
          </p:cNvPr>
          <p:cNvCxnSpPr>
            <a:cxnSpLocks/>
          </p:cNvCxnSpPr>
          <p:nvPr/>
        </p:nvCxnSpPr>
        <p:spPr>
          <a:xfrm>
            <a:off x="7866185" y="3891765"/>
            <a:ext cx="0" cy="1307238"/>
          </a:xfrm>
          <a:prstGeom prst="line">
            <a:avLst/>
          </a:prstGeom>
          <a:ln w="98425">
            <a:solidFill>
              <a:srgbClr val="3D5B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3079797-C152-1A87-5CE5-2CAAFF2E01ED}"/>
              </a:ext>
            </a:extLst>
          </p:cNvPr>
          <p:cNvCxnSpPr>
            <a:cxnSpLocks/>
          </p:cNvCxnSpPr>
          <p:nvPr/>
        </p:nvCxnSpPr>
        <p:spPr>
          <a:xfrm>
            <a:off x="7866185" y="721057"/>
            <a:ext cx="0" cy="2002195"/>
          </a:xfrm>
          <a:prstGeom prst="line">
            <a:avLst/>
          </a:prstGeom>
          <a:ln w="98425">
            <a:solidFill>
              <a:srgbClr val="3D5B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4F287BF-44E3-35F6-787A-DE47B4AB42AA}"/>
              </a:ext>
            </a:extLst>
          </p:cNvPr>
          <p:cNvGrpSpPr/>
          <p:nvPr/>
        </p:nvGrpSpPr>
        <p:grpSpPr>
          <a:xfrm>
            <a:off x="7755060" y="711192"/>
            <a:ext cx="2729586" cy="1752600"/>
            <a:chOff x="1585072" y="737825"/>
            <a:chExt cx="2729586" cy="1752600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DA1EB87-CF19-D68B-05C1-DB22FCB9B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44698" y="737825"/>
              <a:ext cx="2654300" cy="1752600"/>
            </a:xfrm>
            <a:prstGeom prst="rect">
              <a:avLst/>
            </a:prstGeom>
          </p:spPr>
        </p:pic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CD4F70B2-82EB-ECD3-E072-4894C41FF637}"/>
                </a:ext>
              </a:extLst>
            </p:cNvPr>
            <p:cNvGrpSpPr/>
            <p:nvPr/>
          </p:nvGrpSpPr>
          <p:grpSpPr>
            <a:xfrm>
              <a:off x="1585072" y="768468"/>
              <a:ext cx="2729586" cy="1676979"/>
              <a:chOff x="1585072" y="768468"/>
              <a:chExt cx="2729586" cy="1676979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7E056DF4-EB86-B17F-C9D3-E4485541D5A9}"/>
                  </a:ext>
                </a:extLst>
              </p:cNvPr>
              <p:cNvSpPr txBox="1"/>
              <p:nvPr/>
            </p:nvSpPr>
            <p:spPr>
              <a:xfrm>
                <a:off x="1871099" y="768468"/>
                <a:ext cx="2107685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>
                    <a:solidFill>
                      <a:srgbClr val="D6D1CB"/>
                    </a:solidFill>
                    <a:latin typeface="Georgia" panose="02040502050405020303" pitchFamily="18" charset="0"/>
                  </a:rPr>
                  <a:t>2 Bedroom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31C6FED0-260D-0D5F-C257-FAA747AC0147}"/>
                  </a:ext>
                </a:extLst>
              </p:cNvPr>
              <p:cNvSpPr txBox="1"/>
              <p:nvPr/>
            </p:nvSpPr>
            <p:spPr>
              <a:xfrm>
                <a:off x="2352723" y="1085526"/>
                <a:ext cx="139807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>
                    <a:solidFill>
                      <a:srgbClr val="D6D1CB"/>
                    </a:solidFill>
                    <a:latin typeface="Georgia" panose="02040502050405020303" pitchFamily="18" charset="0"/>
                  </a:rPr>
                  <a:t>Home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1B635018-9076-4C43-F752-2DE0C1E999E1}"/>
                  </a:ext>
                </a:extLst>
              </p:cNvPr>
              <p:cNvSpPr txBox="1"/>
              <p:nvPr/>
            </p:nvSpPr>
            <p:spPr>
              <a:xfrm>
                <a:off x="1585072" y="1656442"/>
                <a:ext cx="139807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srgbClr val="3D5B58"/>
                    </a:solidFill>
                    <a:latin typeface="Georgia" panose="02040502050405020303" pitchFamily="18" charset="0"/>
                  </a:rPr>
                  <a:t>£1600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5A715060-4E37-1634-09E9-24EBBD8E1E20}"/>
                  </a:ext>
                </a:extLst>
              </p:cNvPr>
              <p:cNvSpPr txBox="1"/>
              <p:nvPr/>
            </p:nvSpPr>
            <p:spPr>
              <a:xfrm>
                <a:off x="1616392" y="1983782"/>
                <a:ext cx="13980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>
                    <a:solidFill>
                      <a:srgbClr val="3D5B58"/>
                    </a:solidFill>
                    <a:latin typeface="Georgia" panose="02040502050405020303" pitchFamily="18" charset="0"/>
                  </a:rPr>
                  <a:t>Market </a:t>
                </a:r>
              </a:p>
              <a:p>
                <a:pPr algn="ctr"/>
                <a:r>
                  <a:rPr lang="en-US" sz="1200" b="1">
                    <a:solidFill>
                      <a:srgbClr val="3D5B58"/>
                    </a:solidFill>
                    <a:latin typeface="Georgia" panose="02040502050405020303" pitchFamily="18" charset="0"/>
                  </a:rPr>
                  <a:t>Rent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7E69E861-9205-AF90-0E02-C895D34780D1}"/>
                  </a:ext>
                </a:extLst>
              </p:cNvPr>
              <p:cNvSpPr txBox="1"/>
              <p:nvPr/>
            </p:nvSpPr>
            <p:spPr>
              <a:xfrm>
                <a:off x="2885261" y="1656442"/>
                <a:ext cx="139807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srgbClr val="3D5B58"/>
                    </a:solidFill>
                    <a:latin typeface="Georgia" panose="02040502050405020303" pitchFamily="18" charset="0"/>
                  </a:rPr>
                  <a:t>£960</a:t>
                </a: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D6F0C32F-D0F5-AFC5-6F30-11CE9B693B1B}"/>
                  </a:ext>
                </a:extLst>
              </p:cNvPr>
              <p:cNvSpPr txBox="1"/>
              <p:nvPr/>
            </p:nvSpPr>
            <p:spPr>
              <a:xfrm>
                <a:off x="2916581" y="1983782"/>
                <a:ext cx="13980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>
                    <a:solidFill>
                      <a:srgbClr val="3D5B58"/>
                    </a:solidFill>
                    <a:latin typeface="Georgia" panose="02040502050405020303" pitchFamily="18" charset="0"/>
                  </a:rPr>
                  <a:t>Affordable Rent</a:t>
                </a:r>
              </a:p>
            </p:txBody>
          </p:sp>
        </p:grpSp>
      </p:grp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BDD54F7-F1E1-78C7-4A85-16477465D3FA}"/>
              </a:ext>
            </a:extLst>
          </p:cNvPr>
          <p:cNvCxnSpPr>
            <a:cxnSpLocks/>
          </p:cNvCxnSpPr>
          <p:nvPr/>
        </p:nvCxnSpPr>
        <p:spPr>
          <a:xfrm>
            <a:off x="7866185" y="2670223"/>
            <a:ext cx="0" cy="1237147"/>
          </a:xfrm>
          <a:prstGeom prst="line">
            <a:avLst/>
          </a:prstGeom>
          <a:ln w="98425">
            <a:solidFill>
              <a:srgbClr val="3D5B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A3520B4B-B759-B156-0BD7-98659FDBCD64}"/>
              </a:ext>
            </a:extLst>
          </p:cNvPr>
          <p:cNvGrpSpPr/>
          <p:nvPr/>
        </p:nvGrpSpPr>
        <p:grpSpPr>
          <a:xfrm>
            <a:off x="2402923" y="2670568"/>
            <a:ext cx="7360372" cy="1085148"/>
            <a:chOff x="2402923" y="2670568"/>
            <a:chExt cx="7360372" cy="108514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26A532E-CB90-1205-D073-8D30A65EA0EA}"/>
                </a:ext>
              </a:extLst>
            </p:cNvPr>
            <p:cNvGrpSpPr/>
            <p:nvPr/>
          </p:nvGrpSpPr>
          <p:grpSpPr>
            <a:xfrm>
              <a:off x="7827411" y="2681656"/>
              <a:ext cx="1935884" cy="1074060"/>
              <a:chOff x="7827411" y="2681656"/>
              <a:chExt cx="1935884" cy="1074060"/>
            </a:xfrm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BFBD8D39-9994-2271-4FED-C4BDFE848D81}"/>
                  </a:ext>
                </a:extLst>
              </p:cNvPr>
              <p:cNvSpPr/>
              <p:nvPr/>
            </p:nvSpPr>
            <p:spPr>
              <a:xfrm>
                <a:off x="7827411" y="2681656"/>
                <a:ext cx="1935884" cy="1074060"/>
              </a:xfrm>
              <a:prstGeom prst="rect">
                <a:avLst/>
              </a:prstGeom>
              <a:solidFill>
                <a:srgbClr val="43273B"/>
              </a:solidFill>
              <a:ln w="0">
                <a:solidFill>
                  <a:schemeClr val="accent1">
                    <a:shade val="50000"/>
                    <a:alpha val="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3A07E717-4A0E-538A-2635-B7FA507EDEAF}"/>
                  </a:ext>
                </a:extLst>
              </p:cNvPr>
              <p:cNvSpPr txBox="1"/>
              <p:nvPr/>
            </p:nvSpPr>
            <p:spPr>
              <a:xfrm>
                <a:off x="8066923" y="2718720"/>
                <a:ext cx="1398077" cy="477054"/>
              </a:xfrm>
              <a:prstGeom prst="rect">
                <a:avLst/>
              </a:prstGeom>
              <a:solidFill>
                <a:srgbClr val="43273B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b="1">
                    <a:solidFill>
                      <a:srgbClr val="D6D1CB"/>
                    </a:solidFill>
                    <a:latin typeface="Georgia" panose="02040502050405020303" pitchFamily="18" charset="0"/>
                  </a:rPr>
                  <a:t>£7680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CB3ADC86-D6FC-9A3B-8E03-B96EF2457E34}"/>
                  </a:ext>
                </a:extLst>
              </p:cNvPr>
              <p:cNvSpPr txBox="1"/>
              <p:nvPr/>
            </p:nvSpPr>
            <p:spPr>
              <a:xfrm>
                <a:off x="7941180" y="3145112"/>
                <a:ext cx="1747731" cy="461665"/>
              </a:xfrm>
              <a:prstGeom prst="rect">
                <a:avLst/>
              </a:prstGeom>
              <a:solidFill>
                <a:srgbClr val="43273B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>
                    <a:solidFill>
                      <a:srgbClr val="D6D1CB"/>
                    </a:solidFill>
                    <a:latin typeface="Georgia" panose="02040502050405020303" pitchFamily="18" charset="0"/>
                  </a:rPr>
                  <a:t>Cost saving</a:t>
                </a:r>
              </a:p>
              <a:p>
                <a:pPr algn="ctr"/>
                <a:r>
                  <a:rPr lang="en-US" sz="1200" b="1">
                    <a:solidFill>
                      <a:srgbClr val="D6D1CB"/>
                    </a:solidFill>
                    <a:latin typeface="Georgia" panose="02040502050405020303" pitchFamily="18" charset="0"/>
                  </a:rPr>
                  <a:t>Per Year Per Home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EE0550C-4C52-16D3-8D5A-3745A34A5CAE}"/>
                </a:ext>
              </a:extLst>
            </p:cNvPr>
            <p:cNvGrpSpPr/>
            <p:nvPr/>
          </p:nvGrpSpPr>
          <p:grpSpPr>
            <a:xfrm>
              <a:off x="2402923" y="2670568"/>
              <a:ext cx="1935884" cy="1074060"/>
              <a:chOff x="2402923" y="2670568"/>
              <a:chExt cx="1935884" cy="1074060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94737780-7836-951B-0CCF-850917627E91}"/>
                  </a:ext>
                </a:extLst>
              </p:cNvPr>
              <p:cNvSpPr/>
              <p:nvPr/>
            </p:nvSpPr>
            <p:spPr>
              <a:xfrm>
                <a:off x="2402923" y="2670568"/>
                <a:ext cx="1935884" cy="1074060"/>
              </a:xfrm>
              <a:prstGeom prst="rect">
                <a:avLst/>
              </a:prstGeom>
              <a:solidFill>
                <a:srgbClr val="43273B"/>
              </a:solidFill>
              <a:ln w="0">
                <a:solidFill>
                  <a:schemeClr val="accent1">
                    <a:shade val="50000"/>
                    <a:alpha val="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ED3F1DD-66F8-9EAC-9E67-8BEF792F233F}"/>
                  </a:ext>
                </a:extLst>
              </p:cNvPr>
              <p:cNvSpPr txBox="1"/>
              <p:nvPr/>
            </p:nvSpPr>
            <p:spPr>
              <a:xfrm>
                <a:off x="2642435" y="2707632"/>
                <a:ext cx="1398077" cy="477054"/>
              </a:xfrm>
              <a:prstGeom prst="rect">
                <a:avLst/>
              </a:prstGeom>
              <a:solidFill>
                <a:srgbClr val="43273B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b="1">
                    <a:solidFill>
                      <a:srgbClr val="D6D1CB"/>
                    </a:solidFill>
                    <a:latin typeface="Georgia" panose="02040502050405020303" pitchFamily="18" charset="0"/>
                  </a:rPr>
                  <a:t>£9000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BE07EB5-49DA-9B07-4DEA-4A725CB86672}"/>
                  </a:ext>
                </a:extLst>
              </p:cNvPr>
              <p:cNvSpPr txBox="1"/>
              <p:nvPr/>
            </p:nvSpPr>
            <p:spPr>
              <a:xfrm>
                <a:off x="2516692" y="3127200"/>
                <a:ext cx="1747731" cy="461665"/>
              </a:xfrm>
              <a:prstGeom prst="rect">
                <a:avLst/>
              </a:prstGeom>
              <a:solidFill>
                <a:srgbClr val="43273B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>
                    <a:solidFill>
                      <a:srgbClr val="D6D1CB"/>
                    </a:solidFill>
                    <a:latin typeface="Georgia" panose="02040502050405020303" pitchFamily="18" charset="0"/>
                  </a:rPr>
                  <a:t>Cost saving</a:t>
                </a:r>
              </a:p>
              <a:p>
                <a:pPr algn="ctr"/>
                <a:r>
                  <a:rPr lang="en-US" sz="1200" b="1">
                    <a:solidFill>
                      <a:srgbClr val="D6D1CB"/>
                    </a:solidFill>
                    <a:latin typeface="Georgia" panose="02040502050405020303" pitchFamily="18" charset="0"/>
                  </a:rPr>
                  <a:t>Per Year Per Home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62541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3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8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1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4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90E0C9-93C0-C54F-3755-2727085984BC}"/>
              </a:ext>
            </a:extLst>
          </p:cNvPr>
          <p:cNvSpPr/>
          <p:nvPr/>
        </p:nvSpPr>
        <p:spPr>
          <a:xfrm>
            <a:off x="-110359" y="-110359"/>
            <a:ext cx="12438993" cy="7094483"/>
          </a:xfrm>
          <a:prstGeom prst="rect">
            <a:avLst/>
          </a:prstGeom>
          <a:solidFill>
            <a:srgbClr val="3F5C59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3CDB55-5B32-E5CC-4F00-E21553E9A22A}"/>
              </a:ext>
            </a:extLst>
          </p:cNvPr>
          <p:cNvSpPr txBox="1"/>
          <p:nvPr/>
        </p:nvSpPr>
        <p:spPr>
          <a:xfrm>
            <a:off x="4276319" y="501202"/>
            <a:ext cx="36393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chemeClr val="bg1"/>
                </a:solidFill>
                <a:latin typeface="Georgia" panose="02040502050405020303" pitchFamily="18" charset="0"/>
              </a:rPr>
              <a:t>Financials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31078D-58CF-4ED0-6C8C-56B88E6A4312}"/>
              </a:ext>
            </a:extLst>
          </p:cNvPr>
          <p:cNvSpPr txBox="1"/>
          <p:nvPr/>
        </p:nvSpPr>
        <p:spPr>
          <a:xfrm>
            <a:off x="2664364" y="3796071"/>
            <a:ext cx="30863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>
                <a:solidFill>
                  <a:srgbClr val="D5D0CA"/>
                </a:solidFill>
                <a:latin typeface="Georgia" panose="02040502050405020303" pitchFamily="18" charset="0"/>
              </a:rPr>
              <a:t>Gross  target: 9.2% </a:t>
            </a:r>
          </a:p>
          <a:p>
            <a:pPr algn="ctr"/>
            <a:r>
              <a:rPr lang="en-US" sz="1500" b="1">
                <a:solidFill>
                  <a:srgbClr val="D5D0CA"/>
                </a:solidFill>
                <a:latin typeface="Georgia" panose="02040502050405020303" pitchFamily="18" charset="0"/>
              </a:rPr>
              <a:t>Actual: 8.3%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915106E-637A-C548-06C9-F40ED72E91BB}"/>
              </a:ext>
            </a:extLst>
          </p:cNvPr>
          <p:cNvSpPr txBox="1"/>
          <p:nvPr/>
        </p:nvSpPr>
        <p:spPr>
          <a:xfrm>
            <a:off x="2996070" y="5749722"/>
            <a:ext cx="24229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>
                <a:solidFill>
                  <a:srgbClr val="D5D0CA"/>
                </a:solidFill>
                <a:latin typeface="Georgia" panose="02040502050405020303" pitchFamily="18" charset="0"/>
              </a:rPr>
              <a:t>Net target: 7.7%</a:t>
            </a:r>
          </a:p>
          <a:p>
            <a:pPr algn="ctr"/>
            <a:r>
              <a:rPr lang="en-US" sz="1500" b="1">
                <a:solidFill>
                  <a:srgbClr val="D5D0CA"/>
                </a:solidFill>
                <a:latin typeface="Georgia" panose="02040502050405020303" pitchFamily="18" charset="0"/>
              </a:rPr>
              <a:t>Actual: 6.6%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735A65-89DF-7926-5498-314140BAA20B}"/>
              </a:ext>
            </a:extLst>
          </p:cNvPr>
          <p:cNvSpPr txBox="1"/>
          <p:nvPr/>
        </p:nvSpPr>
        <p:spPr>
          <a:xfrm>
            <a:off x="6569214" y="3784870"/>
            <a:ext cx="30863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>
                <a:solidFill>
                  <a:srgbClr val="D5D0CA"/>
                </a:solidFill>
                <a:latin typeface="Georgia" panose="02040502050405020303" pitchFamily="18" charset="0"/>
              </a:rPr>
              <a:t>Gross  target: 6.9% </a:t>
            </a:r>
          </a:p>
          <a:p>
            <a:pPr algn="ctr"/>
            <a:r>
              <a:rPr lang="en-US" sz="1500" b="1">
                <a:solidFill>
                  <a:srgbClr val="D5D0CA"/>
                </a:solidFill>
                <a:latin typeface="Georgia" panose="02040502050405020303" pitchFamily="18" charset="0"/>
              </a:rPr>
              <a:t>Actual: 6.4%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6B2FBF3-11DF-BCED-3CCE-EC43B787E715}"/>
              </a:ext>
            </a:extLst>
          </p:cNvPr>
          <p:cNvSpPr txBox="1"/>
          <p:nvPr/>
        </p:nvSpPr>
        <p:spPr>
          <a:xfrm>
            <a:off x="6900920" y="5738521"/>
            <a:ext cx="24229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>
                <a:solidFill>
                  <a:srgbClr val="D5D0CA"/>
                </a:solidFill>
                <a:latin typeface="Georgia" panose="02040502050405020303" pitchFamily="18" charset="0"/>
              </a:rPr>
              <a:t>Net target: 5.8%</a:t>
            </a:r>
          </a:p>
          <a:p>
            <a:pPr algn="ctr"/>
            <a:r>
              <a:rPr lang="en-US" sz="1500" b="1">
                <a:solidFill>
                  <a:srgbClr val="D5D0CA"/>
                </a:solidFill>
                <a:latin typeface="Georgia" panose="02040502050405020303" pitchFamily="18" charset="0"/>
              </a:rPr>
              <a:t>Actual: 5.1%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D7E443C-EC93-ADD7-79B8-D5A1F7A95EF7}"/>
              </a:ext>
            </a:extLst>
          </p:cNvPr>
          <p:cNvGrpSpPr/>
          <p:nvPr/>
        </p:nvGrpSpPr>
        <p:grpSpPr>
          <a:xfrm>
            <a:off x="6595088" y="1516117"/>
            <a:ext cx="2899464" cy="867104"/>
            <a:chOff x="6545386" y="1516117"/>
            <a:chExt cx="2899464" cy="86710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DBC766D-FC3C-40ED-19CC-6AECE38B8963}"/>
                </a:ext>
              </a:extLst>
            </p:cNvPr>
            <p:cNvSpPr/>
            <p:nvPr/>
          </p:nvSpPr>
          <p:spPr>
            <a:xfrm>
              <a:off x="6620903" y="1516117"/>
              <a:ext cx="2748431" cy="867104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5875">
              <a:solidFill>
                <a:srgbClr val="9EAE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66D08A0-F4CC-3D3D-CB20-5EF012EAEE80}"/>
                </a:ext>
              </a:extLst>
            </p:cNvPr>
            <p:cNvSpPr txBox="1"/>
            <p:nvPr/>
          </p:nvSpPr>
          <p:spPr>
            <a:xfrm>
              <a:off x="6545386" y="1648027"/>
              <a:ext cx="28994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9EAEAC"/>
                  </a:solidFill>
                  <a:latin typeface="Georgia" panose="02040502050405020303" pitchFamily="18" charset="0"/>
                </a:rPr>
                <a:t>Returns including</a:t>
              </a:r>
            </a:p>
            <a:p>
              <a:pPr algn="ctr"/>
              <a:r>
                <a:rPr lang="en-US" b="1">
                  <a:solidFill>
                    <a:srgbClr val="9EAEAC"/>
                  </a:solidFill>
                  <a:latin typeface="Georgia" panose="02040502050405020303" pitchFamily="18" charset="0"/>
                </a:rPr>
                <a:t>land cost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0BA46A-DD72-07AC-7443-42DC4A6D5016}"/>
              </a:ext>
            </a:extLst>
          </p:cNvPr>
          <p:cNvGrpSpPr/>
          <p:nvPr/>
        </p:nvGrpSpPr>
        <p:grpSpPr>
          <a:xfrm>
            <a:off x="2817592" y="1516117"/>
            <a:ext cx="2768811" cy="867104"/>
            <a:chOff x="2897030" y="1516117"/>
            <a:chExt cx="2768811" cy="86710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4388041-3663-7030-9250-5F313B6C0CA2}"/>
                </a:ext>
              </a:extLst>
            </p:cNvPr>
            <p:cNvSpPr/>
            <p:nvPr/>
          </p:nvSpPr>
          <p:spPr>
            <a:xfrm>
              <a:off x="2897030" y="1516117"/>
              <a:ext cx="2748431" cy="867104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5875">
              <a:solidFill>
                <a:srgbClr val="9EAE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024C16B-B69E-2A1E-5E93-AFAAA723FE4E}"/>
                </a:ext>
              </a:extLst>
            </p:cNvPr>
            <p:cNvSpPr txBox="1"/>
            <p:nvPr/>
          </p:nvSpPr>
          <p:spPr>
            <a:xfrm>
              <a:off x="2917410" y="1657742"/>
              <a:ext cx="27484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9EAEAC"/>
                  </a:solidFill>
                  <a:latin typeface="Georgia" panose="02040502050405020303" pitchFamily="18" charset="0"/>
                </a:rPr>
                <a:t>Returns excluding land cost</a:t>
              </a: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7CEAF846-20E8-A30F-FD98-D71DCB5F2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670" y="4594477"/>
            <a:ext cx="1080678" cy="10806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484BD73-6FBC-A48A-6AC2-ED5245940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1670" y="2574582"/>
            <a:ext cx="1080678" cy="108067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5CEE833-9E04-66E7-2A32-B04A3EDAC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6542" y="4594477"/>
            <a:ext cx="1080678" cy="108067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4EAD55F-832A-DF72-D720-9695E0D46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6542" y="2574582"/>
            <a:ext cx="1080678" cy="1080678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7E36784-D206-91D5-7BC1-193EFEB9C334}"/>
              </a:ext>
            </a:extLst>
          </p:cNvPr>
          <p:cNvCxnSpPr>
            <a:cxnSpLocks/>
          </p:cNvCxnSpPr>
          <p:nvPr/>
        </p:nvCxnSpPr>
        <p:spPr>
          <a:xfrm>
            <a:off x="6081448" y="1657742"/>
            <a:ext cx="0" cy="4591189"/>
          </a:xfrm>
          <a:prstGeom prst="line">
            <a:avLst/>
          </a:prstGeom>
          <a:ln w="12700" cap="rnd" cmpd="sng">
            <a:solidFill>
              <a:srgbClr val="D9D8C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6628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3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6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9" grpId="0"/>
      <p:bldP spid="31" grpId="0"/>
      <p:bldP spid="33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B7ABB1EA-388E-8944-93CD-502251691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399" y="811563"/>
            <a:ext cx="6045200" cy="2108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B5D986-24C1-D74D-9B0B-162AF274E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465" y="5643020"/>
            <a:ext cx="9646709" cy="45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6E07AE-60A4-194E-944E-9F5F5075E2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1520" y="5472839"/>
            <a:ext cx="304800" cy="2159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BFD8576-E369-7E48-BE86-2726BDF2B6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8320" y="5449979"/>
            <a:ext cx="304800" cy="2159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1B7982B-0AD6-D345-B14B-B73B55EFF8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3927" y="5449979"/>
            <a:ext cx="304800" cy="2159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71DDF5-E072-314C-8C24-D3675E8A69D3}"/>
              </a:ext>
            </a:extLst>
          </p:cNvPr>
          <p:cNvCxnSpPr>
            <a:cxnSpLocks/>
          </p:cNvCxnSpPr>
          <p:nvPr/>
        </p:nvCxnSpPr>
        <p:spPr>
          <a:xfrm>
            <a:off x="2848715" y="3166702"/>
            <a:ext cx="0" cy="587708"/>
          </a:xfrm>
          <a:prstGeom prst="line">
            <a:avLst/>
          </a:prstGeom>
          <a:ln w="12700" cap="rnd" cmpd="sng">
            <a:solidFill>
              <a:srgbClr val="D9D8C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BFEBFF4-48B9-D242-87D6-5ACA989765C9}"/>
              </a:ext>
            </a:extLst>
          </p:cNvPr>
          <p:cNvCxnSpPr>
            <a:cxnSpLocks/>
          </p:cNvCxnSpPr>
          <p:nvPr/>
        </p:nvCxnSpPr>
        <p:spPr>
          <a:xfrm flipH="1">
            <a:off x="2849238" y="3140375"/>
            <a:ext cx="2273299" cy="0"/>
          </a:xfrm>
          <a:prstGeom prst="line">
            <a:avLst/>
          </a:prstGeom>
          <a:ln w="12700" cap="rnd" cmpd="sng">
            <a:solidFill>
              <a:srgbClr val="D9D8C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570A956-8E3C-B349-985B-AD7608451AFC}"/>
              </a:ext>
            </a:extLst>
          </p:cNvPr>
          <p:cNvCxnSpPr>
            <a:cxnSpLocks/>
          </p:cNvCxnSpPr>
          <p:nvPr/>
        </p:nvCxnSpPr>
        <p:spPr>
          <a:xfrm>
            <a:off x="5122537" y="2758867"/>
            <a:ext cx="0" cy="376270"/>
          </a:xfrm>
          <a:prstGeom prst="line">
            <a:avLst/>
          </a:prstGeom>
          <a:ln w="12700" cap="rnd" cmpd="sng">
            <a:solidFill>
              <a:srgbClr val="D9D8C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F1A933F-C8BD-E744-A057-68EB6FB50D63}"/>
              </a:ext>
            </a:extLst>
          </p:cNvPr>
          <p:cNvCxnSpPr>
            <a:cxnSpLocks/>
          </p:cNvCxnSpPr>
          <p:nvPr/>
        </p:nvCxnSpPr>
        <p:spPr>
          <a:xfrm>
            <a:off x="5068251" y="3403876"/>
            <a:ext cx="0" cy="354137"/>
          </a:xfrm>
          <a:prstGeom prst="line">
            <a:avLst/>
          </a:prstGeom>
          <a:ln w="12700" cap="rnd" cmpd="sng">
            <a:solidFill>
              <a:srgbClr val="D9D8C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CE8F499-E247-5442-8081-73AB1E7EFFE7}"/>
              </a:ext>
            </a:extLst>
          </p:cNvPr>
          <p:cNvCxnSpPr>
            <a:cxnSpLocks/>
          </p:cNvCxnSpPr>
          <p:nvPr/>
        </p:nvCxnSpPr>
        <p:spPr>
          <a:xfrm flipH="1">
            <a:off x="5068251" y="3381428"/>
            <a:ext cx="1143657" cy="0"/>
          </a:xfrm>
          <a:prstGeom prst="line">
            <a:avLst/>
          </a:prstGeom>
          <a:ln w="12700" cap="rnd" cmpd="sng">
            <a:solidFill>
              <a:srgbClr val="D9D8C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3016565-9BD2-5E43-89E5-4A84C501BA1C}"/>
              </a:ext>
            </a:extLst>
          </p:cNvPr>
          <p:cNvCxnSpPr>
            <a:cxnSpLocks/>
          </p:cNvCxnSpPr>
          <p:nvPr/>
        </p:nvCxnSpPr>
        <p:spPr>
          <a:xfrm>
            <a:off x="6211908" y="2766650"/>
            <a:ext cx="0" cy="609835"/>
          </a:xfrm>
          <a:prstGeom prst="line">
            <a:avLst/>
          </a:prstGeom>
          <a:ln w="12700" cap="rnd" cmpd="sng">
            <a:solidFill>
              <a:srgbClr val="D9D8C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A272A27-F561-A545-A1C1-9F4661C6E488}"/>
              </a:ext>
            </a:extLst>
          </p:cNvPr>
          <p:cNvCxnSpPr>
            <a:cxnSpLocks/>
          </p:cNvCxnSpPr>
          <p:nvPr/>
        </p:nvCxnSpPr>
        <p:spPr>
          <a:xfrm>
            <a:off x="7174524" y="2766650"/>
            <a:ext cx="0" cy="991363"/>
          </a:xfrm>
          <a:prstGeom prst="line">
            <a:avLst/>
          </a:prstGeom>
          <a:ln w="12700" cap="rnd" cmpd="sng">
            <a:solidFill>
              <a:srgbClr val="D9D8C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30AAC376-39DC-624E-9076-6CF0DB6C019B}"/>
              </a:ext>
            </a:extLst>
          </p:cNvPr>
          <p:cNvSpPr txBox="1"/>
          <p:nvPr/>
        </p:nvSpPr>
        <p:spPr>
          <a:xfrm>
            <a:off x="3757796" y="1430442"/>
            <a:ext cx="4676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D5B58"/>
                </a:solidFill>
                <a:latin typeface="Georgia" panose="02040502050405020303" pitchFamily="18" charset="0"/>
              </a:rPr>
              <a:t>We are transparent and realistic about the challenges to deliver affordable housing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AA5117A-A5FE-364B-8F48-119A10EE92BF}"/>
              </a:ext>
            </a:extLst>
          </p:cNvPr>
          <p:cNvSpPr txBox="1"/>
          <p:nvPr/>
        </p:nvSpPr>
        <p:spPr>
          <a:xfrm>
            <a:off x="4123748" y="458719"/>
            <a:ext cx="421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13B4A"/>
                </a:solidFill>
                <a:latin typeface="Georgia" panose="02040502050405020303" pitchFamily="18" charset="0"/>
              </a:rPr>
              <a:t>Challenges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552AB61-F066-E545-A400-C727CA3FADA1}"/>
              </a:ext>
            </a:extLst>
          </p:cNvPr>
          <p:cNvSpPr txBox="1"/>
          <p:nvPr/>
        </p:nvSpPr>
        <p:spPr>
          <a:xfrm>
            <a:off x="3873481" y="5829757"/>
            <a:ext cx="24229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3D5B58"/>
                </a:solidFill>
                <a:latin typeface="Georgia" panose="02040502050405020303" pitchFamily="18" charset="0"/>
              </a:rPr>
              <a:t>Small percentage of high maintenance tenants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60A2F6C-8EE3-AE46-BD02-1ADE42F7DF9C}"/>
              </a:ext>
            </a:extLst>
          </p:cNvPr>
          <p:cNvSpPr txBox="1"/>
          <p:nvPr/>
        </p:nvSpPr>
        <p:spPr>
          <a:xfrm>
            <a:off x="1988303" y="5851844"/>
            <a:ext cx="17208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3D5B58"/>
                </a:solidFill>
                <a:latin typeface="Georgia" panose="02040502050405020303" pitchFamily="18" charset="0"/>
              </a:rPr>
              <a:t>Impact of</a:t>
            </a:r>
          </a:p>
          <a:p>
            <a:pPr algn="ctr"/>
            <a:r>
              <a:rPr lang="en-US" sz="1500" b="1" dirty="0">
                <a:solidFill>
                  <a:srgbClr val="3D5B58"/>
                </a:solidFill>
                <a:latin typeface="Georgia" panose="02040502050405020303" pitchFamily="18" charset="0"/>
              </a:rPr>
              <a:t>inflation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63893AE-79E6-DA4C-A8C7-3F00EA522961}"/>
              </a:ext>
            </a:extLst>
          </p:cNvPr>
          <p:cNvSpPr txBox="1"/>
          <p:nvPr/>
        </p:nvSpPr>
        <p:spPr>
          <a:xfrm>
            <a:off x="6296421" y="5831384"/>
            <a:ext cx="17208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3D5B58"/>
                </a:solidFill>
                <a:latin typeface="Georgia" panose="02040502050405020303" pitchFamily="18" charset="0"/>
              </a:rPr>
              <a:t>Fuel poverty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C559202-232A-164D-A6E4-2EC6329FB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6674" y="5438550"/>
            <a:ext cx="304800" cy="215900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BA5F5A0-2273-B443-82C9-AF25B2413B3F}"/>
              </a:ext>
            </a:extLst>
          </p:cNvPr>
          <p:cNvCxnSpPr>
            <a:cxnSpLocks/>
          </p:cNvCxnSpPr>
          <p:nvPr/>
        </p:nvCxnSpPr>
        <p:spPr>
          <a:xfrm>
            <a:off x="9333057" y="3398933"/>
            <a:ext cx="0" cy="354137"/>
          </a:xfrm>
          <a:prstGeom prst="line">
            <a:avLst/>
          </a:prstGeom>
          <a:ln w="12700" cap="rnd" cmpd="sng">
            <a:solidFill>
              <a:srgbClr val="D9D8C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CD73B26-5AD8-0E4D-895C-03E94B017A1E}"/>
              </a:ext>
            </a:extLst>
          </p:cNvPr>
          <p:cNvCxnSpPr>
            <a:cxnSpLocks/>
          </p:cNvCxnSpPr>
          <p:nvPr/>
        </p:nvCxnSpPr>
        <p:spPr>
          <a:xfrm flipH="1">
            <a:off x="8187849" y="3376485"/>
            <a:ext cx="1143657" cy="0"/>
          </a:xfrm>
          <a:prstGeom prst="line">
            <a:avLst/>
          </a:prstGeom>
          <a:ln w="12700" cap="rnd" cmpd="sng">
            <a:solidFill>
              <a:srgbClr val="D9D8C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CE3353E-C8E0-A641-AC47-B33D2FC7E951}"/>
              </a:ext>
            </a:extLst>
          </p:cNvPr>
          <p:cNvCxnSpPr>
            <a:cxnSpLocks/>
          </p:cNvCxnSpPr>
          <p:nvPr/>
        </p:nvCxnSpPr>
        <p:spPr>
          <a:xfrm>
            <a:off x="8187849" y="2761707"/>
            <a:ext cx="0" cy="609835"/>
          </a:xfrm>
          <a:prstGeom prst="line">
            <a:avLst/>
          </a:prstGeom>
          <a:ln w="12700" cap="rnd" cmpd="sng">
            <a:solidFill>
              <a:srgbClr val="D9D8C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78F09CB7-B939-274E-BE8E-DF5F61963EFD}"/>
              </a:ext>
            </a:extLst>
          </p:cNvPr>
          <p:cNvSpPr txBox="1"/>
          <p:nvPr/>
        </p:nvSpPr>
        <p:spPr>
          <a:xfrm>
            <a:off x="8581614" y="5842977"/>
            <a:ext cx="14997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>
                <a:solidFill>
                  <a:srgbClr val="3D5B58"/>
                </a:solidFill>
                <a:latin typeface="Georgia" panose="02040502050405020303" pitchFamily="18" charset="0"/>
              </a:rPr>
              <a:t>Housing benefit cap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87219D0-3675-3955-714D-0050141514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9840" y="3835099"/>
            <a:ext cx="1409700" cy="14097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65C3A75-12C5-E4FE-4F4E-B031195461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9674" y="3844466"/>
            <a:ext cx="1409700" cy="1409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E953A5-FB12-0E13-A199-23DC8D7E26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4224" y="3856069"/>
            <a:ext cx="1409700" cy="14097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22D5A93-B853-5E89-8D95-BBF1EF8356D0}"/>
              </a:ext>
            </a:extLst>
          </p:cNvPr>
          <p:cNvSpPr/>
          <p:nvPr/>
        </p:nvSpPr>
        <p:spPr>
          <a:xfrm>
            <a:off x="6699697" y="4116214"/>
            <a:ext cx="946679" cy="874886"/>
          </a:xfrm>
          <a:prstGeom prst="ellipse">
            <a:avLst/>
          </a:prstGeom>
          <a:solidFill>
            <a:srgbClr val="D5D0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83FE10A-9884-6945-8E0C-4792BAC798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6009" y="4261434"/>
            <a:ext cx="557030" cy="55703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A71EB5C-04DB-7048-7D29-4C93286F2B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70147" y="3788748"/>
            <a:ext cx="1456044" cy="145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404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9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1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3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3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100"/>
                            </p:stCondLst>
                            <p:childTnLst>
                              <p:par>
                                <p:cTn id="9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4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  <p:bldP spid="63" grpId="0"/>
      <p:bldP spid="64" grpId="0"/>
      <p:bldP spid="6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130882C-0CD8-7E06-0792-6F72C1D9DF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6" t="18003" r="335"/>
          <a:stretch/>
        </p:blipFill>
        <p:spPr>
          <a:xfrm>
            <a:off x="-57150" y="0"/>
            <a:ext cx="12323920" cy="76009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AC2C031-D4E9-C9D4-AEE5-5B86D6B3FEA3}"/>
              </a:ext>
            </a:extLst>
          </p:cNvPr>
          <p:cNvSpPr/>
          <p:nvPr/>
        </p:nvSpPr>
        <p:spPr>
          <a:xfrm>
            <a:off x="-810060" y="2595238"/>
            <a:ext cx="8058150" cy="3700462"/>
          </a:xfrm>
          <a:prstGeom prst="rect">
            <a:avLst/>
          </a:prstGeom>
          <a:solidFill>
            <a:srgbClr val="D6D1CB">
              <a:alpha val="7598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8A8FAA-6BAD-114A-B253-386F2B255A34}"/>
              </a:ext>
            </a:extLst>
          </p:cNvPr>
          <p:cNvSpPr/>
          <p:nvPr/>
        </p:nvSpPr>
        <p:spPr>
          <a:xfrm>
            <a:off x="286373" y="2783475"/>
            <a:ext cx="696171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000" i="1">
                <a:solidFill>
                  <a:srgbClr val="43273B"/>
                </a:solidFill>
                <a:latin typeface="Georgia" panose="02040502050405020303" pitchFamily="18" charset="0"/>
              </a:rPr>
              <a:t>“When the opportunity of shared ownership became available</a:t>
            </a:r>
          </a:p>
          <a:p>
            <a:r>
              <a:rPr lang="en-GB" sz="3000" i="1">
                <a:solidFill>
                  <a:srgbClr val="43273B"/>
                </a:solidFill>
                <a:latin typeface="Georgia" panose="02040502050405020303" pitchFamily="18" charset="0"/>
              </a:rPr>
              <a:t>at Park View, we jumped at</a:t>
            </a:r>
          </a:p>
          <a:p>
            <a:r>
              <a:rPr lang="en-GB" sz="3000" i="1">
                <a:solidFill>
                  <a:srgbClr val="43273B"/>
                </a:solidFill>
                <a:latin typeface="Georgia" panose="02040502050405020303" pitchFamily="18" charset="0"/>
              </a:rPr>
              <a:t>the chance. Owning our first</a:t>
            </a:r>
          </a:p>
          <a:p>
            <a:r>
              <a:rPr lang="en-GB" sz="3000" i="1">
                <a:solidFill>
                  <a:srgbClr val="43273B"/>
                </a:solidFill>
                <a:latin typeface="Georgia" panose="02040502050405020303" pitchFamily="18" charset="0"/>
              </a:rPr>
              <a:t>perfect home together within</a:t>
            </a:r>
          </a:p>
          <a:p>
            <a:r>
              <a:rPr lang="en-GB" sz="3000" i="1">
                <a:solidFill>
                  <a:srgbClr val="43273B"/>
                </a:solidFill>
                <a:latin typeface="Georgia" panose="02040502050405020303" pitchFamily="18" charset="0"/>
              </a:rPr>
              <a:t>a community we know and love</a:t>
            </a:r>
          </a:p>
          <a:p>
            <a:r>
              <a:rPr lang="en-GB" sz="3000" i="1">
                <a:solidFill>
                  <a:srgbClr val="43273B"/>
                </a:solidFill>
                <a:latin typeface="Georgia" panose="02040502050405020303" pitchFamily="18" charset="0"/>
              </a:rPr>
              <a:t>has been a dream come true for us.”</a:t>
            </a:r>
          </a:p>
        </p:txBody>
      </p:sp>
      <p:pic>
        <p:nvPicPr>
          <p:cNvPr id="3" name="Picture 2" descr="A person and person holding dogs&#10;&#10;Description automatically generated with medium confidence">
            <a:extLst>
              <a:ext uri="{FF2B5EF4-FFF2-40B4-BE49-F238E27FC236}">
                <a16:creationId xmlns:a16="http://schemas.microsoft.com/office/drawing/2014/main" id="{22968999-F1BF-0D94-A24E-791B0447F4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998"/>
          <a:stretch/>
        </p:blipFill>
        <p:spPr>
          <a:xfrm>
            <a:off x="9895074" y="4445468"/>
            <a:ext cx="2010553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448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B73A80-941F-DC1A-DDFE-B2A713FEE6FB}"/>
              </a:ext>
            </a:extLst>
          </p:cNvPr>
          <p:cNvSpPr/>
          <p:nvPr/>
        </p:nvSpPr>
        <p:spPr>
          <a:xfrm>
            <a:off x="-250556" y="-83775"/>
            <a:ext cx="12693112" cy="7206711"/>
          </a:xfrm>
          <a:prstGeom prst="rect">
            <a:avLst/>
          </a:prstGeom>
          <a:solidFill>
            <a:srgbClr val="43273B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273B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CFC6A9-141A-0D4F-8019-61426561763E}"/>
              </a:ext>
            </a:extLst>
          </p:cNvPr>
          <p:cNvSpPr/>
          <p:nvPr/>
        </p:nvSpPr>
        <p:spPr>
          <a:xfrm>
            <a:off x="565567" y="533222"/>
            <a:ext cx="11060866" cy="579155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9086A0E-C225-F83E-91DA-AF84450A80A2}"/>
              </a:ext>
            </a:extLst>
          </p:cNvPr>
          <p:cNvSpPr txBox="1"/>
          <p:nvPr/>
        </p:nvSpPr>
        <p:spPr>
          <a:xfrm>
            <a:off x="3839767" y="936683"/>
            <a:ext cx="4215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Georgia" panose="02040502050405020303" pitchFamily="18" charset="0"/>
              </a:rPr>
              <a:t>Key to delivery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E64D0D-165E-ADD4-6C86-F3E5914C7E2B}"/>
              </a:ext>
            </a:extLst>
          </p:cNvPr>
          <p:cNvSpPr txBox="1"/>
          <p:nvPr/>
        </p:nvSpPr>
        <p:spPr>
          <a:xfrm>
            <a:off x="1783490" y="5596938"/>
            <a:ext cx="8328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Georgia" panose="02040502050405020303" pitchFamily="18" charset="0"/>
              </a:rPr>
              <a:t>Partnership with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latin typeface="Georgia" panose="02040502050405020303" pitchFamily="18" charset="0"/>
              </a:rPr>
              <a:t>West Oxfordshire District Council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A487FB-CE60-7B78-FC25-8EEA7FA57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220" y="1707487"/>
            <a:ext cx="5615560" cy="397327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12C85A7-3F8E-F80A-6A30-B6A98931B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419040" y="3341780"/>
            <a:ext cx="1943100" cy="1778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072976E-2870-4A58-A9D4-D6E5C3F89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9862" y="3343549"/>
            <a:ext cx="1943100" cy="1778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6289966-F017-AC56-1A75-FD04AC29A4E7}"/>
              </a:ext>
            </a:extLst>
          </p:cNvPr>
          <p:cNvGrpSpPr/>
          <p:nvPr/>
        </p:nvGrpSpPr>
        <p:grpSpPr>
          <a:xfrm>
            <a:off x="9647209" y="2602161"/>
            <a:ext cx="1653678" cy="1653678"/>
            <a:chOff x="9647209" y="2602161"/>
            <a:chExt cx="1653678" cy="1653678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3D65A6E-8D22-C7AB-F7D5-5E772B412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47209" y="2602161"/>
              <a:ext cx="1653678" cy="165367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AC7D776-3A54-3BAF-11CA-2B3D3FA34512}"/>
                </a:ext>
              </a:extLst>
            </p:cNvPr>
            <p:cNvSpPr txBox="1"/>
            <p:nvPr/>
          </p:nvSpPr>
          <p:spPr>
            <a:xfrm>
              <a:off x="9686162" y="3036585"/>
              <a:ext cx="156479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>
                  <a:solidFill>
                    <a:srgbClr val="43273B"/>
                  </a:solidFill>
                  <a:latin typeface="Georgia" panose="02040502050405020303" pitchFamily="18" charset="0"/>
                </a:rPr>
                <a:t>WODC </a:t>
              </a:r>
            </a:p>
            <a:p>
              <a:pPr algn="ctr"/>
              <a:r>
                <a:rPr lang="en-US" sz="1500" b="1" err="1">
                  <a:solidFill>
                    <a:srgbClr val="43273B"/>
                  </a:solidFill>
                  <a:latin typeface="Georgia" panose="02040502050405020303" pitchFamily="18" charset="0"/>
                </a:rPr>
                <a:t>Homeseeker</a:t>
              </a:r>
              <a:endParaRPr lang="en-US" sz="1500" b="1">
                <a:solidFill>
                  <a:srgbClr val="43273B"/>
                </a:solidFill>
                <a:latin typeface="Georgia" panose="02040502050405020303" pitchFamily="18" charset="0"/>
              </a:endParaRPr>
            </a:p>
            <a:p>
              <a:pPr algn="ctr"/>
              <a:r>
                <a:rPr lang="en-US" sz="1500" b="1">
                  <a:solidFill>
                    <a:srgbClr val="43273B"/>
                  </a:solidFill>
                  <a:latin typeface="Georgia" panose="02040502050405020303" pitchFamily="18" charset="0"/>
                </a:rPr>
                <a:t>Plus platform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E7EB238-1E83-AD31-36A9-A6C9B4734A0B}"/>
              </a:ext>
            </a:extLst>
          </p:cNvPr>
          <p:cNvGrpSpPr/>
          <p:nvPr/>
        </p:nvGrpSpPr>
        <p:grpSpPr>
          <a:xfrm>
            <a:off x="1144351" y="2571567"/>
            <a:ext cx="1653678" cy="1653678"/>
            <a:chOff x="1144351" y="2571567"/>
            <a:chExt cx="1653678" cy="1653678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615D7F6F-0FFD-0123-D68D-044BA2C4C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4351" y="2571567"/>
              <a:ext cx="1653678" cy="165367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5F17C18-F68C-57C0-A4F2-005BBCA063D6}"/>
                </a:ext>
              </a:extLst>
            </p:cNvPr>
            <p:cNvSpPr txBox="1"/>
            <p:nvPr/>
          </p:nvSpPr>
          <p:spPr>
            <a:xfrm>
              <a:off x="1228918" y="3152001"/>
              <a:ext cx="147590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>
                  <a:solidFill>
                    <a:srgbClr val="43273B"/>
                  </a:solidFill>
                  <a:latin typeface="Georgia" panose="02040502050405020303" pitchFamily="18" charset="0"/>
                </a:rPr>
                <a:t>Our Housing Officer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99026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452DFC-5BD9-3347-8AC6-A4D4D41BDF2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27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3CA03EE6-06B7-DB4D-9989-7053E40C3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914" y="4859106"/>
            <a:ext cx="1920171" cy="9924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BAC9E0-64D0-C643-B700-E1BD92009EFD}"/>
              </a:ext>
            </a:extLst>
          </p:cNvPr>
          <p:cNvSpPr/>
          <p:nvPr/>
        </p:nvSpPr>
        <p:spPr>
          <a:xfrm>
            <a:off x="565567" y="533222"/>
            <a:ext cx="11060866" cy="579155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CD3AA9-AB76-8E4C-A549-855C059A1499}"/>
              </a:ext>
            </a:extLst>
          </p:cNvPr>
          <p:cNvSpPr/>
          <p:nvPr/>
        </p:nvSpPr>
        <p:spPr>
          <a:xfrm>
            <a:off x="1071177" y="1526267"/>
            <a:ext cx="99161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>
                <a:solidFill>
                  <a:schemeClr val="bg1"/>
                </a:solidFill>
                <a:latin typeface="Georgia" panose="02040502050405020303" pitchFamily="18" charset="0"/>
              </a:rPr>
              <a:t>Awards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B62377-E537-B2C9-3C38-69A6E4534AF1}"/>
              </a:ext>
            </a:extLst>
          </p:cNvPr>
          <p:cNvGrpSpPr/>
          <p:nvPr/>
        </p:nvGrpSpPr>
        <p:grpSpPr>
          <a:xfrm>
            <a:off x="1718076" y="1540179"/>
            <a:ext cx="2375219" cy="4112999"/>
            <a:chOff x="2046455" y="1540179"/>
            <a:chExt cx="2375219" cy="41129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609BF61-1063-C75A-544D-F7E87DB84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46455" y="1540179"/>
              <a:ext cx="2375219" cy="411299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8C9C725-D222-177F-7633-F0DE52A10D14}"/>
                </a:ext>
              </a:extLst>
            </p:cNvPr>
            <p:cNvSpPr txBox="1"/>
            <p:nvPr/>
          </p:nvSpPr>
          <p:spPr>
            <a:xfrm>
              <a:off x="2340267" y="3418327"/>
              <a:ext cx="17875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>
                  <a:solidFill>
                    <a:srgbClr val="D6D1CB"/>
                  </a:solidFill>
                  <a:latin typeface="Georgia" panose="02040502050405020303" pitchFamily="18" charset="0"/>
                </a:rPr>
                <a:t>2021 Gold Winner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115DF44-2E6F-1736-7F6C-2AAAD78E81DA}"/>
                </a:ext>
              </a:extLst>
            </p:cNvPr>
            <p:cNvSpPr txBox="1"/>
            <p:nvPr/>
          </p:nvSpPr>
          <p:spPr>
            <a:xfrm>
              <a:off x="2340266" y="4240638"/>
              <a:ext cx="17875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>
                  <a:solidFill>
                    <a:srgbClr val="D6D1CB"/>
                  </a:solidFill>
                  <a:latin typeface="Georgia" panose="02040502050405020303" pitchFamily="18" charset="0"/>
                </a:rPr>
                <a:t>Best Partnership Scheme with West Oxfordshire District Council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1FC823-7BB2-1DC3-C742-470A7FA106C0}"/>
              </a:ext>
            </a:extLst>
          </p:cNvPr>
          <p:cNvGrpSpPr/>
          <p:nvPr/>
        </p:nvGrpSpPr>
        <p:grpSpPr>
          <a:xfrm>
            <a:off x="8194951" y="1585879"/>
            <a:ext cx="2292616" cy="4067299"/>
            <a:chOff x="8405469" y="1585879"/>
            <a:chExt cx="2292616" cy="406729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74C121F-63EB-A553-60ED-ADB9C7DF3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05469" y="1585879"/>
              <a:ext cx="2292616" cy="406729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C6ECE25-9861-E187-2A43-75AA00BC8BAD}"/>
                </a:ext>
              </a:extLst>
            </p:cNvPr>
            <p:cNvSpPr txBox="1"/>
            <p:nvPr/>
          </p:nvSpPr>
          <p:spPr>
            <a:xfrm>
              <a:off x="8686331" y="3413548"/>
              <a:ext cx="17875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>
                  <a:solidFill>
                    <a:srgbClr val="D6D1CB"/>
                  </a:solidFill>
                  <a:latin typeface="Georgia" panose="02040502050405020303" pitchFamily="18" charset="0"/>
                </a:rPr>
                <a:t>2021 Winner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330268D-7F34-7068-6352-B5226A0CB467}"/>
                </a:ext>
              </a:extLst>
            </p:cNvPr>
            <p:cNvSpPr txBox="1"/>
            <p:nvPr/>
          </p:nvSpPr>
          <p:spPr>
            <a:xfrm>
              <a:off x="8686330" y="4235859"/>
              <a:ext cx="1787593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>
                  <a:solidFill>
                    <a:srgbClr val="D6D1CB"/>
                  </a:solidFill>
                  <a:latin typeface="Georgia" panose="02040502050405020303" pitchFamily="18" charset="0"/>
                </a:rPr>
                <a:t>Public/Private Partnership Award winner with West Oxfordshire District Council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21177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038B43-53F6-0B46-9910-073F637B8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50" y="-675976"/>
            <a:ext cx="12407900" cy="83691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E765D4-F603-484C-A0CA-EAA38601A486}"/>
              </a:ext>
            </a:extLst>
          </p:cNvPr>
          <p:cNvSpPr/>
          <p:nvPr/>
        </p:nvSpPr>
        <p:spPr>
          <a:xfrm>
            <a:off x="-25400" y="-675976"/>
            <a:ext cx="12407900" cy="8369128"/>
          </a:xfrm>
          <a:prstGeom prst="rect">
            <a:avLst/>
          </a:prstGeom>
          <a:solidFill>
            <a:srgbClr val="D5D0C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F7DB62-B896-B440-A7BF-36463D981D3E}"/>
              </a:ext>
            </a:extLst>
          </p:cNvPr>
          <p:cNvSpPr txBox="1"/>
          <p:nvPr/>
        </p:nvSpPr>
        <p:spPr>
          <a:xfrm>
            <a:off x="1103319" y="698383"/>
            <a:ext cx="6994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>
                <a:solidFill>
                  <a:srgbClr val="43273B"/>
                </a:solidFill>
                <a:latin typeface="Georgia" panose="02040502050405020303" pitchFamily="18" charset="0"/>
              </a:rPr>
              <a:t>Today’s presentation</a:t>
            </a:r>
            <a:endParaRPr lang="en-US" sz="4000">
              <a:solidFill>
                <a:srgbClr val="43273B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04D2BD-36AE-364D-0D9B-A20DB99BE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676" y="2657624"/>
            <a:ext cx="11602648" cy="27139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2A7413-1C64-B440-A90A-19FF885AC0DE}"/>
              </a:ext>
            </a:extLst>
          </p:cNvPr>
          <p:cNvSpPr txBox="1"/>
          <p:nvPr/>
        </p:nvSpPr>
        <p:spPr>
          <a:xfrm>
            <a:off x="513399" y="4039946"/>
            <a:ext cx="22264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solidFill>
                  <a:srgbClr val="43273B"/>
                </a:solidFill>
                <a:latin typeface="Georgia" panose="02040502050405020303" pitchFamily="18" charset="0"/>
              </a:rPr>
              <a:t>What is Blenheim?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8D3611-C4F1-DE4A-8EEF-08284F8125EC}"/>
              </a:ext>
            </a:extLst>
          </p:cNvPr>
          <p:cNvSpPr txBox="1"/>
          <p:nvPr/>
        </p:nvSpPr>
        <p:spPr>
          <a:xfrm>
            <a:off x="3194106" y="4036831"/>
            <a:ext cx="2937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solidFill>
                  <a:srgbClr val="43273B"/>
                </a:solidFill>
                <a:latin typeface="Georgia" panose="02040502050405020303" pitchFamily="18" charset="0"/>
              </a:rPr>
              <a:t>Our purpose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FF1CA8-7892-934B-BB0F-ED8021E6FC49}"/>
              </a:ext>
            </a:extLst>
          </p:cNvPr>
          <p:cNvSpPr txBox="1"/>
          <p:nvPr/>
        </p:nvSpPr>
        <p:spPr>
          <a:xfrm>
            <a:off x="6651085" y="4036831"/>
            <a:ext cx="19563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43273B"/>
                </a:solidFill>
                <a:latin typeface="Georgia" panose="02040502050405020303" pitchFamily="18" charset="0"/>
              </a:rPr>
              <a:t>Why we provide affordable homes and how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95FD7B-9B6F-1145-A7DA-4D5901B27E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6820" y="3269451"/>
            <a:ext cx="704850" cy="65974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1DECD53-1D67-4AC0-3ABB-B0320EBDCE00}"/>
              </a:ext>
            </a:extLst>
          </p:cNvPr>
          <p:cNvSpPr txBox="1"/>
          <p:nvPr/>
        </p:nvSpPr>
        <p:spPr>
          <a:xfrm>
            <a:off x="9705380" y="4038777"/>
            <a:ext cx="1683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solidFill>
                  <a:srgbClr val="43273B"/>
                </a:solidFill>
                <a:latin typeface="Georgia" panose="02040502050405020303" pitchFamily="18" charset="0"/>
              </a:rPr>
              <a:t>The challenges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7A3D97-FF14-1622-FF80-29A6ADF43E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2157" y="3269451"/>
            <a:ext cx="705347" cy="7053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1A4C9C6-8724-A2DC-DF45-09A4F4A7C5F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309956" y="3279975"/>
            <a:ext cx="705600" cy="70560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BBA7B788-8839-3026-B3D0-178EC5EEF6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4122" y="3279975"/>
            <a:ext cx="705600" cy="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61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06950847-DDD8-841D-DBAD-B1584F8444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9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b="6940"/>
          <a:stretch/>
        </p:blipFill>
        <p:spPr bwMode="auto">
          <a:xfrm>
            <a:off x="-19151" y="1"/>
            <a:ext cx="122111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C54783D-FBF7-F649-898C-DE731994B0DD}"/>
              </a:ext>
            </a:extLst>
          </p:cNvPr>
          <p:cNvSpPr/>
          <p:nvPr/>
        </p:nvSpPr>
        <p:spPr>
          <a:xfrm>
            <a:off x="764790" y="4981433"/>
            <a:ext cx="3646502" cy="1105469"/>
          </a:xfrm>
          <a:prstGeom prst="rect">
            <a:avLst/>
          </a:prstGeom>
          <a:solidFill>
            <a:srgbClr val="43273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C66332-4174-744F-B3E9-AECD998846AC}"/>
              </a:ext>
            </a:extLst>
          </p:cNvPr>
          <p:cNvSpPr txBox="1"/>
          <p:nvPr/>
        </p:nvSpPr>
        <p:spPr>
          <a:xfrm>
            <a:off x="1186540" y="5094854"/>
            <a:ext cx="33411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Georgia" panose="02040502050405020303" pitchFamily="18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694285913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FBEAB1B-EEA1-5FF3-884F-30A83112FA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3" r="12984" b="20921"/>
          <a:stretch/>
        </p:blipFill>
        <p:spPr>
          <a:xfrm>
            <a:off x="0" y="1"/>
            <a:ext cx="1219200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59B11F2-8C02-2118-4AE0-E8864A6F6C1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E8E5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273B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268FE5-B2F0-5E67-D3BA-0E3BA30AD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039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43273B"/>
                </a:solidFill>
                <a:latin typeface="Georgia" panose="02040502050405020303" pitchFamily="18" charset="0"/>
              </a:rPr>
              <a:t>Blenheim – Who we are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B99D3-5C46-3917-D2C2-6DEBF2697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602"/>
            <a:ext cx="11158182" cy="60101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>
                <a:solidFill>
                  <a:srgbClr val="43273B"/>
                </a:solidFill>
                <a:latin typeface="Georgia" panose="02040502050405020303" pitchFamily="18" charset="0"/>
              </a:rPr>
              <a:t>Well located in Woodstock, Oxfordshire, a traditional Cotswold town which historically had low levels of affordable homes available</a:t>
            </a:r>
            <a:br>
              <a:rPr lang="en-GB" sz="2400">
                <a:solidFill>
                  <a:srgbClr val="43273B"/>
                </a:solidFill>
                <a:latin typeface="Georgia" panose="02040502050405020303" pitchFamily="18" charset="0"/>
              </a:rPr>
            </a:br>
            <a:endParaRPr lang="en-GB" sz="2400">
              <a:solidFill>
                <a:srgbClr val="43273B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GB" sz="2000" b="1">
                <a:solidFill>
                  <a:srgbClr val="43273B"/>
                </a:solidFill>
                <a:latin typeface="Georgia" panose="02040502050405020303" pitchFamily="18" charset="0"/>
              </a:rPr>
              <a:t>The Blenheim Landed Estate</a:t>
            </a:r>
          </a:p>
          <a:p>
            <a:pPr lvl="1"/>
            <a:r>
              <a:rPr lang="en-GB" sz="2000">
                <a:solidFill>
                  <a:srgbClr val="43273B"/>
                </a:solidFill>
                <a:latin typeface="Georgia" panose="02040502050405020303" pitchFamily="18" charset="0"/>
              </a:rPr>
              <a:t>The Palace &amp; </a:t>
            </a:r>
            <a:r>
              <a:rPr lang="en-GB" sz="2000" dirty="0">
                <a:solidFill>
                  <a:srgbClr val="43273B"/>
                </a:solidFill>
                <a:latin typeface="Georgia" panose="02040502050405020303" pitchFamily="18" charset="0"/>
              </a:rPr>
              <a:t>formal gardens</a:t>
            </a:r>
            <a:endParaRPr lang="en-GB" sz="2000">
              <a:solidFill>
                <a:srgbClr val="43273B"/>
              </a:solidFill>
              <a:latin typeface="Georgia" panose="02040502050405020303" pitchFamily="18" charset="0"/>
            </a:endParaRPr>
          </a:p>
          <a:p>
            <a:pPr lvl="1"/>
            <a:r>
              <a:rPr lang="en-GB" sz="2000">
                <a:solidFill>
                  <a:srgbClr val="43273B"/>
                </a:solidFill>
                <a:latin typeface="Georgia" panose="02040502050405020303" pitchFamily="18" charset="0"/>
              </a:rPr>
              <a:t>10,000 acres farmland</a:t>
            </a:r>
          </a:p>
          <a:p>
            <a:pPr lvl="1"/>
            <a:r>
              <a:rPr lang="en-GB" sz="2000">
                <a:solidFill>
                  <a:srgbClr val="43273B"/>
                </a:solidFill>
                <a:latin typeface="Georgia" panose="02040502050405020303" pitchFamily="18" charset="0"/>
              </a:rPr>
              <a:t>400 homes</a:t>
            </a:r>
          </a:p>
          <a:p>
            <a:pPr lvl="1"/>
            <a:r>
              <a:rPr lang="en-GB" sz="2000">
                <a:solidFill>
                  <a:srgbClr val="43273B"/>
                </a:solidFill>
                <a:latin typeface="Georgia" panose="02040502050405020303" pitchFamily="18" charset="0"/>
              </a:rPr>
              <a:t>Commercial portfolio</a:t>
            </a:r>
          </a:p>
          <a:p>
            <a:pPr marL="457200" lvl="1" indent="0">
              <a:buNone/>
            </a:pPr>
            <a:endParaRPr lang="en-GB" sz="2000">
              <a:solidFill>
                <a:srgbClr val="43273B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GB" sz="2000" b="1">
                <a:solidFill>
                  <a:srgbClr val="43273B"/>
                </a:solidFill>
                <a:latin typeface="Georgia" panose="02040502050405020303" pitchFamily="18" charset="0"/>
              </a:rPr>
              <a:t>Our business has 3 pillars</a:t>
            </a:r>
          </a:p>
          <a:p>
            <a:pPr lvl="1"/>
            <a:r>
              <a:rPr lang="en-GB" sz="2000">
                <a:solidFill>
                  <a:srgbClr val="43273B"/>
                </a:solidFill>
                <a:latin typeface="Georgia" panose="02040502050405020303" pitchFamily="18" charset="0"/>
              </a:rPr>
              <a:t>Visitor attraction</a:t>
            </a:r>
          </a:p>
          <a:p>
            <a:pPr lvl="1"/>
            <a:r>
              <a:rPr lang="en-GB" sz="2000">
                <a:solidFill>
                  <a:srgbClr val="43273B"/>
                </a:solidFill>
                <a:latin typeface="Georgia" panose="02040502050405020303" pitchFamily="18" charset="0"/>
              </a:rPr>
              <a:t>Rural Estate business</a:t>
            </a:r>
          </a:p>
          <a:p>
            <a:pPr lvl="1"/>
            <a:r>
              <a:rPr lang="en-GB" sz="2000">
                <a:solidFill>
                  <a:srgbClr val="43273B"/>
                </a:solidFill>
                <a:latin typeface="Georgia" panose="02040502050405020303" pitchFamily="18" charset="0"/>
              </a:rPr>
              <a:t>Real Estate Business: - Investment/Construction/Land </a:t>
            </a:r>
            <a:r>
              <a:rPr lang="en-GB" sz="2000" dirty="0">
                <a:solidFill>
                  <a:srgbClr val="43273B"/>
                </a:solidFill>
                <a:latin typeface="Georgia" panose="02040502050405020303" pitchFamily="18" charset="0"/>
              </a:rPr>
              <a:t>Promotion </a:t>
            </a:r>
            <a:r>
              <a:rPr lang="en-GB" sz="2000">
                <a:solidFill>
                  <a:srgbClr val="43273B"/>
                </a:solidFill>
                <a:latin typeface="Georgia" panose="02040502050405020303" pitchFamily="18" charset="0"/>
              </a:rPr>
              <a:t>and </a:t>
            </a:r>
            <a:r>
              <a:rPr lang="en-GB" sz="2000" dirty="0">
                <a:solidFill>
                  <a:srgbClr val="43273B"/>
                </a:solidFill>
                <a:latin typeface="Georgia" panose="02040502050405020303" pitchFamily="18" charset="0"/>
              </a:rPr>
              <a:t>Strategic Planning</a:t>
            </a:r>
            <a:endParaRPr lang="en-GB" sz="2800">
              <a:solidFill>
                <a:srgbClr val="43273B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136491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8AD4A11-8288-7F1F-BF44-DE04CB675C22}"/>
              </a:ext>
            </a:extLst>
          </p:cNvPr>
          <p:cNvSpPr/>
          <p:nvPr/>
        </p:nvSpPr>
        <p:spPr>
          <a:xfrm>
            <a:off x="-44780" y="0"/>
            <a:ext cx="12236779" cy="6858000"/>
          </a:xfrm>
          <a:prstGeom prst="rect">
            <a:avLst/>
          </a:prstGeom>
          <a:solidFill>
            <a:srgbClr val="D5D0C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894DB1-1635-5039-62BC-1C7ACFA17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>
                <a:solidFill>
                  <a:srgbClr val="43273B"/>
                </a:solidFill>
                <a:latin typeface="Georgia" panose="02040502050405020303" pitchFamily="18" charset="0"/>
              </a:rPr>
              <a:t>Our Purpose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CB8DFC2C-F98D-4D3F-1B48-09A38F785737}"/>
              </a:ext>
            </a:extLst>
          </p:cNvPr>
          <p:cNvSpPr txBox="1"/>
          <p:nvPr/>
        </p:nvSpPr>
        <p:spPr>
          <a:xfrm>
            <a:off x="0" y="1997839"/>
            <a:ext cx="12192000" cy="2862322"/>
          </a:xfrm>
          <a:prstGeom prst="rect">
            <a:avLst/>
          </a:prstGeom>
          <a:solidFill>
            <a:srgbClr val="43273B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endParaRPr lang="en-US" b="1" dirty="0">
              <a:solidFill>
                <a:schemeClr val="bg1"/>
              </a:solidFill>
              <a:latin typeface="Georgia"/>
            </a:endParaRPr>
          </a:p>
          <a:p>
            <a:pPr algn="ctr">
              <a:lnSpc>
                <a:spcPct val="200000"/>
              </a:lnSpc>
            </a:pPr>
            <a:r>
              <a:rPr lang="en-US" b="1" dirty="0">
                <a:solidFill>
                  <a:schemeClr val="bg1"/>
                </a:solidFill>
                <a:latin typeface="Georgia"/>
              </a:rPr>
              <a:t>"We believe that our core purpose is to be the lifeblood of the local economy, </a:t>
            </a:r>
            <a:br>
              <a:rPr lang="en-US" b="1" dirty="0">
                <a:solidFill>
                  <a:schemeClr val="bg1"/>
                </a:solidFill>
                <a:latin typeface="Georgia"/>
              </a:rPr>
            </a:br>
            <a:r>
              <a:rPr lang="en-US" b="1" dirty="0">
                <a:solidFill>
                  <a:schemeClr val="bg1"/>
                </a:solidFill>
                <a:latin typeface="Georgia"/>
              </a:rPr>
              <a:t>to enhance the lives of the people of Oxfordshire, </a:t>
            </a:r>
            <a:br>
              <a:rPr lang="en-US" b="1" dirty="0">
                <a:solidFill>
                  <a:schemeClr val="bg1"/>
                </a:solidFill>
                <a:latin typeface="Georgia"/>
              </a:rPr>
            </a:br>
            <a:r>
              <a:rPr lang="en-US" b="1" dirty="0">
                <a:solidFill>
                  <a:schemeClr val="bg1"/>
                </a:solidFill>
                <a:latin typeface="Georgia"/>
              </a:rPr>
              <a:t>to protect and share this magnificent place for future generations.“</a:t>
            </a:r>
          </a:p>
          <a:p>
            <a:pPr algn="ctr"/>
            <a:endParaRPr lang="en-US" b="1" dirty="0">
              <a:solidFill>
                <a:schemeClr val="bg1"/>
              </a:solidFill>
              <a:latin typeface="Georgia"/>
              <a:cs typeface="Calibri"/>
            </a:endParaRPr>
          </a:p>
          <a:p>
            <a:pPr algn="ctr"/>
            <a:endParaRPr lang="en-US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3623180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6D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24495A86-BB67-4DB9-A004-93D77541D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733" y="3975701"/>
            <a:ext cx="2277379" cy="2277379"/>
          </a:xfrm>
          <a:prstGeom prst="rect">
            <a:avLst/>
          </a:prstGeom>
        </p:spPr>
      </p:pic>
      <p:pic>
        <p:nvPicPr>
          <p:cNvPr id="7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A5EA17B-3169-4710-9A02-42ACBF6D6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5616" y="2345595"/>
            <a:ext cx="2103212" cy="2103212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A501493D-1061-4BA4-9347-EDAC0F703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7222" y="3870753"/>
            <a:ext cx="2191058" cy="2191058"/>
          </a:xfrm>
          <a:prstGeom prst="rect">
            <a:avLst/>
          </a:prstGeom>
        </p:spPr>
      </p:pic>
      <p:pic>
        <p:nvPicPr>
          <p:cNvPr id="11" name="Picture 1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7161F523-E76F-43B6-9B4D-DDF09CA7AC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9554" y="4211370"/>
            <a:ext cx="2428494" cy="2428494"/>
          </a:xfrm>
          <a:prstGeom prst="rect">
            <a:avLst/>
          </a:prstGeom>
        </p:spPr>
      </p:pic>
      <p:pic>
        <p:nvPicPr>
          <p:cNvPr id="13" name="Picture 13" descr="A close up of a sign&#10;&#10;Description generated with high confidence">
            <a:extLst>
              <a:ext uri="{FF2B5EF4-FFF2-40B4-BE49-F238E27FC236}">
                <a16:creationId xmlns:a16="http://schemas.microsoft.com/office/drawing/2014/main" id="{1C83E45E-73F7-4CF3-AC3F-9CD15C648A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9327" y="1679629"/>
            <a:ext cx="2327876" cy="2327876"/>
          </a:xfrm>
          <a:prstGeom prst="rect">
            <a:avLst/>
          </a:prstGeom>
        </p:spPr>
      </p:pic>
      <p:pic>
        <p:nvPicPr>
          <p:cNvPr id="15" name="Picture 15" descr="A close up of a sign&#10;&#10;Description generated with high confidence">
            <a:extLst>
              <a:ext uri="{FF2B5EF4-FFF2-40B4-BE49-F238E27FC236}">
                <a16:creationId xmlns:a16="http://schemas.microsoft.com/office/drawing/2014/main" id="{E4832542-D0A6-4CD3-B59F-9156CE13C3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5975" y="4391206"/>
            <a:ext cx="2266417" cy="2266417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CE71800E-8F03-4249-B028-5AE51E163C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5906" y="1194647"/>
            <a:ext cx="1979223" cy="1979223"/>
          </a:xfrm>
          <a:prstGeom prst="rect">
            <a:avLst/>
          </a:prstGeom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C71834BC-A8B3-40FD-9276-1CCCC6F3A7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07400" y="3203317"/>
            <a:ext cx="1984200" cy="1984200"/>
          </a:xfrm>
          <a:prstGeom prst="rect">
            <a:avLst/>
          </a:prstGeom>
        </p:spPr>
      </p:pic>
      <p:pic>
        <p:nvPicPr>
          <p:cNvPr id="21" name="Picture 2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D52C77F-8B0C-40B6-A2D1-F719A81D32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90694" y="1135079"/>
            <a:ext cx="2094621" cy="2094621"/>
          </a:xfrm>
          <a:prstGeom prst="rect">
            <a:avLst/>
          </a:prstGeom>
        </p:spPr>
      </p:pic>
      <p:pic>
        <p:nvPicPr>
          <p:cNvPr id="23" name="Picture 23">
            <a:extLst>
              <a:ext uri="{FF2B5EF4-FFF2-40B4-BE49-F238E27FC236}">
                <a16:creationId xmlns:a16="http://schemas.microsoft.com/office/drawing/2014/main" id="{50F6D08D-2990-40CE-A02C-1ABE3B4D5C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05935" y="2032830"/>
            <a:ext cx="2103212" cy="21032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D00EF1-DC2D-1135-6276-1CFE6FECD214}"/>
              </a:ext>
            </a:extLst>
          </p:cNvPr>
          <p:cNvSpPr txBox="1"/>
          <p:nvPr/>
        </p:nvSpPr>
        <p:spPr>
          <a:xfrm>
            <a:off x="393915" y="-43046"/>
            <a:ext cx="11404169" cy="20005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GB" sz="4000">
              <a:solidFill>
                <a:srgbClr val="43273B"/>
              </a:solidFill>
              <a:latin typeface="Georgia"/>
            </a:endParaRPr>
          </a:p>
          <a:p>
            <a:r>
              <a:rPr lang="en-GB" sz="4400">
                <a:solidFill>
                  <a:srgbClr val="43273B"/>
                </a:solidFill>
                <a:latin typeface="Georgia"/>
              </a:rPr>
              <a:t>Our 10 Goals </a:t>
            </a:r>
          </a:p>
          <a:p>
            <a:endParaRPr lang="en-GB" sz="4000">
              <a:solidFill>
                <a:srgbClr val="43273B"/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5323782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AC1C495D-E128-D945-A7CE-94C3E4DD09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71" y="0"/>
            <a:ext cx="12171858" cy="81137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C41A398-1153-CD4B-9B22-888B358EBB8F}"/>
              </a:ext>
            </a:extLst>
          </p:cNvPr>
          <p:cNvSpPr/>
          <p:nvPr/>
        </p:nvSpPr>
        <p:spPr>
          <a:xfrm>
            <a:off x="0" y="12223"/>
            <a:ext cx="12202071" cy="8113776"/>
          </a:xfrm>
          <a:prstGeom prst="rect">
            <a:avLst/>
          </a:prstGeom>
          <a:solidFill>
            <a:srgbClr val="D5D0C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EBE2B3-3FA5-6AAD-1EE5-EE9D60771A2C}"/>
              </a:ext>
            </a:extLst>
          </p:cNvPr>
          <p:cNvGrpSpPr/>
          <p:nvPr/>
        </p:nvGrpSpPr>
        <p:grpSpPr>
          <a:xfrm>
            <a:off x="3798870" y="1779314"/>
            <a:ext cx="2082089" cy="4486664"/>
            <a:chOff x="1103319" y="1779314"/>
            <a:chExt cx="2082089" cy="448666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236021F-5FAF-E54F-94BB-39D2DB22194F}"/>
                </a:ext>
              </a:extLst>
            </p:cNvPr>
            <p:cNvGrpSpPr/>
            <p:nvPr/>
          </p:nvGrpSpPr>
          <p:grpSpPr>
            <a:xfrm>
              <a:off x="1485900" y="1779314"/>
              <a:ext cx="1435100" cy="1523792"/>
              <a:chOff x="1485900" y="1779314"/>
              <a:chExt cx="1435100" cy="152379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EA4888D-E345-6D40-860A-ABD2BD693E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85900" y="2503214"/>
                <a:ext cx="1435100" cy="799892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AAB0191-3C8F-F540-950D-A38423D10E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87550" y="1779314"/>
                <a:ext cx="670498" cy="670498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C4B22AC-4005-1446-92BD-C5B2FD4BB8F5}"/>
                </a:ext>
              </a:extLst>
            </p:cNvPr>
            <p:cNvGrpSpPr/>
            <p:nvPr/>
          </p:nvGrpSpPr>
          <p:grpSpPr>
            <a:xfrm>
              <a:off x="1103319" y="4054952"/>
              <a:ext cx="2082089" cy="2211026"/>
              <a:chOff x="1103319" y="4775200"/>
              <a:chExt cx="2082089" cy="2211026"/>
            </a:xfrm>
          </p:grpSpPr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55BFB48A-097A-B54D-9CBF-162DF08D3BD0}"/>
                  </a:ext>
                </a:extLst>
              </p:cNvPr>
              <p:cNvSpPr/>
              <p:nvPr/>
            </p:nvSpPr>
            <p:spPr>
              <a:xfrm>
                <a:off x="1103319" y="4775200"/>
                <a:ext cx="2019300" cy="2211026"/>
              </a:xfrm>
              <a:prstGeom prst="roundRect">
                <a:avLst/>
              </a:prstGeom>
              <a:solidFill>
                <a:srgbClr val="4327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3CC4203-C225-834F-93EB-5E856CA9C8DD}"/>
                  </a:ext>
                </a:extLst>
              </p:cNvPr>
              <p:cNvSpPr txBox="1"/>
              <p:nvPr/>
            </p:nvSpPr>
            <p:spPr>
              <a:xfrm>
                <a:off x="1366146" y="4911217"/>
                <a:ext cx="1819262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500">
                    <a:solidFill>
                      <a:schemeClr val="bg1"/>
                    </a:solidFill>
                    <a:latin typeface="Georgia" panose="02040502050405020303" pitchFamily="18" charset="0"/>
                  </a:rPr>
                  <a:t>Investing in communities means </a:t>
                </a:r>
                <a:r>
                  <a:rPr lang="en-GB" sz="1500" b="1">
                    <a:solidFill>
                      <a:schemeClr val="bg1"/>
                    </a:solidFill>
                    <a:latin typeface="Georgia" panose="02040502050405020303" pitchFamily="18" charset="0"/>
                  </a:rPr>
                  <a:t>local families can afford to live in the local  area </a:t>
                </a:r>
                <a:r>
                  <a:rPr lang="en-GB" sz="1500">
                    <a:solidFill>
                      <a:schemeClr val="bg1"/>
                    </a:solidFill>
                    <a:latin typeface="Georgia" panose="02040502050405020303" pitchFamily="18" charset="0"/>
                  </a:rPr>
                  <a:t>that they </a:t>
                </a:r>
              </a:p>
              <a:p>
                <a:r>
                  <a:rPr lang="en-GB" sz="1500">
                    <a:solidFill>
                      <a:schemeClr val="bg1"/>
                    </a:solidFill>
                    <a:latin typeface="Georgia" panose="02040502050405020303" pitchFamily="18" charset="0"/>
                  </a:rPr>
                  <a:t>grew up in</a:t>
                </a:r>
              </a:p>
            </p:txBody>
          </p: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6658E4A-0EBE-DE4F-A381-E79E33DF9E55}"/>
                </a:ext>
              </a:extLst>
            </p:cNvPr>
            <p:cNvCxnSpPr>
              <a:cxnSpLocks/>
              <a:endCxn id="4" idx="0"/>
            </p:cNvCxnSpPr>
            <p:nvPr/>
          </p:nvCxnSpPr>
          <p:spPr>
            <a:xfrm>
              <a:off x="2141912" y="3227015"/>
              <a:ext cx="0" cy="535662"/>
            </a:xfrm>
            <a:prstGeom prst="line">
              <a:avLst/>
            </a:prstGeom>
            <a:ln w="28575" cap="rnd" cmpd="sng">
              <a:solidFill>
                <a:srgbClr val="43273B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E7205C8-3310-486C-E61E-0373D7D13D4A}"/>
              </a:ext>
            </a:extLst>
          </p:cNvPr>
          <p:cNvGrpSpPr/>
          <p:nvPr/>
        </p:nvGrpSpPr>
        <p:grpSpPr>
          <a:xfrm>
            <a:off x="6626855" y="1887359"/>
            <a:ext cx="2019300" cy="4390062"/>
            <a:chOff x="9333894" y="1887359"/>
            <a:chExt cx="2019300" cy="439006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0149566-4BA6-C94D-8A75-BC54AB2DA3CF}"/>
                </a:ext>
              </a:extLst>
            </p:cNvPr>
            <p:cNvGrpSpPr/>
            <p:nvPr/>
          </p:nvGrpSpPr>
          <p:grpSpPr>
            <a:xfrm>
              <a:off x="9333894" y="4054952"/>
              <a:ext cx="2019300" cy="2222469"/>
              <a:chOff x="1103319" y="4775200"/>
              <a:chExt cx="2019300" cy="2222469"/>
            </a:xfrm>
          </p:grpSpPr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41B9A307-7820-5148-A633-72AA905A34F9}"/>
                  </a:ext>
                </a:extLst>
              </p:cNvPr>
              <p:cNvSpPr/>
              <p:nvPr/>
            </p:nvSpPr>
            <p:spPr>
              <a:xfrm>
                <a:off x="1103319" y="4775200"/>
                <a:ext cx="2019300" cy="2211026"/>
              </a:xfrm>
              <a:prstGeom prst="roundRect">
                <a:avLst/>
              </a:prstGeom>
              <a:solidFill>
                <a:srgbClr val="4327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C88D033-4723-3D4F-BBC5-83A8EB96D22C}"/>
                  </a:ext>
                </a:extLst>
              </p:cNvPr>
              <p:cNvSpPr txBox="1"/>
              <p:nvPr/>
            </p:nvSpPr>
            <p:spPr>
              <a:xfrm>
                <a:off x="1203338" y="5058677"/>
                <a:ext cx="1819262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500" b="1">
                    <a:solidFill>
                      <a:schemeClr val="bg1"/>
                    </a:solidFill>
                    <a:latin typeface="Georgia" panose="02040502050405020303" pitchFamily="18" charset="0"/>
                  </a:rPr>
                  <a:t>Tenure blind design strengthens the community</a:t>
                </a:r>
                <a:r>
                  <a:rPr lang="en-GB" sz="1500">
                    <a:solidFill>
                      <a:schemeClr val="bg1"/>
                    </a:solidFill>
                    <a:latin typeface="Georgia" panose="02040502050405020303" pitchFamily="18" charset="0"/>
                  </a:rPr>
                  <a:t>, improves social integration and protects property prices</a:t>
                </a:r>
              </a:p>
            </p:txBody>
          </p: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D3BE2E5-4E26-864F-B252-EDDCE3F05117}"/>
                </a:ext>
              </a:extLst>
            </p:cNvPr>
            <p:cNvCxnSpPr>
              <a:cxnSpLocks/>
              <a:endCxn id="36" idx="0"/>
            </p:cNvCxnSpPr>
            <p:nvPr/>
          </p:nvCxnSpPr>
          <p:spPr>
            <a:xfrm flipH="1">
              <a:off x="10326455" y="3227015"/>
              <a:ext cx="1" cy="535662"/>
            </a:xfrm>
            <a:prstGeom prst="line">
              <a:avLst/>
            </a:prstGeom>
            <a:ln w="28575" cap="rnd" cmpd="sng">
              <a:solidFill>
                <a:srgbClr val="43273B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78CE29D-782B-FD43-A2B3-5758FA235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03214" y="1887359"/>
              <a:ext cx="1046483" cy="1262253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25847C9-52A4-7E97-BCFA-3233F1B261EC}"/>
              </a:ext>
            </a:extLst>
          </p:cNvPr>
          <p:cNvGrpSpPr/>
          <p:nvPr/>
        </p:nvGrpSpPr>
        <p:grpSpPr>
          <a:xfrm>
            <a:off x="1162621" y="1854123"/>
            <a:ext cx="2019300" cy="4397335"/>
            <a:chOff x="3846844" y="1868643"/>
            <a:chExt cx="2019300" cy="439733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14B46BB-86F7-AF4D-BBD1-F9219A6F0570}"/>
                </a:ext>
              </a:extLst>
            </p:cNvPr>
            <p:cNvGrpSpPr/>
            <p:nvPr/>
          </p:nvGrpSpPr>
          <p:grpSpPr>
            <a:xfrm>
              <a:off x="3846844" y="4054952"/>
              <a:ext cx="2019300" cy="2211026"/>
              <a:chOff x="1103319" y="4775200"/>
              <a:chExt cx="2019300" cy="2211026"/>
            </a:xfrm>
          </p:grpSpPr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B5324AAD-1F87-C34D-A5E6-E8D678F02E3B}"/>
                  </a:ext>
                </a:extLst>
              </p:cNvPr>
              <p:cNvSpPr/>
              <p:nvPr/>
            </p:nvSpPr>
            <p:spPr>
              <a:xfrm>
                <a:off x="1103319" y="4775200"/>
                <a:ext cx="2019300" cy="2211026"/>
              </a:xfrm>
              <a:prstGeom prst="roundRect">
                <a:avLst/>
              </a:prstGeom>
              <a:solidFill>
                <a:srgbClr val="4327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4097678-9AA5-134A-BC6F-89AAFF31DBDD}"/>
                  </a:ext>
                </a:extLst>
              </p:cNvPr>
              <p:cNvSpPr txBox="1"/>
              <p:nvPr/>
            </p:nvSpPr>
            <p:spPr>
              <a:xfrm>
                <a:off x="1228112" y="5079718"/>
                <a:ext cx="1880856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500">
                    <a:solidFill>
                      <a:schemeClr val="bg1"/>
                    </a:solidFill>
                    <a:latin typeface="Georgia" panose="02040502050405020303" pitchFamily="18" charset="0"/>
                  </a:rPr>
                  <a:t>Affordable homes fit into Blenheim Estate strategy BUT </a:t>
                </a:r>
                <a:r>
                  <a:rPr lang="en-GB" sz="1500" b="1">
                    <a:solidFill>
                      <a:schemeClr val="bg1"/>
                    </a:solidFill>
                    <a:latin typeface="Georgia" panose="02040502050405020303" pitchFamily="18" charset="0"/>
                  </a:rPr>
                  <a:t>legacy has made housing more unaffordable</a:t>
                </a:r>
              </a:p>
            </p:txBody>
          </p:sp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B181E43-10FF-FD4D-AB6D-6992418E7060}"/>
                </a:ext>
              </a:extLst>
            </p:cNvPr>
            <p:cNvCxnSpPr>
              <a:cxnSpLocks/>
              <a:endCxn id="34" idx="0"/>
            </p:cNvCxnSpPr>
            <p:nvPr/>
          </p:nvCxnSpPr>
          <p:spPr>
            <a:xfrm>
              <a:off x="4834312" y="3227015"/>
              <a:ext cx="0" cy="535662"/>
            </a:xfrm>
            <a:prstGeom prst="line">
              <a:avLst/>
            </a:prstGeom>
            <a:ln w="28575" cap="rnd" cmpd="sng">
              <a:solidFill>
                <a:srgbClr val="43273B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6E63095-7665-4648-9E88-7B3DF5910FF0}"/>
                </a:ext>
              </a:extLst>
            </p:cNvPr>
            <p:cNvGrpSpPr/>
            <p:nvPr/>
          </p:nvGrpSpPr>
          <p:grpSpPr>
            <a:xfrm>
              <a:off x="4108453" y="1868643"/>
              <a:ext cx="1409697" cy="1277724"/>
              <a:chOff x="4108453" y="1868643"/>
              <a:chExt cx="1409697" cy="1277724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A4A56A6-723B-1C4A-B150-5FBF1C7742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08453" y="2203114"/>
                <a:ext cx="1409697" cy="943253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D85096A5-DC7E-C84A-9226-14B0879AE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40799" y="1868643"/>
                <a:ext cx="1292009" cy="575432"/>
              </a:xfrm>
              <a:prstGeom prst="rect">
                <a:avLst/>
              </a:prstGeom>
            </p:spPr>
          </p:pic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1E73B502-EBC6-FA4D-8E00-DE71292E9CE7}"/>
              </a:ext>
            </a:extLst>
          </p:cNvPr>
          <p:cNvSpPr txBox="1"/>
          <p:nvPr/>
        </p:nvSpPr>
        <p:spPr>
          <a:xfrm>
            <a:off x="358066" y="286873"/>
            <a:ext cx="11833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rgbClr val="43273B"/>
                </a:solidFill>
                <a:latin typeface="Georgia" panose="02040502050405020303" pitchFamily="18" charset="0"/>
              </a:rPr>
              <a:t>Why we have chosen to own and provide affordable homes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124E46E-0369-634D-A287-8A0BFD845A3A}"/>
              </a:ext>
            </a:extLst>
          </p:cNvPr>
          <p:cNvSpPr/>
          <p:nvPr/>
        </p:nvSpPr>
        <p:spPr>
          <a:xfrm>
            <a:off x="2064159" y="3762677"/>
            <a:ext cx="155506" cy="155506"/>
          </a:xfrm>
          <a:prstGeom prst="ellipse">
            <a:avLst/>
          </a:prstGeom>
          <a:solidFill>
            <a:srgbClr val="4327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512444A-557B-B44B-9869-DF0F80270A55}"/>
              </a:ext>
            </a:extLst>
          </p:cNvPr>
          <p:cNvSpPr/>
          <p:nvPr/>
        </p:nvSpPr>
        <p:spPr>
          <a:xfrm>
            <a:off x="4756559" y="3762677"/>
            <a:ext cx="155506" cy="155506"/>
          </a:xfrm>
          <a:prstGeom prst="ellipse">
            <a:avLst/>
          </a:prstGeom>
          <a:solidFill>
            <a:srgbClr val="4327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5D51B79-38BF-C248-9771-57924093020C}"/>
              </a:ext>
            </a:extLst>
          </p:cNvPr>
          <p:cNvSpPr/>
          <p:nvPr/>
        </p:nvSpPr>
        <p:spPr>
          <a:xfrm>
            <a:off x="7541507" y="3762677"/>
            <a:ext cx="155506" cy="155506"/>
          </a:xfrm>
          <a:prstGeom prst="ellipse">
            <a:avLst/>
          </a:prstGeom>
          <a:solidFill>
            <a:srgbClr val="4327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3E0C996-5F04-644E-AE99-26129497621F}"/>
              </a:ext>
            </a:extLst>
          </p:cNvPr>
          <p:cNvSpPr/>
          <p:nvPr/>
        </p:nvSpPr>
        <p:spPr>
          <a:xfrm>
            <a:off x="10248702" y="3762677"/>
            <a:ext cx="155506" cy="155506"/>
          </a:xfrm>
          <a:prstGeom prst="ellipse">
            <a:avLst/>
          </a:prstGeom>
          <a:solidFill>
            <a:srgbClr val="4327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0B5B89A-5E65-1101-373C-DFD3345500CF}"/>
              </a:ext>
            </a:extLst>
          </p:cNvPr>
          <p:cNvGrpSpPr/>
          <p:nvPr/>
        </p:nvGrpSpPr>
        <p:grpSpPr>
          <a:xfrm>
            <a:off x="9292032" y="1962676"/>
            <a:ext cx="2019300" cy="4317461"/>
            <a:chOff x="6590369" y="1948517"/>
            <a:chExt cx="2019300" cy="431746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43D77C5-37F8-054F-AACA-3F5E9D97B92A}"/>
                </a:ext>
              </a:extLst>
            </p:cNvPr>
            <p:cNvGrpSpPr/>
            <p:nvPr/>
          </p:nvGrpSpPr>
          <p:grpSpPr>
            <a:xfrm>
              <a:off x="6590369" y="4054952"/>
              <a:ext cx="2019300" cy="2211026"/>
              <a:chOff x="1103319" y="4775200"/>
              <a:chExt cx="2019300" cy="2211026"/>
            </a:xfrm>
          </p:grpSpPr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EC60881F-BDB2-DD40-938F-18AD34EB06D0}"/>
                  </a:ext>
                </a:extLst>
              </p:cNvPr>
              <p:cNvSpPr/>
              <p:nvPr/>
            </p:nvSpPr>
            <p:spPr>
              <a:xfrm>
                <a:off x="1103319" y="4775200"/>
                <a:ext cx="2019300" cy="2211026"/>
              </a:xfrm>
              <a:prstGeom prst="roundRect">
                <a:avLst/>
              </a:prstGeom>
              <a:solidFill>
                <a:srgbClr val="4327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814027-E754-0146-B005-114A6EE17A2E}"/>
                  </a:ext>
                </a:extLst>
              </p:cNvPr>
              <p:cNvSpPr txBox="1"/>
              <p:nvPr/>
            </p:nvSpPr>
            <p:spPr>
              <a:xfrm>
                <a:off x="1296061" y="5079718"/>
                <a:ext cx="1665001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500" b="1">
                    <a:solidFill>
                      <a:schemeClr val="bg1"/>
                    </a:solidFill>
                    <a:latin typeface="Georgia" panose="02040502050405020303" pitchFamily="18" charset="0"/>
                  </a:rPr>
                  <a:t>We are holding for the long term as a strong asset on our balance sheet</a:t>
                </a:r>
              </a:p>
            </p:txBody>
          </p:sp>
        </p:grp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8EC69D1-62D0-6846-A544-211AE4C3F9F8}"/>
                </a:ext>
              </a:extLst>
            </p:cNvPr>
            <p:cNvCxnSpPr>
              <a:cxnSpLocks/>
              <a:endCxn id="35" idx="0"/>
            </p:cNvCxnSpPr>
            <p:nvPr/>
          </p:nvCxnSpPr>
          <p:spPr>
            <a:xfrm>
              <a:off x="7615612" y="3227015"/>
              <a:ext cx="3648" cy="535662"/>
            </a:xfrm>
            <a:prstGeom prst="line">
              <a:avLst/>
            </a:prstGeom>
            <a:ln w="28575" cap="rnd" cmpd="sng">
              <a:solidFill>
                <a:srgbClr val="43273B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E9B7754-AE47-92EA-6127-3F2DC2154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63892" y="1948517"/>
              <a:ext cx="1103440" cy="11034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89005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" grpId="0" animBg="1"/>
      <p:bldP spid="34" grpId="0" animBg="1"/>
      <p:bldP spid="35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548873-1DC8-DAC2-FBC5-EDC601C166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875"/>
          <a:stretch/>
        </p:blipFill>
        <p:spPr>
          <a:xfrm>
            <a:off x="1527" y="-1"/>
            <a:ext cx="12190473" cy="94197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E87FDA-FDF4-F76C-73E6-21381DB5E210}"/>
              </a:ext>
            </a:extLst>
          </p:cNvPr>
          <p:cNvSpPr txBox="1"/>
          <p:nvPr/>
        </p:nvSpPr>
        <p:spPr>
          <a:xfrm>
            <a:off x="277630" y="5780726"/>
            <a:ext cx="9152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Georgia" panose="02040502050405020303" pitchFamily="18" charset="0"/>
              </a:rPr>
              <a:t>Which of these is an affordable home?</a:t>
            </a:r>
          </a:p>
        </p:txBody>
      </p:sp>
    </p:spTree>
    <p:extLst>
      <p:ext uri="{BB962C8B-B14F-4D97-AF65-F5344CB8AC3E}">
        <p14:creationId xmlns:p14="http://schemas.microsoft.com/office/powerpoint/2010/main" val="30795694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38F3B87-CB09-6D6C-E6CC-D533B9D19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163" y="-641381"/>
            <a:ext cx="12305831" cy="821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69FCF7-14F9-7243-8E77-9885ABB509CE}"/>
              </a:ext>
            </a:extLst>
          </p:cNvPr>
          <p:cNvSpPr/>
          <p:nvPr/>
        </p:nvSpPr>
        <p:spPr>
          <a:xfrm>
            <a:off x="-396066" y="-1119095"/>
            <a:ext cx="13480382" cy="9653324"/>
          </a:xfrm>
          <a:prstGeom prst="rect">
            <a:avLst/>
          </a:prstGeom>
          <a:solidFill>
            <a:srgbClr val="D5D0C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D42594-FB3E-2A4B-BB7B-4ECA4B7D70BD}"/>
              </a:ext>
            </a:extLst>
          </p:cNvPr>
          <p:cNvSpPr txBox="1"/>
          <p:nvPr/>
        </p:nvSpPr>
        <p:spPr>
          <a:xfrm>
            <a:off x="2902495" y="23767"/>
            <a:ext cx="6994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>
                <a:solidFill>
                  <a:srgbClr val="43273B"/>
                </a:solidFill>
                <a:latin typeface="Georgia" panose="02040502050405020303" pitchFamily="18" charset="0"/>
              </a:rPr>
              <a:t>How do we provide homes?</a:t>
            </a:r>
            <a:endParaRPr lang="en-US" sz="4000">
              <a:solidFill>
                <a:srgbClr val="43273B"/>
              </a:solidFill>
              <a:latin typeface="Georgia" panose="020405020504050203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D2B048-FC2C-3A49-8594-0944F7C1F777}"/>
              </a:ext>
            </a:extLst>
          </p:cNvPr>
          <p:cNvSpPr txBox="1"/>
          <p:nvPr/>
        </p:nvSpPr>
        <p:spPr>
          <a:xfrm>
            <a:off x="415031" y="4492265"/>
            <a:ext cx="2222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rgbClr val="43273B"/>
                </a:solidFill>
                <a:latin typeface="Georgia" panose="02040502050405020303" pitchFamily="18" charset="0"/>
              </a:rPr>
              <a:t>Written into S106 agreements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0CEC68-875A-0D47-9CCD-8C66B9EBAB8E}"/>
              </a:ext>
            </a:extLst>
          </p:cNvPr>
          <p:cNvSpPr txBox="1"/>
          <p:nvPr/>
        </p:nvSpPr>
        <p:spPr>
          <a:xfrm>
            <a:off x="2991134" y="4492265"/>
            <a:ext cx="26164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rgbClr val="43273B"/>
                </a:solidFill>
                <a:latin typeface="Georgia" panose="02040502050405020303" pitchFamily="18" charset="0"/>
              </a:rPr>
              <a:t>Grant 5-year tenancies rather than assured shorthold tenancies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687888-7AB9-9E4E-87F8-A7DA49A9CC71}"/>
              </a:ext>
            </a:extLst>
          </p:cNvPr>
          <p:cNvSpPr txBox="1"/>
          <p:nvPr/>
        </p:nvSpPr>
        <p:spPr>
          <a:xfrm>
            <a:off x="6037017" y="4492265"/>
            <a:ext cx="2789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rgbClr val="43273B"/>
                </a:solidFill>
                <a:latin typeface="Georgia" panose="02040502050405020303" pitchFamily="18" charset="0"/>
              </a:rPr>
              <a:t>We have 20% of the affordable allocation for key workers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A11902-A0ED-A427-7EC9-FEF55C111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646" y="2381921"/>
            <a:ext cx="1409700" cy="1409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689C30-E7E2-8C0D-641B-852CD6C90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850" y="2381921"/>
            <a:ext cx="1409700" cy="1409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F1AC01-B5AF-C9CF-69A5-166FF84ED7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5154" y="2381921"/>
            <a:ext cx="1409700" cy="1409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FDFD03-4488-F9A1-2017-C3FD3F3DF02F}"/>
              </a:ext>
            </a:extLst>
          </p:cNvPr>
          <p:cNvSpPr txBox="1"/>
          <p:nvPr/>
        </p:nvSpPr>
        <p:spPr>
          <a:xfrm>
            <a:off x="9138842" y="4492265"/>
            <a:ext cx="2789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rgbClr val="43273B"/>
                </a:solidFill>
                <a:latin typeface="Georgia" panose="02040502050405020303" pitchFamily="18" charset="0"/>
              </a:rPr>
              <a:t>We retain pre-emption rights when staircasing reaches 100%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5D72E4-2E84-DDFB-1ABB-44AF448D3A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6979" y="2381921"/>
            <a:ext cx="1409700" cy="14097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7CF28B04-A21A-1BF4-9EFB-3D2B017B53AB}"/>
              </a:ext>
            </a:extLst>
          </p:cNvPr>
          <p:cNvSpPr/>
          <p:nvPr/>
        </p:nvSpPr>
        <p:spPr>
          <a:xfrm>
            <a:off x="9976738" y="2679021"/>
            <a:ext cx="864000" cy="864000"/>
          </a:xfrm>
          <a:prstGeom prst="ellipse">
            <a:avLst/>
          </a:prstGeom>
          <a:solidFill>
            <a:srgbClr val="D5D0CA"/>
          </a:solidFill>
          <a:ln>
            <a:solidFill>
              <a:srgbClr val="D5D0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Half Frame 19">
            <a:extLst>
              <a:ext uri="{FF2B5EF4-FFF2-40B4-BE49-F238E27FC236}">
                <a16:creationId xmlns:a16="http://schemas.microsoft.com/office/drawing/2014/main" id="{1AFD0F9F-4BE2-9145-3514-614FC1695F21}"/>
              </a:ext>
            </a:extLst>
          </p:cNvPr>
          <p:cNvSpPr/>
          <p:nvPr/>
        </p:nvSpPr>
        <p:spPr>
          <a:xfrm rot="2700000">
            <a:off x="10107293" y="2842061"/>
            <a:ext cx="664569" cy="557311"/>
          </a:xfrm>
          <a:prstGeom prst="halfFrame">
            <a:avLst>
              <a:gd name="adj1" fmla="val 9840"/>
              <a:gd name="adj2" fmla="val 9840"/>
            </a:avLst>
          </a:prstGeom>
          <a:solidFill>
            <a:srgbClr val="D5D0CA"/>
          </a:solidFill>
          <a:ln cap="rnd">
            <a:solidFill>
              <a:srgbClr val="D5D0CA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24" name="Graphic 23" descr="Upstairs outline">
            <a:extLst>
              <a:ext uri="{FF2B5EF4-FFF2-40B4-BE49-F238E27FC236}">
                <a16:creationId xmlns:a16="http://schemas.microsoft.com/office/drawing/2014/main" id="{9E666226-779C-4B1D-F4A7-230086D9CB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82200" y="2663346"/>
            <a:ext cx="8280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293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, outdoor, rock, stone&#10;&#10;Description automatically generated">
            <a:extLst>
              <a:ext uri="{FF2B5EF4-FFF2-40B4-BE49-F238E27FC236}">
                <a16:creationId xmlns:a16="http://schemas.microsoft.com/office/drawing/2014/main" id="{A386FA50-5747-7A6F-799D-2919546B2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186" y="-133895"/>
            <a:ext cx="12449918" cy="82833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DF4C4A-75EC-E249-8540-8001371477FF}"/>
              </a:ext>
            </a:extLst>
          </p:cNvPr>
          <p:cNvSpPr/>
          <p:nvPr/>
        </p:nvSpPr>
        <p:spPr>
          <a:xfrm>
            <a:off x="-972766" y="-319314"/>
            <a:ext cx="14328851" cy="8853714"/>
          </a:xfrm>
          <a:prstGeom prst="rect">
            <a:avLst/>
          </a:prstGeom>
          <a:solidFill>
            <a:srgbClr val="D6D1CB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23A68249-D446-2269-746B-8393C37CE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734" y="2591968"/>
            <a:ext cx="2413000" cy="2832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AC3BFC-546B-E227-86D7-495CD092E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4567" y="1424002"/>
            <a:ext cx="2628900" cy="447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BD731A-2107-E7AD-B005-B60F4B5F1F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8563" y="3295105"/>
            <a:ext cx="1460500" cy="14605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1C7BDC6-8C4A-B2DB-131A-E7CCE1EBC677}"/>
              </a:ext>
            </a:extLst>
          </p:cNvPr>
          <p:cNvSpPr txBox="1"/>
          <p:nvPr/>
        </p:nvSpPr>
        <p:spPr>
          <a:xfrm>
            <a:off x="2781744" y="2962643"/>
            <a:ext cx="140315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rgbClr val="D6D1CB"/>
                </a:solidFill>
                <a:latin typeface="Georgia" panose="02040502050405020303" pitchFamily="18" charset="0"/>
              </a:rPr>
              <a:t>40%</a:t>
            </a:r>
          </a:p>
          <a:p>
            <a:pPr algn="ctr"/>
            <a:r>
              <a:rPr lang="en-US" sz="1600" b="1">
                <a:solidFill>
                  <a:srgbClr val="D6D1CB"/>
                </a:solidFill>
                <a:latin typeface="Georgia" panose="02040502050405020303" pitchFamily="18" charset="0"/>
              </a:rPr>
              <a:t>Discount on rental</a:t>
            </a:r>
            <a:endParaRPr lang="en-US" sz="1600">
              <a:solidFill>
                <a:srgbClr val="D6D1CB"/>
              </a:solidFill>
              <a:latin typeface="Georgia" panose="02040502050405020303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DB4662F-3C21-7250-0E2D-78D0D643631E}"/>
              </a:ext>
            </a:extLst>
          </p:cNvPr>
          <p:cNvSpPr txBox="1"/>
          <p:nvPr/>
        </p:nvSpPr>
        <p:spPr>
          <a:xfrm>
            <a:off x="5288634" y="2868453"/>
            <a:ext cx="208951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>
                <a:solidFill>
                  <a:srgbClr val="3D5B58"/>
                </a:solidFill>
                <a:latin typeface="Georgia" panose="02040502050405020303" pitchFamily="18" charset="0"/>
              </a:rPr>
              <a:t>50%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4499F50-C031-3B0B-C19E-D8B701120EC8}"/>
              </a:ext>
            </a:extLst>
          </p:cNvPr>
          <p:cNvCxnSpPr>
            <a:cxnSpLocks/>
          </p:cNvCxnSpPr>
          <p:nvPr/>
        </p:nvCxnSpPr>
        <p:spPr>
          <a:xfrm>
            <a:off x="5166360" y="3860618"/>
            <a:ext cx="2306272" cy="0"/>
          </a:xfrm>
          <a:prstGeom prst="line">
            <a:avLst/>
          </a:prstGeom>
          <a:ln w="31750">
            <a:solidFill>
              <a:srgbClr val="3D5B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60ECBC4-54B0-06AD-27FA-DB2245843D7E}"/>
              </a:ext>
            </a:extLst>
          </p:cNvPr>
          <p:cNvSpPr txBox="1"/>
          <p:nvPr/>
        </p:nvSpPr>
        <p:spPr>
          <a:xfrm>
            <a:off x="5059850" y="3932139"/>
            <a:ext cx="2412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3F5C59"/>
                </a:solidFill>
                <a:latin typeface="Georgia" panose="02040502050405020303" pitchFamily="18" charset="0"/>
              </a:rPr>
              <a:t>Of the homes in our developments</a:t>
            </a:r>
          </a:p>
          <a:p>
            <a:pPr algn="ctr"/>
            <a:r>
              <a:rPr lang="en-US" sz="1600" b="1">
                <a:solidFill>
                  <a:srgbClr val="3F5C59"/>
                </a:solidFill>
                <a:latin typeface="Georgia" panose="02040502050405020303" pitchFamily="18" charset="0"/>
              </a:rPr>
              <a:t>are affordable homes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1293FA0-2944-E35C-A4F2-C6C7D4013080}"/>
              </a:ext>
            </a:extLst>
          </p:cNvPr>
          <p:cNvCxnSpPr>
            <a:cxnSpLocks/>
          </p:cNvCxnSpPr>
          <p:nvPr/>
        </p:nvCxnSpPr>
        <p:spPr>
          <a:xfrm>
            <a:off x="5410125" y="4816940"/>
            <a:ext cx="1822938" cy="0"/>
          </a:xfrm>
          <a:prstGeom prst="line">
            <a:avLst/>
          </a:prstGeom>
          <a:ln w="31750">
            <a:solidFill>
              <a:srgbClr val="3D5B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A4EB2F3A-3134-1DC8-6727-0C1E38CFA5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1196" y="2630878"/>
            <a:ext cx="2768600" cy="28321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5DEC5BA-72E5-4D66-59CB-D78780A709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5496" y="2210688"/>
            <a:ext cx="2590800" cy="2590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9766FE9-47DB-812C-64AB-4E1DD9540B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31596" y="3307805"/>
            <a:ext cx="1447800" cy="14478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8C11CA84-08B4-5943-862E-035971ABE9C8}"/>
              </a:ext>
            </a:extLst>
          </p:cNvPr>
          <p:cNvSpPr txBox="1"/>
          <p:nvPr/>
        </p:nvSpPr>
        <p:spPr>
          <a:xfrm>
            <a:off x="10025826" y="2962643"/>
            <a:ext cx="178075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rgbClr val="D6D1CB"/>
                </a:solidFill>
                <a:latin typeface="Georgia" panose="02040502050405020303" pitchFamily="18" charset="0"/>
              </a:rPr>
              <a:t>20%</a:t>
            </a:r>
          </a:p>
          <a:p>
            <a:pPr algn="ctr"/>
            <a:r>
              <a:rPr lang="en-US" sz="1600" b="1">
                <a:solidFill>
                  <a:srgbClr val="D6D1CB"/>
                </a:solidFill>
                <a:latin typeface="Georgia" panose="02040502050405020303" pitchFamily="18" charset="0"/>
              </a:rPr>
              <a:t>Discount housing</a:t>
            </a:r>
          </a:p>
          <a:p>
            <a:pPr algn="ctr"/>
            <a:r>
              <a:rPr lang="en-US" sz="1600" b="1">
                <a:solidFill>
                  <a:srgbClr val="D6D1CB"/>
                </a:solidFill>
                <a:latin typeface="Georgia" panose="02040502050405020303" pitchFamily="18" charset="0"/>
              </a:rPr>
              <a:t>association</a:t>
            </a:r>
            <a:endParaRPr lang="en-US" sz="1600">
              <a:solidFill>
                <a:srgbClr val="D6D1CB"/>
              </a:solidFill>
              <a:latin typeface="Georgia" panose="02040502050405020303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8EC041-176C-BF6F-A759-C3EFE1668574}"/>
              </a:ext>
            </a:extLst>
          </p:cNvPr>
          <p:cNvSpPr txBox="1"/>
          <p:nvPr/>
        </p:nvSpPr>
        <p:spPr>
          <a:xfrm>
            <a:off x="358066" y="286873"/>
            <a:ext cx="11833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rgbClr val="43273B"/>
                </a:solidFill>
                <a:latin typeface="Georgia" panose="02040502050405020303" pitchFamily="18" charset="0"/>
              </a:rPr>
              <a:t>We deliver deeper discounts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19C2D3-D0BA-28FC-B323-F26199C3675E}"/>
              </a:ext>
            </a:extLst>
          </p:cNvPr>
          <p:cNvSpPr txBox="1"/>
          <p:nvPr/>
        </p:nvSpPr>
        <p:spPr>
          <a:xfrm>
            <a:off x="1270204" y="6265077"/>
            <a:ext cx="10043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43273B"/>
                </a:solidFill>
                <a:latin typeface="Georgia" panose="02040502050405020303" pitchFamily="18" charset="0"/>
              </a:rPr>
              <a:t>We generally are required to provide a 70/30 split of affordable rent and shared ownership</a:t>
            </a:r>
          </a:p>
        </p:txBody>
      </p:sp>
    </p:spTree>
    <p:extLst>
      <p:ext uri="{BB962C8B-B14F-4D97-AF65-F5344CB8AC3E}">
        <p14:creationId xmlns:p14="http://schemas.microsoft.com/office/powerpoint/2010/main" val="39965119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9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8" grpId="0"/>
      <p:bldP spid="47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c5e1fa5-ede7-4df9-bf2e-c0d67fee6f91">
      <UserInfo>
        <DisplayName>SharingLinks.d61957a1-5622-4225-accc-61f4eb8518ab.OrganizationEdit.e8e6f704-5a2b-4106-9cae-c5cd02461717</DisplayName>
        <AccountId>17</AccountId>
        <AccountType/>
      </UserInfo>
      <UserInfo>
        <DisplayName>Sarah Turner</DisplayName>
        <AccountId>108</AccountId>
        <AccountType/>
      </UserInfo>
      <UserInfo>
        <DisplayName>Karis McMahon-Lane</DisplayName>
        <AccountId>753</AccountId>
        <AccountType/>
      </UserInfo>
      <UserInfo>
        <DisplayName>Stephanie Duncan</DisplayName>
        <AccountId>23</AccountId>
        <AccountType/>
      </UserInfo>
      <UserInfo>
        <DisplayName>Roger File</DisplayName>
        <AccountId>12</AccountId>
        <AccountType/>
      </UserInfo>
    </SharedWithUsers>
    <lcf76f155ced4ddcb4097134ff3c332f xmlns="2adf0ec4-0614-489e-9152-339471828b57">
      <Terms xmlns="http://schemas.microsoft.com/office/infopath/2007/PartnerControls"/>
    </lcf76f155ced4ddcb4097134ff3c332f>
    <TaxCatchAll xmlns="3c5e1fa5-ede7-4df9-bf2e-c0d67fee6f9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77E220094A714CB4C40B0F310A9516" ma:contentTypeVersion="16" ma:contentTypeDescription="Create a new document." ma:contentTypeScope="" ma:versionID="50c82a24bb7d70175e13014f6e7e0f75">
  <xsd:schema xmlns:xsd="http://www.w3.org/2001/XMLSchema" xmlns:xs="http://www.w3.org/2001/XMLSchema" xmlns:p="http://schemas.microsoft.com/office/2006/metadata/properties" xmlns:ns2="2adf0ec4-0614-489e-9152-339471828b57" xmlns:ns3="3c5e1fa5-ede7-4df9-bf2e-c0d67fee6f91" targetNamespace="http://schemas.microsoft.com/office/2006/metadata/properties" ma:root="true" ma:fieldsID="af1a6b5e388be8e5bd978a31981c2987" ns2:_="" ns3:_="">
    <xsd:import namespace="2adf0ec4-0614-489e-9152-339471828b57"/>
    <xsd:import namespace="3c5e1fa5-ede7-4df9-bf2e-c0d67fee6f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df0ec4-0614-489e-9152-339471828b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f6390cb-6136-4ddf-aac9-fb7613aaae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5e1fa5-ede7-4df9-bf2e-c0d67fee6f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c3e8522-c19a-48e3-bae4-2d30e14176f1}" ma:internalName="TaxCatchAll" ma:showField="CatchAllData" ma:web="3c5e1fa5-ede7-4df9-bf2e-c0d67fee6f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7857DB6-B4A2-4EE2-9000-9BB9696C8459}">
  <ds:schemaRefs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3c5e1fa5-ede7-4df9-bf2e-c0d67fee6f91"/>
    <ds:schemaRef ds:uri="http://www.w3.org/XML/1998/namespace"/>
    <ds:schemaRef ds:uri="2adf0ec4-0614-489e-9152-339471828b57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7E1207E-C1E8-4B84-8C52-FD8B0A28162B}">
  <ds:schemaRefs>
    <ds:schemaRef ds:uri="2adf0ec4-0614-489e-9152-339471828b57"/>
    <ds:schemaRef ds:uri="3c5e1fa5-ede7-4df9-bf2e-c0d67fee6f9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5D79E87-AA99-4339-832F-28C01D6F3AC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1233</Words>
  <Application>Microsoft Office PowerPoint</Application>
  <PresentationFormat>Widescreen</PresentationFormat>
  <Paragraphs>235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Arial,Sans-Serif</vt:lpstr>
      <vt:lpstr>Calibri</vt:lpstr>
      <vt:lpstr>Calibri Light</vt:lpstr>
      <vt:lpstr>Georgia</vt:lpstr>
      <vt:lpstr>Office Theme</vt:lpstr>
      <vt:lpstr>PowerPoint Presentation</vt:lpstr>
      <vt:lpstr>PowerPoint Presentation</vt:lpstr>
      <vt:lpstr>Blenheim – Who we are </vt:lpstr>
      <vt:lpstr>Our Purpose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hattie@poshcreative.co.uk</dc:creator>
  <cp:lastModifiedBy>Matthew Brown</cp:lastModifiedBy>
  <cp:revision>2</cp:revision>
  <dcterms:created xsi:type="dcterms:W3CDTF">2021-08-23T07:52:50Z</dcterms:created>
  <dcterms:modified xsi:type="dcterms:W3CDTF">2022-12-21T09:19:42Z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0x0101006E77E220094A714CB4C40B0F310A9516</vt:lpwstr>
  </property>
  <property fmtid="{D5CDD505-2E9C-101B-9397-08002B2CF9AE}" pid="3" name="MediaServiceImageTags">
    <vt:lpwstr/>
  </property>
</Properties>
</file>