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59" r:id="rId6"/>
    <p:sldId id="260" r:id="rId7"/>
    <p:sldId id="258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A43E"/>
    <a:srgbClr val="A4C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B640B-D22A-2D79-CD0C-C35CDDDBA6F8}" v="2" dt="2022-11-10T11:20:30.147"/>
    <p1510:client id="{A693782C-CEB3-D4CA-6203-5A4D85C7052F}" v="259" dt="2022-11-09T17:52:23.282"/>
    <p1510:client id="{F1AE51D4-5D56-41CF-341E-B64DBC3B1E96}" v="15" dt="2022-11-09T18:00:34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Fielding" userId="b414928b-6796-4ed4-aea5-01959487cc34" providerId="ADAL" clId="{0FDB7358-03FC-45FD-8709-345F5396C091}"/>
    <pc:docChg chg="modSld">
      <pc:chgData name="Helen Fielding" userId="b414928b-6796-4ed4-aea5-01959487cc34" providerId="ADAL" clId="{0FDB7358-03FC-45FD-8709-345F5396C091}" dt="2022-11-10T16:29:37.268" v="9" actId="20577"/>
      <pc:docMkLst>
        <pc:docMk/>
      </pc:docMkLst>
      <pc:sldChg chg="modSp mod">
        <pc:chgData name="Helen Fielding" userId="b414928b-6796-4ed4-aea5-01959487cc34" providerId="ADAL" clId="{0FDB7358-03FC-45FD-8709-345F5396C091}" dt="2022-11-10T16:29:37.268" v="9" actId="20577"/>
        <pc:sldMkLst>
          <pc:docMk/>
          <pc:sldMk cId="4154002515" sldId="258"/>
        </pc:sldMkLst>
        <pc:spChg chg="mod">
          <ac:chgData name="Helen Fielding" userId="b414928b-6796-4ed4-aea5-01959487cc34" providerId="ADAL" clId="{0FDB7358-03FC-45FD-8709-345F5396C091}" dt="2022-11-10T16:29:37.268" v="9" actId="20577"/>
          <ac:spMkLst>
            <pc:docMk/>
            <pc:sldMk cId="4154002515" sldId="258"/>
            <ac:spMk id="3" creationId="{9CBE5862-C796-998D-DE6F-D48D0B45444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7FB00-3841-BE14-7D59-9F774CF5B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2ACDD0-7381-07FE-9979-6827A4B50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CFD3C-9774-43F1-4246-5D0EB55C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7749B-9F50-0E09-85B9-BC9F1FB2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05B13-3DA5-7AE6-1B4F-E19C5F57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874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E748-BD33-CD1F-EF70-A4ECEFFFE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34769-5340-6EFE-1CE6-33A36B5B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13AE5-94B3-F8CC-0C5E-EC0A1C03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F59C3-90FC-8A3E-F0AE-41EE6B459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BA9F2-4CFB-06EF-E41A-20F9FA84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165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3974EF-4D0D-9892-39A3-0B6EA15E0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A670D-3BEC-B08F-0AF6-5C5D8341D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720C6-262E-AA07-65AD-73324E10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527DB-01EA-8FB3-91FC-10DF02E6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84C32-CF37-3272-D010-FFD3EF8A0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175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FE433-82F2-3EB2-A4A8-46F704F3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AE45-B595-158E-01A1-E4EAF4E98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4302-3EC7-A42C-DD08-064DB74A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EC07A-5471-41B9-97EB-2CB71C5DD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B61B-E313-A466-3802-2151C748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72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E1EFF-2D7E-C821-2676-72D496590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083CD0-0D50-C84E-9356-FCE6AD693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085FA-ADC5-E029-2934-DD8B5425F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ADE2E-9609-D9E4-14A3-410D95E4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60913-5013-3BA3-18F1-2510D8ED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470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A11B4-A2AA-B3E8-1E85-7BFA2EB6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53C2A-2942-0F13-524F-FE452D35B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3B291-44ED-13BF-C101-002A758CD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2F03E-520A-B98C-9F2E-A7488C573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93E1C-20E8-0821-2039-659BAC8A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44E61-E2DD-A787-DE03-0C17CA2DE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13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56207-6694-C940-D005-8E7C5BF4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1C42A-4BA7-FB7B-382F-7ADAE5574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3A4E0-78E4-D9B9-6C72-05EC35B8D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213128-7D9F-15C4-46DB-C44993EEF2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F848C8-E301-43BB-DAE9-489D8E205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E6729-B76F-E07E-4A9E-0D1D7A2FA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62E29-0056-3132-87C3-BEC6DE886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7AF120-0B30-4C4E-3A53-0803EC71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71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91F28-3E12-6C86-57BB-EDC12EC44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39400A-531E-99FD-3BD2-B2ED24341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EF731-8691-9B00-ADBE-6E2441B49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5566D-94F5-A745-68C3-0072E192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39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9CE841-F854-1DD5-0A12-073A4F85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D2EEF6-AC86-591B-7116-7A7541B4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AD74-086A-2A17-C0A1-2C0B6A27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60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5D95-EB41-CD0A-02F7-F312E192F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81999-7FB9-26ED-9C1A-1F9FAF8D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523CE-2701-59B4-7C4B-81EE2DE759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9B447-7065-A0B3-D5E0-7E8D65EFE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63E85-5867-C15A-9DED-D5F8924C5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419A73-0581-47D2-D0C6-4B55FDA0E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331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1C1A9-D9E1-A67B-0BAD-E85273E1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D88C1-C30D-6B23-44E0-B3BEC0433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6ABA-7DD5-3080-ADE8-98D0B6D9A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699DE9-B5F8-AC8D-B672-675D94AC3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A2D1B-046C-EFF5-907F-CB58744A4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984D5D-3BE4-68A0-6BE2-A224AB79A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9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9067D-4651-F3CB-81DE-97125557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7BFB6-12F3-686B-8103-FF16AEB3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8E974-0EA2-660A-1662-74C9E6446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0F811-2409-413E-A492-3A0F38E978B3}" type="datetimeFigureOut">
              <a:rPr lang="en-GB" smtClean="0"/>
              <a:t>10/11/2022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8AF88-CCFB-F1BC-A10D-06223DB35B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5C44E7-95FA-7BA8-D0CE-76E857DD6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95BD1-F89B-40F1-B1DB-7486C3986A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Fiona.coleman@broadacres.org.uk" TargetMode="External"/><Relationship Id="rId2" Type="http://schemas.openxmlformats.org/officeDocument/2006/relationships/hyperlink" Target="mailto:Helen.fielding@broadacres.org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5A1EC1-4257-7843-64F5-673EBDDECA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4866" y="2851580"/>
            <a:ext cx="4827220" cy="1125116"/>
          </a:xfrm>
        </p:spPr>
        <p:txBody>
          <a:bodyPr anchor="t">
            <a:normAutofit/>
          </a:bodyPr>
          <a:lstStyle/>
          <a:p>
            <a:pPr algn="l"/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the Art of the Possible?</a:t>
            </a:r>
            <a:endParaRPr lang="en-GB" sz="360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16189F8-AE6F-FF9F-E752-7E5682C7A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2006183"/>
            <a:ext cx="4047843" cy="147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823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5A65473-16F3-BA88-E5B8-14934179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0" r="17511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rgbClr val="A4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DBDD5-4C74-F112-B2FC-006313CB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Unlocking stalled sites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BD6FA-8BCB-8E99-7CFE-85F651C76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Sedbergh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– development of 49 homes </a:t>
            </a:r>
            <a:r>
              <a:rPr lang="en-US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utilising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different local plan policies and mixed tenures.</a:t>
            </a:r>
          </a:p>
        </p:txBody>
      </p:sp>
    </p:spTree>
    <p:extLst>
      <p:ext uri="{BB962C8B-B14F-4D97-AF65-F5344CB8AC3E}">
        <p14:creationId xmlns:p14="http://schemas.microsoft.com/office/powerpoint/2010/main" val="1302986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44E0246-6E24-C610-1EB6-2155E2AC3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CC8DBE-9B88-A0B4-A837-940B19DF4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Working with Private developers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B0314-E6B4-B4E5-74BA-7382580BA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West Witton – working with developer to find a solution for affordable housing contribution requirement</a:t>
            </a:r>
          </a:p>
        </p:txBody>
      </p:sp>
    </p:spTree>
    <p:extLst>
      <p:ext uri="{BB962C8B-B14F-4D97-AF65-F5344CB8AC3E}">
        <p14:creationId xmlns:p14="http://schemas.microsoft.com/office/powerpoint/2010/main" val="775196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AFD8-978A-DCD7-1A80-DD769968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4249006" cy="1325563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Providing development and management services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99253-961F-FA88-4038-D9E49DBA6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4" y="2871982"/>
            <a:ext cx="4245428" cy="3181684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Lady Lumley </a:t>
            </a:r>
            <a:r>
              <a:rPr lang="en-GB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Almshouse</a:t>
            </a: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Trust, Thornton Le Dale</a:t>
            </a:r>
            <a:endParaRPr lang="en-GB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Matthew Robinson Trust, </a:t>
            </a:r>
            <a:r>
              <a:rPr lang="en-GB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Burneston</a:t>
            </a: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, Bedale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 descr="A picture containing outdoor, building, stone&#10;&#10;Description automatically generated">
            <a:extLst>
              <a:ext uri="{FF2B5EF4-FFF2-40B4-BE49-F238E27FC236}">
                <a16:creationId xmlns:a16="http://schemas.microsoft.com/office/drawing/2014/main" id="{99CC9959-626C-21EB-F5CD-9F4C7E8CF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1" b="17301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45A2C11-2A5D-9D00-F9FA-515956B19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5" r="2279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101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A4CE39"/>
          </a:solidFill>
          <a:ln w="127000" cap="sq" cmpd="thinThick">
            <a:solidFill>
              <a:srgbClr val="80A4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D58E7-9049-493B-2C5E-0DF8B4CE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097282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Working in partnership makes great things happen!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FE93070-C42D-4C70-40B9-EBA870CBA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31" r="4690" b="-2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5" name="Picture 5" descr="A group of people posing for a photo in front of a brick building&#10;&#10;Description automatically generated">
            <a:extLst>
              <a:ext uri="{FF2B5EF4-FFF2-40B4-BE49-F238E27FC236}">
                <a16:creationId xmlns:a16="http://schemas.microsoft.com/office/drawing/2014/main" id="{2185BC9E-74D5-5185-72F9-DC1C7F0226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8" r="2" b="18779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37" name="Straight Connector 36" hidden="1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>
            <a:extLst>
              <a:ext uri="{FF2B5EF4-FFF2-40B4-BE49-F238E27FC236}">
                <a16:creationId xmlns:a16="http://schemas.microsoft.com/office/drawing/2014/main" id="{EBE31798-2424-14C8-6E17-7AFCCE7CB1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7" r="-1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DB2D3-74B8-D53C-0C3C-366EBE4A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Time for a takeaway…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035F9F6F-06C2-5C8D-93D6-C9614DC74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659355"/>
          </a:xfrm>
        </p:spPr>
        <p:txBody>
          <a:bodyPr anchor="t">
            <a:normAutofit/>
          </a:bodyPr>
          <a:lstStyle/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We’re here to stay in North Yorkshire, we invest in rural communities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We can help you </a:t>
            </a:r>
            <a:r>
              <a:rPr lang="en-US" sz="17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realise</a:t>
            </a:r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your plans to deliver homes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We understand the complexities of rural delivery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And we work in partnership – all the time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We’d love to explore the art of the possible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US" sz="17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Get in touch to see how we can work together!</a:t>
            </a:r>
            <a:endParaRPr lang="en-US" sz="17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endParaRPr lang="en-US" sz="1700">
              <a:solidFill>
                <a:srgbClr val="92D050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Helen.fielding@broadacres.org.uk</a:t>
            </a:r>
            <a:endParaRPr lang="en-US" sz="17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17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Fiona.coleman@broadacres.org.uk</a:t>
            </a:r>
            <a:endParaRPr lang="en-US" sz="1700" dirty="0"/>
          </a:p>
          <a:p>
            <a:pPr marL="0" indent="0">
              <a:buNone/>
            </a:pPr>
            <a:endParaRPr lang="en-US" sz="1700"/>
          </a:p>
        </p:txBody>
      </p:sp>
      <p:sp>
        <p:nvSpPr>
          <p:cNvPr id="3094" name="Freeform: Shape 309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BF3AA1B-68DD-C13C-F1E3-9DE3C5568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40" r="-1" b="4847"/>
          <a:stretch/>
        </p:blipFill>
        <p:spPr>
          <a:xfrm>
            <a:off x="6167846" y="10"/>
            <a:ext cx="602415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34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30EE5-1EF1-3A56-307A-FCA38DF20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240778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GB" sz="4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Who are Housing Associations?</a:t>
            </a:r>
            <a:endParaRPr lang="en-GB" sz="4800" dirty="0">
              <a:solidFill>
                <a:schemeClr val="bg1">
                  <a:lumMod val="65000"/>
                  <a:lumOff val="35000"/>
                </a:schemeClr>
              </a:solidFill>
              <a:ea typeface="Calibri Light"/>
              <a:cs typeface="Calibri Light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9995D-C4C6-BF5C-1B35-0A74A75F2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20943"/>
            <a:ext cx="5501834" cy="60181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We Are:</a:t>
            </a:r>
            <a:endParaRPr lang="en-GB" b="1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Regulated by the Regulator of Social Housing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Not for profit social landlords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Providers of homes for a range of people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Providers of services to customers and communities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</a:rPr>
              <a:t>Able to access Government grant to build affordable housing</a:t>
            </a:r>
            <a:endParaRPr lang="en-GB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GB" sz="22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8937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ACF25-74A9-31F8-1C20-93C4DDFD2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1240778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  <a:ea typeface="Calibri Light"/>
                <a:cs typeface="Calibri Light"/>
              </a:rPr>
              <a:t>We are not:</a:t>
            </a:r>
            <a:endParaRPr lang="en-US" sz="48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6915-0A90-A689-38EA-9FB24FB57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8406"/>
            <a:ext cx="5501834" cy="58134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Commercial developers – although we think and act commercially to deliver effective services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Absentee landlords – we invest in our homes and communities 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Landlords of last resort – we provide a range of products to meet a range of housing requirements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Providers of cheap and shoddy homes – we deliver quality new homes and invest in our stock</a:t>
            </a:r>
            <a:endParaRPr lang="en-US" sz="2200" dirty="0">
              <a:solidFill>
                <a:schemeClr val="bg1">
                  <a:lumMod val="65000"/>
                  <a:lumOff val="35000"/>
                </a:schemeClr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56160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63703-85B7-4F0F-B320-58E04B8B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927" y="1240778"/>
            <a:ext cx="3616856" cy="4376572"/>
          </a:xfrm>
        </p:spPr>
        <p:txBody>
          <a:bodyPr anchor="ctr">
            <a:normAutofit/>
          </a:bodyPr>
          <a:lstStyle/>
          <a:p>
            <a:r>
              <a:rPr lang="en-US" sz="4800" dirty="0">
                <a:solidFill>
                  <a:schemeClr val="bg1">
                    <a:lumMod val="65000"/>
                    <a:lumOff val="35000"/>
                  </a:schemeClr>
                </a:solidFill>
                <a:ea typeface="Calibri Light"/>
                <a:cs typeface="Calibri Light"/>
              </a:rPr>
              <a:t>We can be: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FF2AC85-FAA0-4844-813F-83C04D738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7636" y="0"/>
            <a:ext cx="7281316" cy="6858000"/>
          </a:xfrm>
          <a:custGeom>
            <a:avLst/>
            <a:gdLst>
              <a:gd name="connsiteX0" fmla="*/ 361354 w 7281316"/>
              <a:gd name="connsiteY0" fmla="*/ 0 h 6858000"/>
              <a:gd name="connsiteX1" fmla="*/ 7281316 w 7281316"/>
              <a:gd name="connsiteY1" fmla="*/ 0 h 6858000"/>
              <a:gd name="connsiteX2" fmla="*/ 7281316 w 7281316"/>
              <a:gd name="connsiteY2" fmla="*/ 6858000 h 6858000"/>
              <a:gd name="connsiteX3" fmla="*/ 696735 w 7281316"/>
              <a:gd name="connsiteY3" fmla="*/ 6858000 h 6858000"/>
              <a:gd name="connsiteX4" fmla="*/ 690849 w 7281316"/>
              <a:gd name="connsiteY4" fmla="*/ 6842426 h 6858000"/>
              <a:gd name="connsiteX5" fmla="*/ 335637 w 7281316"/>
              <a:gd name="connsiteY5" fmla="*/ 947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81316" h="6858000">
                <a:moveTo>
                  <a:pt x="361354" y="0"/>
                </a:moveTo>
                <a:lnTo>
                  <a:pt x="7281316" y="0"/>
                </a:lnTo>
                <a:lnTo>
                  <a:pt x="7281316" y="6858000"/>
                </a:lnTo>
                <a:lnTo>
                  <a:pt x="696735" y="6858000"/>
                </a:lnTo>
                <a:lnTo>
                  <a:pt x="690849" y="6842426"/>
                </a:lnTo>
                <a:cubicBezTo>
                  <a:pt x="-65870" y="4704140"/>
                  <a:pt x="-226206" y="2374054"/>
                  <a:pt x="335637" y="94722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9CC0F1E-BAA2-47B1-8F83-7ECB9FD9E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89558" y="0"/>
            <a:ext cx="6999394" cy="6858000"/>
          </a:xfrm>
          <a:custGeom>
            <a:avLst/>
            <a:gdLst>
              <a:gd name="connsiteX0" fmla="*/ 6999394 w 6999394"/>
              <a:gd name="connsiteY0" fmla="*/ 0 h 6858000"/>
              <a:gd name="connsiteX1" fmla="*/ 6999394 w 6999394"/>
              <a:gd name="connsiteY1" fmla="*/ 6858000 h 6858000"/>
              <a:gd name="connsiteX2" fmla="*/ 717029 w 6999394"/>
              <a:gd name="connsiteY2" fmla="*/ 6858000 h 6858000"/>
              <a:gd name="connsiteX3" fmla="*/ 623642 w 6999394"/>
              <a:gd name="connsiteY3" fmla="*/ 6599363 h 6858000"/>
              <a:gd name="connsiteX4" fmla="*/ 319533 w 6999394"/>
              <a:gd name="connsiteY4" fmla="*/ 193787 h 6858000"/>
              <a:gd name="connsiteX5" fmla="*/ 371685 w 6999394"/>
              <a:gd name="connsiteY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99394" h="6858000">
                <a:moveTo>
                  <a:pt x="6999394" y="0"/>
                </a:moveTo>
                <a:lnTo>
                  <a:pt x="6999394" y="6858000"/>
                </a:lnTo>
                <a:lnTo>
                  <a:pt x="717029" y="6858000"/>
                </a:lnTo>
                <a:lnTo>
                  <a:pt x="623642" y="6599363"/>
                </a:lnTo>
                <a:cubicBezTo>
                  <a:pt x="-67685" y="4563346"/>
                  <a:pt x="-206622" y="2355719"/>
                  <a:pt x="319533" y="193787"/>
                </a:cubicBezTo>
                <a:lnTo>
                  <a:pt x="371685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0DD31-90E3-09BE-BDCD-5D7B75DCD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2913"/>
            <a:ext cx="5501834" cy="57452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Locally, regionally or nationally based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Specialist or generalist in focus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Holders of charitable status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Big or small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dirty="0">
                <a:solidFill>
                  <a:schemeClr val="bg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Ambitious for growth, or happy to manage homes</a:t>
            </a: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36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E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A2A90-8217-302D-B582-34A316286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5" y="4522156"/>
            <a:ext cx="5609222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What does Affordable Housing look like? </a:t>
            </a:r>
          </a:p>
        </p:txBody>
      </p: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83FA766D-3260-4E0A-9E7F-A2C93DFF1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13369D83-D3A4-D8CF-65ED-714BD3B14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414" r="30256" b="2"/>
          <a:stretch/>
        </p:blipFill>
        <p:spPr>
          <a:xfrm>
            <a:off x="20" y="413156"/>
            <a:ext cx="3933420" cy="5861304"/>
          </a:xfrm>
          <a:custGeom>
            <a:avLst/>
            <a:gdLst/>
            <a:ahLst/>
            <a:cxnLst/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CB435A06-5FFD-4CF8-BE06-3796EC420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E955AE4-907F-B34A-54CF-5B4DB450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67" r="17064"/>
          <a:stretch/>
        </p:blipFill>
        <p:spPr>
          <a:xfrm>
            <a:off x="4518135" y="10"/>
            <a:ext cx="3236976" cy="2995146"/>
          </a:xfrm>
          <a:custGeom>
            <a:avLst/>
            <a:gdLst/>
            <a:ahLst/>
            <a:cxnLst/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048" name="Freeform: Shape 1047">
            <a:extLst>
              <a:ext uri="{FF2B5EF4-FFF2-40B4-BE49-F238E27FC236}">
                <a16:creationId xmlns:a16="http://schemas.microsoft.com/office/drawing/2014/main" id="{5E10DA6E-C3FF-4539-BF84-4775BB7EC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80A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picture containing sky, outdoor, road, house&#10;&#10;Description automatically generated">
            <a:extLst>
              <a:ext uri="{FF2B5EF4-FFF2-40B4-BE49-F238E27FC236}">
                <a16:creationId xmlns:a16="http://schemas.microsoft.com/office/drawing/2014/main" id="{3DA91F37-D736-71B9-9210-D274EC0BE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3" r="13149" b="-2"/>
          <a:stretch/>
        </p:blipFill>
        <p:spPr>
          <a:xfrm>
            <a:off x="8967592" y="2042"/>
            <a:ext cx="3224421" cy="4020664"/>
          </a:xfrm>
          <a:custGeom>
            <a:avLst/>
            <a:gdLst/>
            <a:ahLst/>
            <a:cxnLst/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67423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A4CE39"/>
          </a:solidFill>
          <a:ln w="127000" cap="sq" cmpd="thinThick">
            <a:solidFill>
              <a:srgbClr val="80A4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689187-787F-C4DC-A9CF-C01338ED7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2717" y="4597700"/>
            <a:ext cx="2143496" cy="7767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Or this?</a:t>
            </a:r>
          </a:p>
        </p:txBody>
      </p:sp>
      <p:cxnSp>
        <p:nvCxnSpPr>
          <p:cNvPr id="34" name="Straight Connector 33" hidden="1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5" descr="A picture containing sky, building, outdoor, brick&#10;&#10;Description automatically generated">
            <a:extLst>
              <a:ext uri="{FF2B5EF4-FFF2-40B4-BE49-F238E27FC236}">
                <a16:creationId xmlns:a16="http://schemas.microsoft.com/office/drawing/2014/main" id="{2D0BE547-0EEF-EA89-2F2B-9EC1CBF530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4" r="23888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5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900789E-CB85-EA60-8A6D-CC960FC08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68" r="2" b="1825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1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04DB7-DA85-8245-85A0-B68C080AF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276" y="1103981"/>
            <a:ext cx="9122584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bit about Broadacres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5862-C796-998D-DE6F-D48D0B454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1183" y="2173971"/>
            <a:ext cx="6562303" cy="29790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Established in 1993, based in Northallerton we own and manage c6,500 homes in York and North Yorkshire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are an exempt charity, Registered with the RSH and an Investment Partner with Homes England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are the only major developing Housing Association with a North Yorkshire HQ, we specialise in rural housing delivery and have delivered 700 homes in the last 5 years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provide excellent customer experience, delivering services and support locally and responsively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an ambitious development programme, with an aspiration to deliver 1,000 new homes in the next 5 years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we’re investing £2M pa in improving the energy performance of our homes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the ambition to be ‘the best rural housing association’ with a focus on quality, sustainability and customer experience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Proud supporter of </a:t>
            </a:r>
            <a:r>
              <a:rPr lang="en-GB" sz="1200">
                <a:solidFill>
                  <a:schemeClr val="tx1">
                    <a:lumMod val="65000"/>
                    <a:lumOff val="35000"/>
                  </a:schemeClr>
                </a:solidFill>
              </a:rPr>
              <a:t>the N&amp;ER </a:t>
            </a:r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Rural Housing Enablers – from the beginning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We’re here to stay in North Yorkshire!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cs typeface="Calibri"/>
            </a:endParaRPr>
          </a:p>
          <a:p>
            <a:endParaRPr lang="en-GB" sz="1200" dirty="0">
              <a:cs typeface="Calibri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9616D99-AEFB-4C95-84EF-5DEC698D9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A4CE39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D0F97023-F626-4FC5-8C2D-753B5C7F4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A4CE39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99D13E-3611-C832-CD7C-6D8F62666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962" y="3824837"/>
            <a:ext cx="2542433" cy="92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0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542" y="0"/>
            <a:ext cx="10432916" cy="6858000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rgbClr val="80A4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4942" y="0"/>
            <a:ext cx="9922116" cy="6858000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rgbClr val="A4CE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E0F49-AF3F-C530-0D71-1B787FDFC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1147" y="365760"/>
            <a:ext cx="7569706" cy="12882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kern="12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Our offer</a:t>
            </a:r>
            <a:br>
              <a:rPr lang="en-US" sz="4100" kern="1200" dirty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r>
              <a:rPr lang="en-US" sz="4100" kern="1200" dirty="0">
                <a:solidFill>
                  <a:schemeClr val="bg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to you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C6526D-6EFB-AF8F-5AAE-3B1AD0A8B00B}"/>
              </a:ext>
            </a:extLst>
          </p:cNvPr>
          <p:cNvSpPr txBox="1"/>
          <p:nvPr/>
        </p:nvSpPr>
        <p:spPr>
          <a:xfrm>
            <a:off x="2165569" y="1956816"/>
            <a:ext cx="7860863" cy="4536675"/>
          </a:xfr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The brochure is just the beginning!</a:t>
            </a:r>
            <a:endParaRPr lang="en-US" sz="280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Illustration of the range of our offer (and that of our partner HAs)</a:t>
            </a:r>
            <a:endParaRPr lang="en-US" sz="280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Whatever your circumstances, whatever your requirements</a:t>
            </a:r>
            <a:endParaRPr lang="en-US" sz="280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Not just about the bricks and mortar either</a:t>
            </a:r>
            <a:endParaRPr lang="en-US" sz="280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Partnerships are key</a:t>
            </a:r>
            <a:endParaRPr lang="en-US" sz="280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Some further detail ‘from the expert!’</a:t>
            </a:r>
            <a:endParaRPr lang="en-US" sz="2800" dirty="0">
              <a:solidFill>
                <a:schemeClr val="bg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627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ass, outdoor, sky, building&#10;&#10;Description automatically generated">
            <a:extLst>
              <a:ext uri="{FF2B5EF4-FFF2-40B4-BE49-F238E27FC236}">
                <a16:creationId xmlns:a16="http://schemas.microsoft.com/office/drawing/2014/main" id="{61520473-309D-D224-6415-D052A980FF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3" r="362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4" descr="A picture containing building, sky, outdoor, road&#10;&#10;Description automatically generated">
            <a:extLst>
              <a:ext uri="{FF2B5EF4-FFF2-40B4-BE49-F238E27FC236}">
                <a16:creationId xmlns:a16="http://schemas.microsoft.com/office/drawing/2014/main" id="{33D152D6-15D2-3B06-D1B6-6614E825D3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71" r="-2" b="1824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276912-D3CE-F402-7127-878F20B27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GB" sz="3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Rural Exception site and land led opportunities</a:t>
            </a: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FA2D7-3677-8EE4-CC50-EEDA28CE3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Huby – development of 12 affordable homes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Hutton </a:t>
            </a:r>
            <a:r>
              <a:rPr lang="en-GB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Rudby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development of 16 affordable homes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2151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538</Words>
  <Application>Microsoft Office PowerPoint</Application>
  <PresentationFormat>Widescreen</PresentationFormat>
  <Paragraphs>60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Who are Housing Associations?</vt:lpstr>
      <vt:lpstr>We are not:</vt:lpstr>
      <vt:lpstr>We can be:</vt:lpstr>
      <vt:lpstr>What does Affordable Housing look like? </vt:lpstr>
      <vt:lpstr>Or this?</vt:lpstr>
      <vt:lpstr>A bit about Broadacres</vt:lpstr>
      <vt:lpstr>Our offer to you</vt:lpstr>
      <vt:lpstr>Rural Exception site and land led opportunities</vt:lpstr>
      <vt:lpstr>Unlocking stalled sites</vt:lpstr>
      <vt:lpstr>Working with Private developers</vt:lpstr>
      <vt:lpstr>Providing development and management services </vt:lpstr>
      <vt:lpstr>Working in partnership makes great things happen!</vt:lpstr>
      <vt:lpstr>Time for a takeaway…</vt:lpstr>
    </vt:vector>
  </TitlesOfParts>
  <Company>Broadacres Housing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Broadacres</dc:title>
  <dc:creator>Helen Fielding</dc:creator>
  <cp:lastModifiedBy>Helen Fielding</cp:lastModifiedBy>
  <cp:revision>168</cp:revision>
  <dcterms:created xsi:type="dcterms:W3CDTF">2022-11-08T09:53:52Z</dcterms:created>
  <dcterms:modified xsi:type="dcterms:W3CDTF">2022-11-10T16:29:42Z</dcterms:modified>
</cp:coreProperties>
</file>