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42EEF-6DA2-9131-9151-9D4098F51A79}" v="132" dt="2023-09-14T15:13:26.494"/>
    <p1510:client id="{50CB867A-830C-F9FC-FCD5-C4DBA99C0D4E}" v="107" dt="2023-09-13T16:24:19.296"/>
    <p1510:client id="{620AC75B-3676-EA66-C574-98C24E70477F}" v="1" dt="2023-09-14T15:06:42.607"/>
    <p1510:client id="{8FDFA4C6-2938-EEC1-4034-37FA5CB59C66}" v="2" dt="2023-09-14T15:15:11.037"/>
    <p1510:client id="{F0FA80CF-AA68-4A9B-8C6F-A9B4B221561F}" v="13" dt="2023-09-20T08:27:47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0635" y="3830563"/>
            <a:ext cx="9144000" cy="72700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GB"/>
              <a:t>Master title Arial Bold 44pt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0635" y="4649644"/>
            <a:ext cx="9144000" cy="433249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/>
              <a:t>Master text Arial 28pt</a:t>
            </a:r>
          </a:p>
        </p:txBody>
      </p:sp>
    </p:spTree>
    <p:extLst>
      <p:ext uri="{BB962C8B-B14F-4D97-AF65-F5344CB8AC3E}">
        <p14:creationId xmlns:p14="http://schemas.microsoft.com/office/powerpoint/2010/main" val="12052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573" y="1573162"/>
            <a:ext cx="10515600" cy="707462"/>
          </a:xfrm>
        </p:spPr>
        <p:txBody>
          <a:bodyPr/>
          <a:lstStyle/>
          <a:p>
            <a:r>
              <a:rPr lang="en-GB"/>
              <a:t>Master title Arial Bold 44pt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4573" y="2369574"/>
            <a:ext cx="10515600" cy="3807389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/>
              <a:t>Master text Arial 28pt</a:t>
            </a:r>
          </a:p>
          <a:p>
            <a:pPr lvl="1"/>
            <a:r>
              <a:rPr lang="en-GB"/>
              <a:t>Second level Arial 24pt</a:t>
            </a:r>
          </a:p>
          <a:p>
            <a:pPr lvl="2"/>
            <a:r>
              <a:rPr lang="en-GB"/>
              <a:t>Third level Arial 20pt</a:t>
            </a:r>
          </a:p>
          <a:p>
            <a:pPr lvl="3"/>
            <a:r>
              <a:rPr lang="en-GB"/>
              <a:t>Fourth level Arial 18pt</a:t>
            </a:r>
          </a:p>
          <a:p>
            <a:pPr lvl="4"/>
            <a:r>
              <a:rPr lang="en-GB"/>
              <a:t>Fifth level Arial 18pt</a:t>
            </a:r>
          </a:p>
        </p:txBody>
      </p:sp>
    </p:spTree>
    <p:extLst>
      <p:ext uri="{BB962C8B-B14F-4D97-AF65-F5344CB8AC3E}">
        <p14:creationId xmlns:p14="http://schemas.microsoft.com/office/powerpoint/2010/main" val="279105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and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573" y="1573162"/>
            <a:ext cx="10515600" cy="707462"/>
          </a:xfrm>
        </p:spPr>
        <p:txBody>
          <a:bodyPr/>
          <a:lstStyle/>
          <a:p>
            <a:r>
              <a:rPr lang="en-GB"/>
              <a:t>Master title Arial Bold 44pt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4573" y="2369574"/>
            <a:ext cx="10515600" cy="3807389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/>
              <a:t>Master text Arial 28pt</a:t>
            </a:r>
          </a:p>
          <a:p>
            <a:pPr lvl="1"/>
            <a:r>
              <a:rPr lang="en-GB"/>
              <a:t>Second level Arial 24pt</a:t>
            </a:r>
          </a:p>
          <a:p>
            <a:pPr lvl="2"/>
            <a:r>
              <a:rPr lang="en-GB"/>
              <a:t>Third level Arial 20pt</a:t>
            </a:r>
          </a:p>
          <a:p>
            <a:pPr lvl="3"/>
            <a:r>
              <a:rPr lang="en-GB"/>
              <a:t>Fourth level Arial 18pt</a:t>
            </a:r>
          </a:p>
          <a:p>
            <a:pPr lvl="4"/>
            <a:r>
              <a:rPr lang="en-GB"/>
              <a:t>Fifth level Arial 18pt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C8CEC5-3827-46EE-8BEA-4F16E0243C6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29214374"/>
              </p:ext>
            </p:extLst>
          </p:nvPr>
        </p:nvGraphicFramePr>
        <p:xfrm>
          <a:off x="464573" y="4728578"/>
          <a:ext cx="7319012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29753">
                  <a:extLst>
                    <a:ext uri="{9D8B030D-6E8A-4147-A177-3AD203B41FA5}">
                      <a16:colId xmlns:a16="http://schemas.microsoft.com/office/drawing/2014/main" val="215339676"/>
                    </a:ext>
                  </a:extLst>
                </a:gridCol>
                <a:gridCol w="1829753">
                  <a:extLst>
                    <a:ext uri="{9D8B030D-6E8A-4147-A177-3AD203B41FA5}">
                      <a16:colId xmlns:a16="http://schemas.microsoft.com/office/drawing/2014/main" val="2362435220"/>
                    </a:ext>
                  </a:extLst>
                </a:gridCol>
                <a:gridCol w="1829753">
                  <a:extLst>
                    <a:ext uri="{9D8B030D-6E8A-4147-A177-3AD203B41FA5}">
                      <a16:colId xmlns:a16="http://schemas.microsoft.com/office/drawing/2014/main" val="1733039016"/>
                    </a:ext>
                  </a:extLst>
                </a:gridCol>
                <a:gridCol w="1829753">
                  <a:extLst>
                    <a:ext uri="{9D8B030D-6E8A-4147-A177-3AD203B41FA5}">
                      <a16:colId xmlns:a16="http://schemas.microsoft.com/office/drawing/2014/main" val="3806425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Table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Table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Table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Table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73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8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772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8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Master title Arial Bold 44pt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Master text Arial 28pt</a:t>
            </a:r>
          </a:p>
          <a:p>
            <a:pPr lvl="1"/>
            <a:r>
              <a:rPr lang="en-GB"/>
              <a:t>Second level Arial 24pt</a:t>
            </a:r>
          </a:p>
          <a:p>
            <a:pPr lvl="2"/>
            <a:r>
              <a:rPr lang="en-GB"/>
              <a:t>Third level Arial 20pt</a:t>
            </a:r>
          </a:p>
          <a:p>
            <a:pPr lvl="3"/>
            <a:r>
              <a:rPr lang="en-GB"/>
              <a:t>Fourth level Arial 18pt</a:t>
            </a:r>
          </a:p>
          <a:p>
            <a:pPr lvl="4"/>
            <a:r>
              <a:rPr lang="en-GB"/>
              <a:t>Fifth level Arial 18pt</a:t>
            </a:r>
          </a:p>
        </p:txBody>
      </p:sp>
      <p:sp>
        <p:nvSpPr>
          <p:cNvPr id="7" name="MSIPCMContentMarking" descr="{&quot;HashCode&quot;:-1399272816,&quot;Placement&quot;:&quot;Footer&quot;,&quot;Top&quot;:519.343,&quot;Left&quot;:451.105438,&quot;SlideWidth&quot;:960,&quot;SlideHeight&quot;:540}"/>
          <p:cNvSpPr txBox="1"/>
          <p:nvPr userDrawn="1"/>
        </p:nvSpPr>
        <p:spPr>
          <a:xfrm>
            <a:off x="5729039" y="6595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F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15724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48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42" y="319760"/>
            <a:ext cx="11567160" cy="1685655"/>
          </a:xfrm>
        </p:spPr>
        <p:txBody>
          <a:bodyPr anchor="t" anchorCtr="0">
            <a:normAutofit/>
          </a:bodyPr>
          <a:lstStyle/>
          <a:p>
            <a:pPr algn="ctr">
              <a:lnSpc>
                <a:spcPct val="100000"/>
              </a:lnSpc>
              <a:spcAft>
                <a:spcPts val="2400"/>
              </a:spcAft>
            </a:pPr>
            <a:r>
              <a:rPr lang="en-GB" sz="4900"/>
              <a:t>Community Development Directorate</a:t>
            </a:r>
            <a:br>
              <a:rPr lang="en-GB"/>
            </a:br>
            <a:r>
              <a:rPr lang="en-GB" sz="3600"/>
              <a:t>Senior Management Team</a:t>
            </a:r>
          </a:p>
        </p:txBody>
      </p:sp>
      <p:pic>
        <p:nvPicPr>
          <p:cNvPr id="3" name="Picture 1" descr="Paula Lorimer ">
            <a:extLst>
              <a:ext uri="{FF2B5EF4-FFF2-40B4-BE49-F238E27FC236}">
                <a16:creationId xmlns:a16="http://schemas.microsoft.com/office/drawing/2014/main" id="{27D29AEB-00F2-6033-6AF5-442843157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9" r="2784"/>
          <a:stretch/>
        </p:blipFill>
        <p:spPr bwMode="auto">
          <a:xfrm>
            <a:off x="9976388" y="3827936"/>
            <a:ext cx="882110" cy="10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988E5E-8CCF-64E8-DE83-80DB94A55A6C}"/>
              </a:ext>
            </a:extLst>
          </p:cNvPr>
          <p:cNvSpPr txBox="1"/>
          <p:nvPr/>
        </p:nvSpPr>
        <p:spPr>
          <a:xfrm>
            <a:off x="9693449" y="4943303"/>
            <a:ext cx="1574572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Paula Lorimer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Director of Harrogate 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Convention Centre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54089144-D0C6-432A-ABE6-2ED554138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60790" y="3827936"/>
            <a:ext cx="789427" cy="10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F18718BF-86AA-42B3-AF9E-65551BCE2D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0" r="3306"/>
          <a:stretch/>
        </p:blipFill>
        <p:spPr bwMode="auto">
          <a:xfrm>
            <a:off x="7145873" y="3847764"/>
            <a:ext cx="788745" cy="97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>
            <a:extLst>
              <a:ext uri="{FF2B5EF4-FFF2-40B4-BE49-F238E27FC236}">
                <a16:creationId xmlns:a16="http://schemas.microsoft.com/office/drawing/2014/main" id="{587172A8-AB73-4375-BF43-6AFCF87DC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30956" y="3834727"/>
            <a:ext cx="788745" cy="10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E9BB5BDF-796D-452B-9EAF-C8307A12A6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1" r="4117"/>
          <a:stretch/>
        </p:blipFill>
        <p:spPr bwMode="auto">
          <a:xfrm>
            <a:off x="4283162" y="3827936"/>
            <a:ext cx="821622" cy="10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A60954E2-3101-43E6-8352-7E0E0E0A36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 r="1"/>
          <a:stretch/>
        </p:blipFill>
        <p:spPr bwMode="auto">
          <a:xfrm>
            <a:off x="2835369" y="3827936"/>
            <a:ext cx="821622" cy="10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>
            <a:extLst>
              <a:ext uri="{FF2B5EF4-FFF2-40B4-BE49-F238E27FC236}">
                <a16:creationId xmlns:a16="http://schemas.microsoft.com/office/drawing/2014/main" id="{2F870F1C-6C66-49B6-9F30-077764FB9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9"/>
          <a:stretch/>
        </p:blipFill>
        <p:spPr bwMode="auto">
          <a:xfrm>
            <a:off x="1349056" y="3854555"/>
            <a:ext cx="860142" cy="97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580CE73-E107-4623-A87C-DA5F337CD287}"/>
              </a:ext>
            </a:extLst>
          </p:cNvPr>
          <p:cNvSpPr txBox="1"/>
          <p:nvPr/>
        </p:nvSpPr>
        <p:spPr>
          <a:xfrm>
            <a:off x="8258978" y="4943302"/>
            <a:ext cx="1442671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Paul Foster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Resources Assistant Director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F5CCD2-348E-420C-A61B-54A50F12CCEC}"/>
              </a:ext>
            </a:extLst>
          </p:cNvPr>
          <p:cNvSpPr txBox="1"/>
          <p:nvPr/>
        </p:nvSpPr>
        <p:spPr>
          <a:xfrm>
            <a:off x="6832707" y="4943302"/>
            <a:ext cx="1442671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James Farrar 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b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Partnership Unit Assistant Director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E3284D-5015-4D57-A56B-24D501B563D8}"/>
              </a:ext>
            </a:extLst>
          </p:cNvPr>
          <p:cNvSpPr txBox="1"/>
          <p:nvPr/>
        </p:nvSpPr>
        <p:spPr>
          <a:xfrm>
            <a:off x="5390036" y="4950093"/>
            <a:ext cx="1442671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Andrew Rowe 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Housing </a:t>
            </a:r>
            <a:b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Assistant Director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ABCBD4-7E7C-491F-87F5-DF7D78AF4E95}"/>
              </a:ext>
            </a:extLst>
          </p:cNvPr>
          <p:cNvSpPr txBox="1"/>
          <p:nvPr/>
        </p:nvSpPr>
        <p:spPr>
          <a:xfrm>
            <a:off x="3947365" y="4943302"/>
            <a:ext cx="1442671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Trevor Watson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b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Assistant Director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4697D-28D7-4B18-82C5-596D7B2F5C07}"/>
              </a:ext>
            </a:extLst>
          </p:cNvPr>
          <p:cNvSpPr txBox="1"/>
          <p:nvPr/>
        </p:nvSpPr>
        <p:spPr>
          <a:xfrm>
            <a:off x="2504694" y="4936511"/>
            <a:ext cx="1442671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David Caulfield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Economic Development, Regeneration, Tourism and Skills Assistant Director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90B9F8-89C1-4A25-8E0B-6174673C1CCB}"/>
              </a:ext>
            </a:extLst>
          </p:cNvPr>
          <p:cNvSpPr txBox="1"/>
          <p:nvPr/>
        </p:nvSpPr>
        <p:spPr>
          <a:xfrm>
            <a:off x="1062023" y="4924931"/>
            <a:ext cx="1442671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Jo Ireland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Culture, Leisure </a:t>
            </a:r>
            <a:b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and Libraries </a:t>
            </a:r>
            <a:b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Assistant Director </a:t>
            </a:r>
          </a:p>
        </p:txBody>
      </p:sp>
      <p:pic>
        <p:nvPicPr>
          <p:cNvPr id="20" name="Picture 1">
            <a:extLst>
              <a:ext uri="{FF2B5EF4-FFF2-40B4-BE49-F238E27FC236}">
                <a16:creationId xmlns:a16="http://schemas.microsoft.com/office/drawing/2014/main" id="{CE25E209-C90C-4F85-AD99-420381D66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35685" y="2042120"/>
            <a:ext cx="764261" cy="1017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98A4021-AC8D-485F-A377-2CA0BCF6DFD9}"/>
              </a:ext>
            </a:extLst>
          </p:cNvPr>
          <p:cNvSpPr txBox="1"/>
          <p:nvPr/>
        </p:nvSpPr>
        <p:spPr>
          <a:xfrm>
            <a:off x="5322330" y="3137679"/>
            <a:ext cx="157457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Nic </a:t>
            </a:r>
            <a:r>
              <a:rPr lang="en-GB" sz="1100" b="1" err="1">
                <a:latin typeface="Arial" panose="020B0604020202020204" pitchFamily="34" charset="0"/>
                <a:cs typeface="Arial" panose="020B0604020202020204" pitchFamily="34" charset="0"/>
              </a:rPr>
              <a:t>Harne</a:t>
            </a: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Corporate Director</a:t>
            </a:r>
          </a:p>
        </p:txBody>
      </p:sp>
    </p:spTree>
    <p:extLst>
      <p:ext uri="{BB962C8B-B14F-4D97-AF65-F5344CB8AC3E}">
        <p14:creationId xmlns:p14="http://schemas.microsoft.com/office/powerpoint/2010/main" val="425485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1C047-8F5F-505F-750B-B0A63B5BA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914" y="215794"/>
            <a:ext cx="10515600" cy="1072609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GB" sz="4900" b="1" i="0" u="none" strike="noStrike" kern="1200" cap="none" spc="0" normalizeH="0" baseline="0" noProof="0">
                <a:ln>
                  <a:noFill/>
                </a:ln>
                <a:solidFill>
                  <a:srgbClr val="005489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Community Development Directorate</a:t>
            </a:r>
            <a:br>
              <a:rPr kumimoji="0" lang="en-GB" sz="4400" b="1" i="0" u="none" strike="noStrike" kern="1200" cap="none" spc="0" normalizeH="0" baseline="0" noProof="0">
                <a:ln>
                  <a:noFill/>
                </a:ln>
                <a:solidFill>
                  <a:srgbClr val="005489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rgbClr val="005489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Housing Management Team</a:t>
            </a:r>
            <a:endParaRPr lang="en-GB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D3A4E485-8E0D-8A90-909A-AA380A05DC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01145" y="1392098"/>
            <a:ext cx="1114190" cy="143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8FCDC5-778A-7EF1-D389-BEA6D28E9A83}"/>
              </a:ext>
            </a:extLst>
          </p:cNvPr>
          <p:cNvSpPr txBox="1"/>
          <p:nvPr/>
        </p:nvSpPr>
        <p:spPr>
          <a:xfrm>
            <a:off x="5422294" y="2783733"/>
            <a:ext cx="1442671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Andrew Rowe 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Housing </a:t>
            </a:r>
            <a:b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Assistant Director </a:t>
            </a:r>
          </a:p>
        </p:txBody>
      </p:sp>
      <p:pic>
        <p:nvPicPr>
          <p:cNvPr id="6" name="Picture 5" descr="A person with blonde hair&#10;&#10;Description automatically generated">
            <a:extLst>
              <a:ext uri="{FF2B5EF4-FFF2-40B4-BE49-F238E27FC236}">
                <a16:creationId xmlns:a16="http://schemas.microsoft.com/office/drawing/2014/main" id="{D040802A-CB15-3B36-FC1A-BF4B6A049E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8642" y="3545812"/>
            <a:ext cx="1099633" cy="14670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C90ECA-E4B4-9C55-99B9-FDF43C909123}"/>
              </a:ext>
            </a:extLst>
          </p:cNvPr>
          <p:cNvSpPr txBox="1"/>
          <p:nvPr/>
        </p:nvSpPr>
        <p:spPr>
          <a:xfrm>
            <a:off x="1337122" y="5169152"/>
            <a:ext cx="1442671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Lorraine </a:t>
            </a:r>
            <a:r>
              <a:rPr lang="en-GB" sz="1100" b="1" err="1">
                <a:latin typeface="Arial" panose="020B0604020202020204" pitchFamily="34" charset="0"/>
                <a:cs typeface="Arial" panose="020B0604020202020204" pitchFamily="34" charset="0"/>
              </a:rPr>
              <a:t>Larini</a:t>
            </a:r>
            <a:endParaRPr lang="en-GB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Head of Homes and Places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8" descr="A person with glasses and a black jacket&#10;&#10;Description automatically generated">
            <a:extLst>
              <a:ext uri="{FF2B5EF4-FFF2-40B4-BE49-F238E27FC236}">
                <a16:creationId xmlns:a16="http://schemas.microsoft.com/office/drawing/2014/main" id="{42B74B7D-915E-2FB1-D4E5-F3A92CCF2F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594" y="3500881"/>
            <a:ext cx="1117574" cy="1511939"/>
          </a:xfrm>
          <a:prstGeom prst="rect">
            <a:avLst/>
          </a:prstGeom>
        </p:spPr>
      </p:pic>
      <p:pic>
        <p:nvPicPr>
          <p:cNvPr id="11" name="Picture 10" descr="A person smiling for a picture&#10;&#10;Description automatically generated">
            <a:extLst>
              <a:ext uri="{FF2B5EF4-FFF2-40B4-BE49-F238E27FC236}">
                <a16:creationId xmlns:a16="http://schemas.microsoft.com/office/drawing/2014/main" id="{EA6125F8-F023-18E4-EE0B-D791887B7E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49" y="3504880"/>
            <a:ext cx="1093205" cy="1556869"/>
          </a:xfrm>
          <a:prstGeom prst="rect">
            <a:avLst/>
          </a:prstGeom>
        </p:spPr>
      </p:pic>
      <p:pic>
        <p:nvPicPr>
          <p:cNvPr id="15" name="Picture 14" descr="A person wearing glasses and a blue shirt&#10;&#10;Description automatically generated">
            <a:extLst>
              <a:ext uri="{FF2B5EF4-FFF2-40B4-BE49-F238E27FC236}">
                <a16:creationId xmlns:a16="http://schemas.microsoft.com/office/drawing/2014/main" id="{C42A196F-A06B-A001-6BDD-82F28F35C9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335" y="3500881"/>
            <a:ext cx="1267938" cy="155686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216F05B-C41F-A676-9107-7401FBA19E32}"/>
              </a:ext>
            </a:extLst>
          </p:cNvPr>
          <p:cNvSpPr txBox="1"/>
          <p:nvPr/>
        </p:nvSpPr>
        <p:spPr>
          <a:xfrm>
            <a:off x="3003338" y="5169152"/>
            <a:ext cx="1442671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Lynn Williams</a:t>
            </a:r>
          </a:p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Head of Housing Renewal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C1B992-9ADA-D8CB-93C6-6974EA6C977D}"/>
              </a:ext>
            </a:extLst>
          </p:cNvPr>
          <p:cNvSpPr txBox="1"/>
          <p:nvPr/>
        </p:nvSpPr>
        <p:spPr>
          <a:xfrm>
            <a:off x="4700959" y="5169152"/>
            <a:ext cx="1442671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Kim Robertshaw</a:t>
            </a:r>
          </a:p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Head of Housing Needs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B87716-0D43-7A01-D46C-EF9780087D35}"/>
              </a:ext>
            </a:extLst>
          </p:cNvPr>
          <p:cNvSpPr txBox="1"/>
          <p:nvPr/>
        </p:nvSpPr>
        <p:spPr>
          <a:xfrm>
            <a:off x="6640602" y="5169152"/>
            <a:ext cx="14426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Carl Doolan</a:t>
            </a:r>
          </a:p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Head of Housing Management and Landlord Services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 descr="A person smiling for a selfie&#10;&#10;Description automatically generated">
            <a:extLst>
              <a:ext uri="{FF2B5EF4-FFF2-40B4-BE49-F238E27FC236}">
                <a16:creationId xmlns:a16="http://schemas.microsoft.com/office/drawing/2014/main" id="{048129C4-F533-1DD0-263C-7215F716A7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682" y="3500880"/>
            <a:ext cx="1167827" cy="15568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20322A-3689-B285-962E-598EDD3E6B7B}"/>
              </a:ext>
            </a:extLst>
          </p:cNvPr>
          <p:cNvSpPr txBox="1"/>
          <p:nvPr/>
        </p:nvSpPr>
        <p:spPr>
          <a:xfrm>
            <a:off x="8467326" y="5253790"/>
            <a:ext cx="1810540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Hannah Heinemann</a:t>
            </a:r>
          </a:p>
          <a:p>
            <a:pPr algn="ctr"/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Head of Housing Delivery and Partnerships</a:t>
            </a:r>
          </a:p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420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22D8-8429-F95B-7F98-F65CB405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Key Priorities – Transformation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757A-FA88-2F38-DC60-7363D35D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17" y="2357668"/>
            <a:ext cx="10515600" cy="380738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Bringing 8 Councils  together</a:t>
            </a:r>
            <a:endParaRPr lang="en-GB"/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One Council Culture 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Restructure across all teams (440 staff)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Efficiency, resilience, savings and fit for purpose 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Management/IT systems 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Maximising existing strengths and rolling out what works well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Grip/Performance/KPI's 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Areas identified for savings (temporary accommodation, DFG)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Maximising opportunities for better join up with social care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5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EF8C-17C9-5ED6-7E0E-11A07BD8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Key Priorities – HRA and Regulator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3DCF5-9F82-0055-3D89-6C2ECBA55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Landlord of 8400 homes</a:t>
            </a:r>
            <a:endParaRPr lang="en-GB"/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Gap Analysis undertaken 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Action Planning – key theme around data, on-going stock condition surveys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Investment Planning (external support)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Appetite and capacity for growth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Governance structures need firming up</a:t>
            </a:r>
          </a:p>
        </p:txBody>
      </p:sp>
    </p:spTree>
    <p:extLst>
      <p:ext uri="{BB962C8B-B14F-4D97-AF65-F5344CB8AC3E}">
        <p14:creationId xmlns:p14="http://schemas.microsoft.com/office/powerpoint/2010/main" val="306015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415A-706F-F57A-94C8-5238F4A4D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Key Priorities - Growth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A53E0-5B32-B07C-411E-914DEA478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Housing Strategy being developed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Delivery Pipeline (reconciliation of existing work plus future opportunities via s106, public estate, RP led delivery, direct delivery, enabling, options appraisal around existing stock and other projects such as JV)</a:t>
            </a:r>
            <a:endParaRPr lang="en-GB"/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Work out fit between different partnership opportunities (RP Partnership, RHE, HBC's) - how can we take the best elements of these to meet shared objectives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As a collective we need to position ourselves to maximise the benefits of devolution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Join up – all the above is dependent on relationships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Open to ideas and very open to feedback </a:t>
            </a:r>
          </a:p>
          <a:p>
            <a:pPr marL="457200" indent="-457200">
              <a:buChar char="•"/>
            </a:pPr>
            <a:endParaRPr lang="en-GB">
              <a:latin typeface="Arial"/>
              <a:cs typeface="Arial"/>
            </a:endParaRPr>
          </a:p>
          <a:p>
            <a:pPr marL="457200" indent="-457200">
              <a:buChar char="•"/>
            </a:pPr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9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0945-80A2-1187-FF4C-4D38397E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Future Activity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98FC-1ED5-C296-28CC-F1BEFA03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Policies, procedures, protocols</a:t>
            </a:r>
            <a:endParaRPr lang="en-US"/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Allocation policy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Homelessness Strategy and Review</a:t>
            </a:r>
            <a:endParaRPr lang="en-GB"/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Consolidation and growth around energy efficiency opportunities – retrofit, social housing decarbonisation</a:t>
            </a:r>
          </a:p>
          <a:p>
            <a:pPr marL="457200" indent="-457200">
              <a:buChar char="•"/>
            </a:pPr>
            <a:r>
              <a:rPr lang="en-GB">
                <a:latin typeface="Arial"/>
                <a:cs typeface="Arial"/>
              </a:rPr>
              <a:t>Role of this Board within the wider Mayoral structures</a:t>
            </a:r>
          </a:p>
          <a:p>
            <a:pPr marL="457200" indent="-457200">
              <a:buChar char="•"/>
            </a:pPr>
            <a:endParaRPr lang="en-GB">
              <a:latin typeface="Arial"/>
              <a:cs typeface="Arial"/>
            </a:endParaRPr>
          </a:p>
          <a:p>
            <a:pPr marL="457200" indent="-457200">
              <a:buChar char="•"/>
            </a:pPr>
            <a:endParaRPr lang="en-GB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71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Y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489"/>
      </a:accent1>
      <a:accent2>
        <a:srgbClr val="347121"/>
      </a:accent2>
      <a:accent3>
        <a:srgbClr val="866243"/>
      </a:accent3>
      <a:accent4>
        <a:srgbClr val="942A86"/>
      </a:accent4>
      <a:accent5>
        <a:srgbClr val="FAC52D"/>
      </a:accent5>
      <a:accent6>
        <a:srgbClr val="70AD47"/>
      </a:accent6>
      <a:hlink>
        <a:srgbClr val="005489"/>
      </a:hlink>
      <a:folHlink>
        <a:srgbClr val="0054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4E1CC5-54B4-41AA-8DBD-D3A816254C8A}" vid="{F71FE226-ED2E-4992-998E-B43FFC771BC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3F3C99D32AF49BFE0233C012A76F9" ma:contentTypeVersion="5" ma:contentTypeDescription="Create a new document." ma:contentTypeScope="" ma:versionID="ecfd20fd31c702ce4641c01cf98fbe04">
  <xsd:schema xmlns:xsd="http://www.w3.org/2001/XMLSchema" xmlns:xs="http://www.w3.org/2001/XMLSchema" xmlns:p="http://schemas.microsoft.com/office/2006/metadata/properties" xmlns:ns2="7dde05e9-6700-4908-aaba-839eaef0bd03" xmlns:ns3="e796be15-e8d9-41ce-8291-2f6cee1db7a2" targetNamespace="http://schemas.microsoft.com/office/2006/metadata/properties" ma:root="true" ma:fieldsID="b0ebb0bed9cd7700e54f1deaf6f21801" ns2:_="" ns3:_="">
    <xsd:import namespace="7dde05e9-6700-4908-aaba-839eaef0bd03"/>
    <xsd:import namespace="e796be15-e8d9-41ce-8291-2f6cee1db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e05e9-6700-4908-aaba-839eaef0bd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6be15-e8d9-41ce-8291-2f6cee1db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FAB4BF-4453-46EF-99B9-3A6FD13FD627}">
  <ds:schemaRefs>
    <ds:schemaRef ds:uri="7dde05e9-6700-4908-aaba-839eaef0bd03"/>
    <ds:schemaRef ds:uri="e796be15-e8d9-41ce-8291-2f6cee1db7a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76C895C-37E1-4EE4-BEB2-A61158C5DF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540594-9720-4B4C-BDD2-1D74C6F0387F}">
  <ds:schemaRefs>
    <ds:schemaRef ds:uri="7dde05e9-6700-4908-aaba-839eaef0bd03"/>
    <ds:schemaRef ds:uri="e796be15-e8d9-41ce-8291-2f6cee1db7a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NYC Powerpoint Template</Template>
  <TotalTime>0</TotalTime>
  <Words>367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Community Development Directorate Senior Management Team</vt:lpstr>
      <vt:lpstr>Community Development Directorate Housing Management Team</vt:lpstr>
      <vt:lpstr>Key Priorities – Transformation </vt:lpstr>
      <vt:lpstr>Key Priorities – HRA and Regulator</vt:lpstr>
      <vt:lpstr>Key Priorities - Growth</vt:lpstr>
      <vt:lpstr>Future Activity</vt:lpstr>
    </vt:vector>
  </TitlesOfParts>
  <Company>Harrogate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Sutcliffe</dc:creator>
  <cp:lastModifiedBy>Sam Phillips</cp:lastModifiedBy>
  <cp:revision>1</cp:revision>
  <dcterms:created xsi:type="dcterms:W3CDTF">2023-04-21T11:31:46Z</dcterms:created>
  <dcterms:modified xsi:type="dcterms:W3CDTF">2023-09-20T08:27:47Z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cdfc32-7be5-4b17-9f97-00453388bdd7_Enabled">
    <vt:lpwstr>true</vt:lpwstr>
  </property>
  <property fmtid="{D5CDD505-2E9C-101B-9397-08002B2CF9AE}" pid="3" name="MSIP_Label_3ecdfc32-7be5-4b17-9f97-00453388bdd7_SetDate">
    <vt:lpwstr>2022-06-08T18:49:47Z</vt:lpwstr>
  </property>
  <property fmtid="{D5CDD505-2E9C-101B-9397-08002B2CF9AE}" pid="4" name="MSIP_Label_3ecdfc32-7be5-4b17-9f97-00453388bdd7_Method">
    <vt:lpwstr>Standard</vt:lpwstr>
  </property>
  <property fmtid="{D5CDD505-2E9C-101B-9397-08002B2CF9AE}" pid="5" name="MSIP_Label_3ecdfc32-7be5-4b17-9f97-00453388bdd7_Name">
    <vt:lpwstr>OFFICIAL</vt:lpwstr>
  </property>
  <property fmtid="{D5CDD505-2E9C-101B-9397-08002B2CF9AE}" pid="6" name="MSIP_Label_3ecdfc32-7be5-4b17-9f97-00453388bdd7_SiteId">
    <vt:lpwstr>ad3d9c73-9830-44a1-b487-e1055441c70e</vt:lpwstr>
  </property>
  <property fmtid="{D5CDD505-2E9C-101B-9397-08002B2CF9AE}" pid="7" name="MSIP_Label_3ecdfc32-7be5-4b17-9f97-00453388bdd7_ActionId">
    <vt:lpwstr>cd6ddabf-fe2f-41b7-b8b1-00005cf1a473</vt:lpwstr>
  </property>
  <property fmtid="{D5CDD505-2E9C-101B-9397-08002B2CF9AE}" pid="8" name="MSIP_Label_3ecdfc32-7be5-4b17-9f97-00453388bdd7_ContentBits">
    <vt:lpwstr>2</vt:lpwstr>
  </property>
  <property fmtid="{D5CDD505-2E9C-101B-9397-08002B2CF9AE}" pid="9" name="ContentTypeId">
    <vt:lpwstr>0x010100BFE3F3C99D32AF49BFE0233C012A76F9</vt:lpwstr>
  </property>
</Properties>
</file>