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04" r:id="rId4"/>
  </p:sldMasterIdLst>
  <p:notesMasterIdLst>
    <p:notesMasterId r:id="rId15"/>
  </p:notesMasterIdLst>
  <p:handoutMasterIdLst>
    <p:handoutMasterId r:id="rId16"/>
  </p:handoutMasterIdLst>
  <p:sldIdLst>
    <p:sldId id="291" r:id="rId5"/>
    <p:sldId id="289" r:id="rId6"/>
    <p:sldId id="350" r:id="rId7"/>
    <p:sldId id="314" r:id="rId8"/>
    <p:sldId id="349" r:id="rId9"/>
    <p:sldId id="331" r:id="rId10"/>
    <p:sldId id="351" r:id="rId11"/>
    <p:sldId id="348" r:id="rId12"/>
    <p:sldId id="340" r:id="rId13"/>
    <p:sldId id="30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987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orient="horz" pos="1729" userDrawn="1">
          <p15:clr>
            <a:srgbClr val="A4A3A4"/>
          </p15:clr>
        </p15:guide>
        <p15:guide id="4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1C743E0E-B9B2-F0BA-E61D-EDBC7E0BF637}" name="Aissa Gallie" initials="AG" userId="S::aissa.gallie@ynylep.com::8cc79a00-58fe-4816-a5c7-da7e1615e555" providerId="AD"/>
  <p188:author id="{D7BCE05F-F5C2-AD27-4D6C-7A24F670DAC6}" name="Alison Clarke" initials="AC" userId="S::alison.clarke@northyorks.gov.uk::b42ddd55-d701-4a1f-86d9-92b8df59e4ef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3A37"/>
    <a:srgbClr val="F4A12B"/>
    <a:srgbClr val="169F9C"/>
    <a:srgbClr val="EB6A52"/>
    <a:srgbClr val="BAD94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0AE5F6E-3D42-8887-1728-E8ABD180DF91}" v="10" dt="2022-09-26T12:22:14.36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361" autoAdjust="0"/>
    <p:restoredTop sz="94660"/>
  </p:normalViewPr>
  <p:slideViewPr>
    <p:cSldViewPr snapToGrid="0">
      <p:cViewPr varScale="1">
        <p:scale>
          <a:sx n="67" d="100"/>
          <a:sy n="67" d="100"/>
        </p:scale>
        <p:origin x="628" y="40"/>
      </p:cViewPr>
      <p:guideLst>
        <p:guide orient="horz" pos="3987"/>
        <p:guide pos="3840"/>
        <p:guide orient="horz" pos="1729"/>
        <p:guide orient="horz" pos="216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>
        <p:scale>
          <a:sx n="1" d="2"/>
          <a:sy n="1" d="2"/>
        </p:scale>
        <p:origin x="2708" y="5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8/10/relationships/authors" Target="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059A87F-4EA2-41D6-8D81-7F72AAFD94A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1669D2D-17DC-4CCE-AE4B-075B9CC6FD7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75BE35-30F3-4C41-A26F-F75A9B175C0B}" type="datetimeFigureOut">
              <a:rPr lang="en-GB" smtClean="0"/>
              <a:t>27/09/2022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FEB5A9D-0B50-47EF-8FF0-F2A778CCEC0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BE71177-A8FC-4EE5-89B3-614E7DAAC08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A4CCB4-2A96-4995-8CE1-A88C409021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67018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FB498E-E18D-1848-8628-B91B62FCEF98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396B83-A0D7-8445-BB2E-A18C769914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2624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B396B83-A0D7-8445-BB2E-A18C769914C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861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B396B83-A0D7-8445-BB2E-A18C769914C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9471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B396B83-A0D7-8445-BB2E-A18C769914C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47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•	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396B83-A0D7-8445-BB2E-A18C769914C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2284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B396B83-A0D7-8445-BB2E-A18C769914C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9301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B396B83-A0D7-8445-BB2E-A18C769914C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82442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B396B83-A0D7-8445-BB2E-A18C769914C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7306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2748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1940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5763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66895164-2610-5946-958B-D2338231C8F0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137557" y="1306286"/>
            <a:ext cx="4245428" cy="4245428"/>
          </a:xfrm>
          <a:custGeom>
            <a:avLst/>
            <a:gdLst>
              <a:gd name="connsiteX0" fmla="*/ 2122714 w 4245428"/>
              <a:gd name="connsiteY0" fmla="*/ 0 h 4245428"/>
              <a:gd name="connsiteX1" fmla="*/ 4245428 w 4245428"/>
              <a:gd name="connsiteY1" fmla="*/ 2122714 h 4245428"/>
              <a:gd name="connsiteX2" fmla="*/ 2122714 w 4245428"/>
              <a:gd name="connsiteY2" fmla="*/ 4245428 h 4245428"/>
              <a:gd name="connsiteX3" fmla="*/ 0 w 4245428"/>
              <a:gd name="connsiteY3" fmla="*/ 2122714 h 4245428"/>
              <a:gd name="connsiteX4" fmla="*/ 2122714 w 4245428"/>
              <a:gd name="connsiteY4" fmla="*/ 0 h 42454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245428" h="4245428">
                <a:moveTo>
                  <a:pt x="2122714" y="0"/>
                </a:moveTo>
                <a:cubicBezTo>
                  <a:pt x="3295057" y="0"/>
                  <a:pt x="4245428" y="950371"/>
                  <a:pt x="4245428" y="2122714"/>
                </a:cubicBezTo>
                <a:cubicBezTo>
                  <a:pt x="4245428" y="3295057"/>
                  <a:pt x="3295057" y="4245428"/>
                  <a:pt x="2122714" y="4245428"/>
                </a:cubicBezTo>
                <a:cubicBezTo>
                  <a:pt x="950371" y="4245428"/>
                  <a:pt x="0" y="3295057"/>
                  <a:pt x="0" y="2122714"/>
                </a:cubicBezTo>
                <a:cubicBezTo>
                  <a:pt x="0" y="950371"/>
                  <a:pt x="950371" y="0"/>
                  <a:pt x="2122714" y="0"/>
                </a:cubicBezTo>
                <a:close/>
              </a:path>
            </a:pathLst>
          </a:custGeom>
          <a:pattFill prst="solidDmnd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6763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8129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0203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168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0330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6067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4995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397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5877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MSIPCMContentMarking" descr="{&quot;HashCode&quot;:455321412,&quot;Placement&quot;:&quot;Footer&quot;,&quot;Top&quot;:519.343,&quot;Left&quot;:451.105438,&quot;SlideWidth&quot;:960,&quot;SlideHeight&quot;:540}"/>
          <p:cNvSpPr txBox="1"/>
          <p:nvPr userDrawn="1"/>
        </p:nvSpPr>
        <p:spPr>
          <a:xfrm>
            <a:off x="5729039" y="6595656"/>
            <a:ext cx="733923" cy="26234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-GB" sz="1000">
                <a:solidFill>
                  <a:srgbClr val="FF0000"/>
                </a:solidFill>
                <a:latin typeface="Calibri" panose="020F0502020204030204" pitchFamily="34" charset="0"/>
              </a:rPr>
              <a:t>OFFICIAL</a:t>
            </a:r>
          </a:p>
        </p:txBody>
      </p:sp>
    </p:spTree>
    <p:extLst>
      <p:ext uri="{BB962C8B-B14F-4D97-AF65-F5344CB8AC3E}">
        <p14:creationId xmlns:p14="http://schemas.microsoft.com/office/powerpoint/2010/main" val="3708177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  <p:sldLayoutId id="2147483816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nydevolution.com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.png"/><Relationship Id="rId4" Type="http://schemas.openxmlformats.org/officeDocument/2006/relationships/hyperlink" Target="mailto:Aissa.Gallie@ynylep.com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ackground pattern&#10;&#10;Description automatically generated">
            <a:extLst>
              <a:ext uri="{FF2B5EF4-FFF2-40B4-BE49-F238E27FC236}">
                <a16:creationId xmlns:a16="http://schemas.microsoft.com/office/drawing/2014/main" id="{10DDE20C-6076-224E-A89B-803942E9FDA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E6279A58-2B3E-8247-B3EB-5117D78A4191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C6B06496-C6D4-754F-93BD-D96C44D802DF}"/>
              </a:ext>
            </a:extLst>
          </p:cNvPr>
          <p:cNvSpPr txBox="1"/>
          <p:nvPr/>
        </p:nvSpPr>
        <p:spPr>
          <a:xfrm>
            <a:off x="1" y="3013501"/>
            <a:ext cx="1219199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>
                <a:solidFill>
                  <a:schemeClr val="bg1"/>
                </a:solidFill>
                <a:latin typeface="P22 Underground DemiBold" pitchFamily="2" charset="77"/>
              </a:rPr>
              <a:t>We are York &amp; North Yorkshire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0ACF573-FC7F-7A4F-BB3E-CE85AB9FDF95}"/>
              </a:ext>
            </a:extLst>
          </p:cNvPr>
          <p:cNvSpPr txBox="1"/>
          <p:nvPr/>
        </p:nvSpPr>
        <p:spPr>
          <a:xfrm>
            <a:off x="2786437" y="5612684"/>
            <a:ext cx="66191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chemeClr val="bg1"/>
                </a:solidFill>
              </a:rPr>
              <a:t>city region </a:t>
            </a:r>
            <a:r>
              <a:rPr lang="en-GB" sz="2400" i="1">
                <a:solidFill>
                  <a:schemeClr val="bg1"/>
                </a:solidFill>
              </a:rPr>
              <a:t>and</a:t>
            </a:r>
            <a:r>
              <a:rPr lang="en-GB" sz="2400">
                <a:solidFill>
                  <a:schemeClr val="bg1"/>
                </a:solidFill>
              </a:rPr>
              <a:t> rural powerhouse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3AD571E8-C08A-C643-BEF1-EEB5668BD64D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/>
          <a:stretch/>
        </p:blipFill>
        <p:spPr>
          <a:xfrm>
            <a:off x="4661906" y="684864"/>
            <a:ext cx="2868187" cy="5604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09794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ackground pattern&#10;&#10;Description automatically generated with low confidence">
            <a:extLst>
              <a:ext uri="{FF2B5EF4-FFF2-40B4-BE49-F238E27FC236}">
                <a16:creationId xmlns:a16="http://schemas.microsoft.com/office/drawing/2014/main" id="{3557AA3A-E4FD-EC4B-9A5B-49415FA6D0C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17557555-2211-F64F-966E-BD5223D40C39}"/>
              </a:ext>
            </a:extLst>
          </p:cNvPr>
          <p:cNvSpPr txBox="1"/>
          <p:nvPr/>
        </p:nvSpPr>
        <p:spPr>
          <a:xfrm>
            <a:off x="3954067" y="2492331"/>
            <a:ext cx="4283865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600" b="1">
                <a:solidFill>
                  <a:schemeClr val="bg1"/>
                </a:solidFill>
                <a:latin typeface="P22 Underground DemiBold" pitchFamily="2" charset="77"/>
                <a:cs typeface="Poppins" pitchFamily="2" charset="77"/>
              </a:rPr>
              <a:t>Thank you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77C8AA7-8AF5-F543-8F5A-C460F23B13D8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9868930" y="6127732"/>
            <a:ext cx="1780402" cy="347895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0AF9E2B5-93E0-734B-A4DF-A48655B1ED2A}"/>
              </a:ext>
            </a:extLst>
          </p:cNvPr>
          <p:cNvSpPr txBox="1"/>
          <p:nvPr/>
        </p:nvSpPr>
        <p:spPr>
          <a:xfrm>
            <a:off x="723900" y="6178167"/>
            <a:ext cx="45796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>
                <a:solidFill>
                  <a:schemeClr val="bg1"/>
                </a:solidFill>
                <a:latin typeface="P22 Underground DemiBold" pitchFamily="2" charset="77"/>
                <a:cs typeface="Poppins" pitchFamily="2" charset="77"/>
              </a:rPr>
              <a:t>We are York &amp; North Yorkshire</a:t>
            </a:r>
          </a:p>
        </p:txBody>
      </p:sp>
    </p:spTree>
    <p:extLst>
      <p:ext uri="{BB962C8B-B14F-4D97-AF65-F5344CB8AC3E}">
        <p14:creationId xmlns:p14="http://schemas.microsoft.com/office/powerpoint/2010/main" val="37216555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ackground pattern&#10;&#10;Description automatically generated with low confidence">
            <a:extLst>
              <a:ext uri="{FF2B5EF4-FFF2-40B4-BE49-F238E27FC236}">
                <a16:creationId xmlns:a16="http://schemas.microsoft.com/office/drawing/2014/main" id="{3557AA3A-E4FD-EC4B-9A5B-49415FA6D0C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457B5E68-EBD3-D641-83D6-0925DAB0D1C7}"/>
              </a:ext>
            </a:extLst>
          </p:cNvPr>
          <p:cNvSpPr txBox="1"/>
          <p:nvPr/>
        </p:nvSpPr>
        <p:spPr>
          <a:xfrm>
            <a:off x="723900" y="914400"/>
            <a:ext cx="47244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200">
                <a:solidFill>
                  <a:schemeClr val="bg1"/>
                </a:solidFill>
              </a:rPr>
              <a:t>We are York &amp; North Yorkshire – city region </a:t>
            </a:r>
            <a:r>
              <a:rPr lang="en-GB" sz="4200" i="1">
                <a:solidFill>
                  <a:schemeClr val="bg1"/>
                </a:solidFill>
              </a:rPr>
              <a:t>and</a:t>
            </a:r>
            <a:r>
              <a:rPr lang="en-GB" sz="4200">
                <a:solidFill>
                  <a:schemeClr val="bg1"/>
                </a:solidFill>
              </a:rPr>
              <a:t> </a:t>
            </a:r>
            <a:br>
              <a:rPr lang="en-GB" sz="4200">
                <a:solidFill>
                  <a:schemeClr val="bg1"/>
                </a:solidFill>
              </a:rPr>
            </a:br>
            <a:r>
              <a:rPr lang="en-GB" sz="4200">
                <a:solidFill>
                  <a:schemeClr val="bg1"/>
                </a:solidFill>
              </a:rPr>
              <a:t>rural powerhouse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6F17D32-1782-EC42-838D-4BF569B1130A}"/>
              </a:ext>
            </a:extLst>
          </p:cNvPr>
          <p:cNvSpPr/>
          <p:nvPr/>
        </p:nvSpPr>
        <p:spPr>
          <a:xfrm>
            <a:off x="6007100" y="2806728"/>
            <a:ext cx="5572048" cy="17029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GB">
                <a:solidFill>
                  <a:schemeClr val="bg1"/>
                </a:solidFill>
                <a:latin typeface="Cambria" panose="02040503050406030204" pitchFamily="18" charset="0"/>
              </a:rPr>
              <a:t>City of York and North Yorkshire councils have negotiated a proposed devolution deal between central government and local authorities for York and North Yorkshire.</a:t>
            </a:r>
            <a:endParaRPr lang="en-US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130C32A-278B-8F41-A417-57CCD4BAA652}"/>
              </a:ext>
            </a:extLst>
          </p:cNvPr>
          <p:cNvSpPr/>
          <p:nvPr/>
        </p:nvSpPr>
        <p:spPr>
          <a:xfrm>
            <a:off x="6083300" y="2628900"/>
            <a:ext cx="720000" cy="889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142EE36E-F93E-D243-A55B-0DDF90EB152D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9868930" y="6127732"/>
            <a:ext cx="1780402" cy="347895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AF9E2B5-93E0-734B-A4DF-A48655B1ED2A}"/>
              </a:ext>
            </a:extLst>
          </p:cNvPr>
          <p:cNvSpPr txBox="1"/>
          <p:nvPr/>
        </p:nvSpPr>
        <p:spPr>
          <a:xfrm>
            <a:off x="723900" y="6178167"/>
            <a:ext cx="45796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>
                <a:solidFill>
                  <a:schemeClr val="bg1"/>
                </a:solidFill>
                <a:latin typeface="P22 Underground DemiBold" pitchFamily="2" charset="77"/>
                <a:cs typeface="Poppins" pitchFamily="2" charset="77"/>
              </a:rPr>
              <a:t>We are York &amp; North Yorkshire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AF9E2B5-93E0-734B-A4DF-A48655B1ED2A}"/>
              </a:ext>
            </a:extLst>
          </p:cNvPr>
          <p:cNvSpPr txBox="1"/>
          <p:nvPr/>
        </p:nvSpPr>
        <p:spPr>
          <a:xfrm>
            <a:off x="6007100" y="4613935"/>
            <a:ext cx="45796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  <a:cs typeface="Poppins" pitchFamily="2" charset="77"/>
              </a:rPr>
              <a:t>The journey starts here.</a:t>
            </a:r>
          </a:p>
        </p:txBody>
      </p:sp>
    </p:spTree>
    <p:extLst>
      <p:ext uri="{BB962C8B-B14F-4D97-AF65-F5344CB8AC3E}">
        <p14:creationId xmlns:p14="http://schemas.microsoft.com/office/powerpoint/2010/main" val="15872662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ackground pattern&#10;&#10;Description automatically generated with low confidence">
            <a:extLst>
              <a:ext uri="{FF2B5EF4-FFF2-40B4-BE49-F238E27FC236}">
                <a16:creationId xmlns:a16="http://schemas.microsoft.com/office/drawing/2014/main" id="{3557AA3A-E4FD-EC4B-9A5B-49415FA6D0C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142EE36E-F93E-D243-A55B-0DDF90EB152D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9868930" y="6127732"/>
            <a:ext cx="1780402" cy="347895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AF9E2B5-93E0-734B-A4DF-A48655B1ED2A}"/>
              </a:ext>
            </a:extLst>
          </p:cNvPr>
          <p:cNvSpPr txBox="1"/>
          <p:nvPr/>
        </p:nvSpPr>
        <p:spPr>
          <a:xfrm>
            <a:off x="723900" y="6178167"/>
            <a:ext cx="45796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>
                <a:solidFill>
                  <a:schemeClr val="bg1"/>
                </a:solidFill>
                <a:latin typeface="P22 Underground DemiBold" pitchFamily="2" charset="77"/>
                <a:cs typeface="Poppins" pitchFamily="2" charset="77"/>
              </a:rPr>
              <a:t>We are York &amp; North Yorkshire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AF9E2B5-93E0-734B-A4DF-A48655B1ED2A}"/>
              </a:ext>
            </a:extLst>
          </p:cNvPr>
          <p:cNvSpPr txBox="1"/>
          <p:nvPr/>
        </p:nvSpPr>
        <p:spPr>
          <a:xfrm>
            <a:off x="723900" y="5807152"/>
            <a:ext cx="45796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  <a:cs typeface="Poppins" pitchFamily="2" charset="77"/>
              </a:rPr>
              <a:t>The journey starts here.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32" y="281493"/>
            <a:ext cx="11191136" cy="62950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13885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hape, circle&#10;&#10;Description automatically generated">
            <a:extLst>
              <a:ext uri="{FF2B5EF4-FFF2-40B4-BE49-F238E27FC236}">
                <a16:creationId xmlns:a16="http://schemas.microsoft.com/office/drawing/2014/main" id="{DAE9C294-7450-4044-8CEC-9B71968AFEC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C9575060-AC5F-FD4B-9E47-F7C36F3F1ECF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9868930" y="6127731"/>
            <a:ext cx="1780402" cy="34789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7DB251C9-F172-2847-A0DA-5099AF3A4B63}"/>
              </a:ext>
            </a:extLst>
          </p:cNvPr>
          <p:cNvSpPr txBox="1"/>
          <p:nvPr/>
        </p:nvSpPr>
        <p:spPr>
          <a:xfrm>
            <a:off x="723899" y="392552"/>
            <a:ext cx="742732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200" b="1" dirty="0">
                <a:solidFill>
                  <a:srgbClr val="F4A12B"/>
                </a:solidFill>
                <a:latin typeface="P22 Underground DemiBold" pitchFamily="2" charset="77"/>
              </a:rPr>
              <a:t>Devolution deal	</a:t>
            </a:r>
            <a:r>
              <a:rPr lang="en-GB" sz="4200" b="1" dirty="0">
                <a:solidFill>
                  <a:srgbClr val="2F3A37"/>
                </a:solidFill>
                <a:latin typeface="P22 Underground DemiBold" pitchFamily="2" charset="77"/>
              </a:rPr>
              <a:t>headlines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60D9D28-7915-1C4A-9FB7-7EDE9FA15BCF}"/>
              </a:ext>
            </a:extLst>
          </p:cNvPr>
          <p:cNvSpPr/>
          <p:nvPr/>
        </p:nvSpPr>
        <p:spPr>
          <a:xfrm>
            <a:off x="868925" y="1225451"/>
            <a:ext cx="720000" cy="88900"/>
          </a:xfrm>
          <a:prstGeom prst="rect">
            <a:avLst/>
          </a:prstGeom>
          <a:solidFill>
            <a:srgbClr val="F4A1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3C4580A-7C91-344F-A3DB-226C6B8E76A2}"/>
              </a:ext>
            </a:extLst>
          </p:cNvPr>
          <p:cNvSpPr txBox="1"/>
          <p:nvPr/>
        </p:nvSpPr>
        <p:spPr>
          <a:xfrm>
            <a:off x="723899" y="6191512"/>
            <a:ext cx="48670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>
                <a:solidFill>
                  <a:srgbClr val="F4A12B"/>
                </a:solidFill>
                <a:latin typeface="P22 Underground DemiBold" pitchFamily="2" charset="77"/>
                <a:cs typeface="Poppins" pitchFamily="2" charset="77"/>
              </a:rPr>
              <a:t>We are </a:t>
            </a:r>
            <a:r>
              <a:rPr lang="en-US" b="1">
                <a:solidFill>
                  <a:srgbClr val="092A47"/>
                </a:solidFill>
                <a:latin typeface="P22 Underground DemiBold" pitchFamily="2" charset="77"/>
                <a:cs typeface="Poppins" pitchFamily="2" charset="77"/>
              </a:rPr>
              <a:t>York &amp; North Yorkshire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416AA00C-FA2E-FF4A-BC2E-EC5EB0058ED4}"/>
              </a:ext>
            </a:extLst>
          </p:cNvPr>
          <p:cNvSpPr/>
          <p:nvPr/>
        </p:nvSpPr>
        <p:spPr>
          <a:xfrm>
            <a:off x="723899" y="1512675"/>
            <a:ext cx="10750346" cy="43617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2000" b="1" dirty="0"/>
              <a:t>A devolution deal has been proposed for York and North Yorkshire</a:t>
            </a:r>
          </a:p>
          <a:p>
            <a:pPr lvl="0"/>
            <a:endParaRPr lang="en-GB" sz="2000" b="1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2000" b="1" dirty="0"/>
              <a:t>The deal includes the choice to directly elect a mayor for York and North Yorkshire.</a:t>
            </a:r>
          </a:p>
          <a:p>
            <a:pPr lvl="0"/>
            <a:endParaRPr lang="en-GB" sz="2000" b="1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2000" b="1" dirty="0"/>
              <a:t>The mayor would have £540m Mayoral investment fund, along with new powers and funding</a:t>
            </a:r>
          </a:p>
          <a:p>
            <a:pPr lvl="0"/>
            <a:endParaRPr lang="en-GB" sz="20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b="1" dirty="0"/>
              <a:t>The mayor would form a direct and lasting relationship with government to champion our region and access new and greater amounts of funding.</a:t>
            </a:r>
          </a:p>
          <a:p>
            <a:endParaRPr lang="en-GB" sz="2000" b="1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2000" b="1" dirty="0"/>
              <a:t>A Mayoral Combined Authority would deliver the Mayoral Investment fund alongside other funding to improve transport, adult education, increase affordable housing and invest to support climate friendly business growth</a:t>
            </a:r>
            <a:r>
              <a:rPr lang="en-GB" sz="2000" dirty="0"/>
              <a:t>.</a:t>
            </a: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endParaRPr lang="en-US" sz="1600" b="1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85184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hape, circle&#10;&#10;Description automatically generated">
            <a:extLst>
              <a:ext uri="{FF2B5EF4-FFF2-40B4-BE49-F238E27FC236}">
                <a16:creationId xmlns:a16="http://schemas.microsoft.com/office/drawing/2014/main" id="{DAE9C294-7450-4044-8CEC-9B71968AFEC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C9575060-AC5F-FD4B-9E47-F7C36F3F1ECF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9868930" y="6127731"/>
            <a:ext cx="1780402" cy="34789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7DB251C9-F172-2847-A0DA-5099AF3A4B63}"/>
              </a:ext>
            </a:extLst>
          </p:cNvPr>
          <p:cNvSpPr txBox="1"/>
          <p:nvPr/>
        </p:nvSpPr>
        <p:spPr>
          <a:xfrm>
            <a:off x="723899" y="627014"/>
            <a:ext cx="6962237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200" b="1" dirty="0">
                <a:solidFill>
                  <a:srgbClr val="169F9C"/>
                </a:solidFill>
                <a:latin typeface="P22 Underground DemiBold" pitchFamily="2" charset="77"/>
              </a:rPr>
              <a:t>Housing &amp; Regeneration </a:t>
            </a:r>
            <a:r>
              <a:rPr lang="en-GB" sz="4200" b="1" dirty="0">
                <a:solidFill>
                  <a:srgbClr val="EB6A52"/>
                </a:solidFill>
                <a:latin typeface="P22 Underground DemiBold" pitchFamily="2" charset="77"/>
              </a:rPr>
              <a:t>challenges</a:t>
            </a:r>
            <a:endParaRPr lang="en-GB" sz="4200" b="1" dirty="0">
              <a:solidFill>
                <a:srgbClr val="169F9C"/>
              </a:solidFill>
              <a:latin typeface="P22 Underground DemiBold" pitchFamily="2" charset="77"/>
            </a:endParaRPr>
          </a:p>
          <a:p>
            <a:endParaRPr lang="en-GB" sz="4200" b="1" dirty="0">
              <a:solidFill>
                <a:srgbClr val="169F9C"/>
              </a:solidFill>
              <a:latin typeface="P22 Underground DemiBold" pitchFamily="2" charset="77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60D9D28-7915-1C4A-9FB7-7EDE9FA15BCF}"/>
              </a:ext>
            </a:extLst>
          </p:cNvPr>
          <p:cNvSpPr/>
          <p:nvPr/>
        </p:nvSpPr>
        <p:spPr>
          <a:xfrm>
            <a:off x="829597" y="2048940"/>
            <a:ext cx="720000" cy="88900"/>
          </a:xfrm>
          <a:prstGeom prst="rect">
            <a:avLst/>
          </a:prstGeom>
          <a:solidFill>
            <a:srgbClr val="169F9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3C4580A-7C91-344F-A3DB-226C6B8E76A2}"/>
              </a:ext>
            </a:extLst>
          </p:cNvPr>
          <p:cNvSpPr txBox="1"/>
          <p:nvPr/>
        </p:nvSpPr>
        <p:spPr>
          <a:xfrm>
            <a:off x="723899" y="6191512"/>
            <a:ext cx="48670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>
                <a:solidFill>
                  <a:srgbClr val="169F9C"/>
                </a:solidFill>
                <a:latin typeface="P22 Underground DemiBold" pitchFamily="2" charset="77"/>
                <a:cs typeface="Poppins" pitchFamily="2" charset="77"/>
              </a:rPr>
              <a:t>We are </a:t>
            </a:r>
            <a:r>
              <a:rPr lang="en-US" b="1">
                <a:solidFill>
                  <a:srgbClr val="092A47"/>
                </a:solidFill>
                <a:latin typeface="P22 Underground DemiBold" pitchFamily="2" charset="77"/>
                <a:cs typeface="Poppins" pitchFamily="2" charset="77"/>
              </a:rPr>
              <a:t>York &amp; North Yorkshire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16AA00C-FA2E-FF4A-BC2E-EC5EB0058ED4}"/>
              </a:ext>
            </a:extLst>
          </p:cNvPr>
          <p:cNvSpPr/>
          <p:nvPr/>
        </p:nvSpPr>
        <p:spPr>
          <a:xfrm>
            <a:off x="723898" y="2273291"/>
            <a:ext cx="9580307" cy="3637919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>
              <a:lnSpc>
                <a:spcPct val="120000"/>
              </a:lnSpc>
            </a:pPr>
            <a:endParaRPr lang="en-US" sz="1200" dirty="0">
              <a:latin typeface="Cambria"/>
              <a:ea typeface="Cambria"/>
            </a:endParaRP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latin typeface="Cambria"/>
                <a:ea typeface="Cambria"/>
              </a:rPr>
              <a:t>We need the right houses in right places across the patch</a:t>
            </a:r>
          </a:p>
          <a:p>
            <a:pPr>
              <a:lnSpc>
                <a:spcPct val="120000"/>
              </a:lnSpc>
            </a:pPr>
            <a:endParaRPr lang="en-US" sz="2000" dirty="0">
              <a:latin typeface="Cambria"/>
              <a:ea typeface="Cambria"/>
            </a:endParaRP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latin typeface="Cambria"/>
                <a:ea typeface="Cambria"/>
              </a:rPr>
              <a:t>We need to increase delivery of </a:t>
            </a:r>
            <a:r>
              <a:rPr lang="en-US" sz="2000" b="1" dirty="0">
                <a:solidFill>
                  <a:srgbClr val="169F9C"/>
                </a:solidFill>
                <a:latin typeface="Cambria"/>
                <a:ea typeface="Cambria"/>
              </a:rPr>
              <a:t>AFFORDABLE HOMES</a:t>
            </a:r>
          </a:p>
          <a:p>
            <a:pPr>
              <a:lnSpc>
                <a:spcPct val="120000"/>
              </a:lnSpc>
            </a:pPr>
            <a:endParaRPr lang="en-US" sz="2000" dirty="0">
              <a:latin typeface="Cambria"/>
              <a:ea typeface="Cambria"/>
            </a:endParaRP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latin typeface="Cambria"/>
                <a:ea typeface="Cambria"/>
              </a:rPr>
              <a:t>We need to stimulate and then meet market demand for </a:t>
            </a:r>
            <a:r>
              <a:rPr lang="en-US" sz="2000" b="1" dirty="0">
                <a:solidFill>
                  <a:srgbClr val="169F9C"/>
                </a:solidFill>
                <a:latin typeface="Cambria"/>
                <a:ea typeface="Cambria"/>
              </a:rPr>
              <a:t>ENERGY EFFICIENT LOW CARBON HOMES</a:t>
            </a:r>
          </a:p>
          <a:p>
            <a:pPr>
              <a:lnSpc>
                <a:spcPct val="120000"/>
              </a:lnSpc>
            </a:pPr>
            <a:endParaRPr lang="en-US" sz="2000" dirty="0">
              <a:latin typeface="Cambria"/>
              <a:ea typeface="Cambria"/>
            </a:endParaRP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latin typeface="Cambria"/>
                <a:ea typeface="Cambria"/>
              </a:rPr>
              <a:t>Where needed we need to deliver a coordinated and impactful </a:t>
            </a:r>
            <a:r>
              <a:rPr lang="en-US" sz="2000" dirty="0" err="1">
                <a:latin typeface="Cambria"/>
                <a:ea typeface="Cambria"/>
              </a:rPr>
              <a:t>programme</a:t>
            </a:r>
            <a:r>
              <a:rPr lang="en-US" sz="2000" dirty="0">
                <a:latin typeface="Cambria"/>
                <a:ea typeface="Cambria"/>
              </a:rPr>
              <a:t> of  </a:t>
            </a:r>
            <a:r>
              <a:rPr lang="en-US" sz="2000" b="1" dirty="0">
                <a:solidFill>
                  <a:srgbClr val="169F9C"/>
                </a:solidFill>
                <a:ea typeface="Cambria"/>
              </a:rPr>
              <a:t>RETROFITTING</a:t>
            </a:r>
            <a:r>
              <a:rPr lang="en-US" sz="2000" dirty="0">
                <a:solidFill>
                  <a:srgbClr val="169F9C"/>
                </a:solidFill>
                <a:ea typeface="Cambria"/>
              </a:rPr>
              <a:t> </a:t>
            </a:r>
            <a:r>
              <a:rPr lang="en-US" sz="2000" dirty="0">
                <a:solidFill>
                  <a:srgbClr val="2F3A37"/>
                </a:solidFill>
                <a:ea typeface="Cambria"/>
              </a:rPr>
              <a:t>across the </a:t>
            </a:r>
            <a:r>
              <a:rPr lang="en-US" sz="2000" dirty="0">
                <a:latin typeface="Cambria"/>
                <a:ea typeface="Cambria"/>
              </a:rPr>
              <a:t>whole stock</a:t>
            </a:r>
            <a:endParaRPr lang="en-US" sz="2000" dirty="0">
              <a:solidFill>
                <a:srgbClr val="169F9C"/>
              </a:solidFill>
              <a:latin typeface="Cambria"/>
              <a:ea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14456079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hape, circle&#10;&#10;Description automatically generated">
            <a:extLst>
              <a:ext uri="{FF2B5EF4-FFF2-40B4-BE49-F238E27FC236}">
                <a16:creationId xmlns:a16="http://schemas.microsoft.com/office/drawing/2014/main" id="{DAE9C294-7450-4044-8CEC-9B71968AFEC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C9575060-AC5F-FD4B-9E47-F7C36F3F1ECF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9868930" y="6127731"/>
            <a:ext cx="1780402" cy="34789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7DB251C9-F172-2847-A0DA-5099AF3A4B63}"/>
              </a:ext>
            </a:extLst>
          </p:cNvPr>
          <p:cNvSpPr txBox="1"/>
          <p:nvPr/>
        </p:nvSpPr>
        <p:spPr>
          <a:xfrm>
            <a:off x="723899" y="412746"/>
            <a:ext cx="914503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200" b="1" dirty="0">
                <a:solidFill>
                  <a:srgbClr val="169F9C"/>
                </a:solidFill>
                <a:latin typeface="P22 Underground DemiBold" pitchFamily="2" charset="77"/>
              </a:rPr>
              <a:t>Housing &amp; Regeneration </a:t>
            </a:r>
            <a:r>
              <a:rPr lang="en-GB" sz="4200" b="1" dirty="0">
                <a:solidFill>
                  <a:srgbClr val="EB6A52"/>
                </a:solidFill>
                <a:latin typeface="P22 Underground DemiBold" pitchFamily="2" charset="77"/>
              </a:rPr>
              <a:t>opportunities through devolution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60D9D28-7915-1C4A-9FB7-7EDE9FA15BCF}"/>
              </a:ext>
            </a:extLst>
          </p:cNvPr>
          <p:cNvSpPr/>
          <p:nvPr/>
        </p:nvSpPr>
        <p:spPr>
          <a:xfrm>
            <a:off x="839429" y="1812969"/>
            <a:ext cx="720000" cy="88900"/>
          </a:xfrm>
          <a:prstGeom prst="rect">
            <a:avLst/>
          </a:prstGeom>
          <a:solidFill>
            <a:srgbClr val="169F9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3C4580A-7C91-344F-A3DB-226C6B8E76A2}"/>
              </a:ext>
            </a:extLst>
          </p:cNvPr>
          <p:cNvSpPr txBox="1"/>
          <p:nvPr/>
        </p:nvSpPr>
        <p:spPr>
          <a:xfrm>
            <a:off x="723899" y="6191512"/>
            <a:ext cx="48670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>
                <a:solidFill>
                  <a:srgbClr val="169F9C"/>
                </a:solidFill>
                <a:latin typeface="P22 Underground DemiBold" pitchFamily="2" charset="77"/>
                <a:cs typeface="Poppins" pitchFamily="2" charset="77"/>
              </a:rPr>
              <a:t>We are </a:t>
            </a:r>
            <a:r>
              <a:rPr lang="en-US" b="1">
                <a:solidFill>
                  <a:srgbClr val="092A47"/>
                </a:solidFill>
                <a:latin typeface="P22 Underground DemiBold" pitchFamily="2" charset="77"/>
                <a:cs typeface="Poppins" pitchFamily="2" charset="77"/>
              </a:rPr>
              <a:t>York &amp; North Yorkshire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16AA00C-FA2E-FF4A-BC2E-EC5EB0058ED4}"/>
              </a:ext>
            </a:extLst>
          </p:cNvPr>
          <p:cNvSpPr/>
          <p:nvPr/>
        </p:nvSpPr>
        <p:spPr>
          <a:xfrm>
            <a:off x="723900" y="1959088"/>
            <a:ext cx="10396384" cy="3872663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>
              <a:lnSpc>
                <a:spcPct val="120000"/>
              </a:lnSpc>
            </a:pPr>
            <a:r>
              <a:rPr lang="en-GB" sz="2000" b="1" dirty="0">
                <a:solidFill>
                  <a:srgbClr val="169F9C"/>
                </a:solidFill>
                <a:latin typeface="Cambria"/>
                <a:ea typeface="Cambria"/>
              </a:rPr>
              <a:t>Money</a:t>
            </a:r>
          </a:p>
          <a:p>
            <a:pPr marL="171450" indent="-1714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GB" sz="1400" b="1" dirty="0">
                <a:latin typeface="Cambria"/>
                <a:ea typeface="Cambria"/>
              </a:rPr>
              <a:t>£12.7 million </a:t>
            </a:r>
            <a:r>
              <a:rPr lang="en-GB" sz="1400" dirty="0">
                <a:latin typeface="Cambria"/>
                <a:ea typeface="Cambria"/>
              </a:rPr>
              <a:t>for the building of new homes on brownfield land across 2023/24 and 2024/25.</a:t>
            </a:r>
          </a:p>
          <a:p>
            <a:pPr marL="171450" lvl="0" indent="-1714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GB" sz="1400" b="1" dirty="0">
                <a:latin typeface="Cambria"/>
                <a:ea typeface="Cambria"/>
              </a:rPr>
              <a:t>Investment of up to £2.65 million </a:t>
            </a:r>
            <a:r>
              <a:rPr lang="en-GB" sz="1400" dirty="0">
                <a:latin typeface="Cambria"/>
                <a:ea typeface="Cambria"/>
              </a:rPr>
              <a:t>on projects that support York and North Yorkshire’s priority to deliver affordable, low carbon homes across the area - </a:t>
            </a:r>
            <a:r>
              <a:rPr lang="en-GB" sz="1400" dirty="0">
                <a:solidFill>
                  <a:srgbClr val="2F3A37"/>
                </a:solidFill>
                <a:ea typeface="Cambria"/>
              </a:rPr>
              <a:t>DLHUC allocation directly to Scarborough £250k, Craven £400k and York £2m. </a:t>
            </a:r>
          </a:p>
          <a:p>
            <a:pPr marL="171450" lvl="0" indent="-1714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GB" sz="1400" b="1" dirty="0">
                <a:solidFill>
                  <a:srgbClr val="2F3A37"/>
                </a:solidFill>
                <a:ea typeface="Cambria"/>
              </a:rPr>
              <a:t>£347k capacity funding</a:t>
            </a:r>
            <a:r>
              <a:rPr lang="en-GB" sz="1400" dirty="0">
                <a:solidFill>
                  <a:srgbClr val="2F3A37"/>
                </a:solidFill>
                <a:ea typeface="Cambria"/>
              </a:rPr>
              <a:t> over 2023/24 and 2024/25 to develop the supply pipeline.</a:t>
            </a:r>
            <a:endParaRPr lang="en-GB" sz="1400" b="1" dirty="0">
              <a:solidFill>
                <a:srgbClr val="2F3A37"/>
              </a:solidFill>
              <a:ea typeface="Cambria"/>
            </a:endParaRPr>
          </a:p>
          <a:p>
            <a:pPr lvl="0">
              <a:lnSpc>
                <a:spcPct val="120000"/>
              </a:lnSpc>
            </a:pPr>
            <a:r>
              <a:rPr lang="en-GB" sz="2000" b="1" dirty="0">
                <a:solidFill>
                  <a:srgbClr val="169F9C"/>
                </a:solidFill>
                <a:ea typeface="Cambria"/>
              </a:rPr>
              <a:t>New powers to drive the regeneration and to help build more affordable homes</a:t>
            </a:r>
          </a:p>
          <a:p>
            <a:pPr marL="171450" lvl="0" indent="-1714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rgbClr val="2F3A37"/>
                </a:solidFill>
                <a:ea typeface="Cambria"/>
              </a:rPr>
              <a:t>Including compulsory purchase powers and the ability to establish Mayoral Development Corporations. This will be done in collaboration between constituent authority and combined authority. </a:t>
            </a:r>
          </a:p>
          <a:p>
            <a:pPr lvl="0">
              <a:lnSpc>
                <a:spcPct val="120000"/>
              </a:lnSpc>
            </a:pPr>
            <a:r>
              <a:rPr lang="en-GB" sz="2000" b="1" dirty="0">
                <a:solidFill>
                  <a:srgbClr val="169F9C"/>
                </a:solidFill>
                <a:ea typeface="Cambria"/>
              </a:rPr>
              <a:t>Enhanced strategic relationship with Homes England</a:t>
            </a:r>
          </a:p>
          <a:p>
            <a:pPr marL="171450" lvl="0" indent="-1714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rgbClr val="2F3A37"/>
                </a:solidFill>
                <a:ea typeface="Cambria"/>
              </a:rPr>
              <a:t>Including access to their skills and capacity to support delivery of affordable housing and the ability to test and </a:t>
            </a:r>
            <a:r>
              <a:rPr lang="en-GB" sz="1400" b="1" dirty="0">
                <a:solidFill>
                  <a:srgbClr val="2F3A37"/>
                </a:solidFill>
                <a:ea typeface="Cambria"/>
              </a:rPr>
              <a:t> influence emerging rural strategy</a:t>
            </a:r>
            <a:endParaRPr lang="en-GB" sz="1400" dirty="0">
              <a:latin typeface="Cambria"/>
              <a:ea typeface="Cambria"/>
            </a:endParaRPr>
          </a:p>
          <a:p>
            <a:pPr lvl="0">
              <a:lnSpc>
                <a:spcPct val="120000"/>
              </a:lnSpc>
            </a:pPr>
            <a:r>
              <a:rPr lang="en-GB" sz="2000" b="1" dirty="0">
                <a:solidFill>
                  <a:srgbClr val="169F9C"/>
                </a:solidFill>
                <a:latin typeface="Cambria"/>
                <a:ea typeface="Cambria"/>
              </a:rPr>
              <a:t>Plus….</a:t>
            </a:r>
            <a:endParaRPr lang="en-GB" sz="1400" b="1" dirty="0">
              <a:solidFill>
                <a:srgbClr val="169F9C"/>
              </a:solidFill>
              <a:latin typeface="Cambria"/>
              <a:ea typeface="Cambria"/>
            </a:endParaRP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GB" sz="1400" dirty="0">
                <a:latin typeface="Cambria"/>
                <a:ea typeface="Cambria"/>
              </a:rPr>
              <a:t>Subject to a full business case </a:t>
            </a:r>
            <a:r>
              <a:rPr lang="en-GB" sz="1400" b="1" dirty="0">
                <a:latin typeface="Cambria"/>
                <a:ea typeface="Cambria"/>
              </a:rPr>
              <a:t>additional support to the York Central brownfield regeneration scheme</a:t>
            </a:r>
            <a:endParaRPr lang="en-US" sz="1400" dirty="0">
              <a:latin typeface="Cambria"/>
              <a:ea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42257067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hape, circle&#10;&#10;Description automatically generated">
            <a:extLst>
              <a:ext uri="{FF2B5EF4-FFF2-40B4-BE49-F238E27FC236}">
                <a16:creationId xmlns:a16="http://schemas.microsoft.com/office/drawing/2014/main" id="{DAE9C294-7450-4044-8CEC-9B71968AFEC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45790"/>
            <a:ext cx="12192000" cy="68580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C9575060-AC5F-FD4B-9E47-F7C36F3F1ECF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9868930" y="6127731"/>
            <a:ext cx="1780402" cy="34789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7DB251C9-F172-2847-A0DA-5099AF3A4B63}"/>
              </a:ext>
            </a:extLst>
          </p:cNvPr>
          <p:cNvSpPr txBox="1"/>
          <p:nvPr/>
        </p:nvSpPr>
        <p:spPr>
          <a:xfrm>
            <a:off x="723899" y="486008"/>
            <a:ext cx="742732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200" b="1" dirty="0">
                <a:solidFill>
                  <a:srgbClr val="F4A12B"/>
                </a:solidFill>
                <a:latin typeface="P22 Underground DemiBold" pitchFamily="2" charset="77"/>
              </a:rPr>
              <a:t>What happens </a:t>
            </a:r>
            <a:r>
              <a:rPr lang="en-GB" sz="4200" b="1" dirty="0">
                <a:solidFill>
                  <a:srgbClr val="2F3A37"/>
                </a:solidFill>
                <a:latin typeface="P22 Underground DemiBold" pitchFamily="2" charset="77"/>
              </a:rPr>
              <a:t>next?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60D9D28-7915-1C4A-9FB7-7EDE9FA15BCF}"/>
              </a:ext>
            </a:extLst>
          </p:cNvPr>
          <p:cNvSpPr/>
          <p:nvPr/>
        </p:nvSpPr>
        <p:spPr>
          <a:xfrm>
            <a:off x="854529" y="1224672"/>
            <a:ext cx="720000" cy="88900"/>
          </a:xfrm>
          <a:prstGeom prst="rect">
            <a:avLst/>
          </a:prstGeom>
          <a:solidFill>
            <a:srgbClr val="F4A1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3C4580A-7C91-344F-A3DB-226C6B8E76A2}"/>
              </a:ext>
            </a:extLst>
          </p:cNvPr>
          <p:cNvSpPr txBox="1"/>
          <p:nvPr/>
        </p:nvSpPr>
        <p:spPr>
          <a:xfrm>
            <a:off x="723899" y="6191512"/>
            <a:ext cx="48670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>
                <a:solidFill>
                  <a:srgbClr val="F4A12B"/>
                </a:solidFill>
                <a:latin typeface="P22 Underground DemiBold" pitchFamily="2" charset="77"/>
                <a:cs typeface="Poppins" pitchFamily="2" charset="77"/>
              </a:rPr>
              <a:t>We are </a:t>
            </a:r>
            <a:r>
              <a:rPr lang="en-US" b="1">
                <a:solidFill>
                  <a:srgbClr val="092A47"/>
                </a:solidFill>
                <a:latin typeface="P22 Underground DemiBold" pitchFamily="2" charset="77"/>
                <a:cs typeface="Poppins" pitchFamily="2" charset="77"/>
              </a:rPr>
              <a:t>York &amp; North Yorkshire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416AA00C-FA2E-FF4A-BC2E-EC5EB0058ED4}"/>
              </a:ext>
            </a:extLst>
          </p:cNvPr>
          <p:cNvSpPr/>
          <p:nvPr/>
        </p:nvSpPr>
        <p:spPr>
          <a:xfrm>
            <a:off x="739911" y="1148752"/>
            <a:ext cx="7427323" cy="29391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endParaRPr lang="en-GB" sz="1600" dirty="0">
              <a:latin typeface="Cambria" panose="02040503050406030204" pitchFamily="18" charset="0"/>
            </a:endParaRP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GB" sz="2000" b="1" dirty="0">
                <a:latin typeface="Cambria" panose="02040503050406030204" pitchFamily="18" charset="0"/>
              </a:rPr>
              <a:t>A public consultation from October 17th to December 10</a:t>
            </a:r>
            <a:r>
              <a:rPr lang="en-GB" sz="2000" b="1" baseline="30000" dirty="0">
                <a:latin typeface="Cambria" panose="02040503050406030204" pitchFamily="18" charset="0"/>
              </a:rPr>
              <a:t>th</a:t>
            </a:r>
            <a:r>
              <a:rPr lang="en-GB" sz="2000" b="1" dirty="0">
                <a:latin typeface="Cambria" panose="02040503050406030204" pitchFamily="18" charset="0"/>
              </a:rPr>
              <a:t> </a:t>
            </a:r>
            <a:r>
              <a:rPr lang="en-GB" sz="2000" dirty="0">
                <a:latin typeface="Cambria" panose="02040503050406030204" pitchFamily="18" charset="0"/>
              </a:rPr>
              <a:t>will give you a chance to have your say.</a:t>
            </a: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endParaRPr lang="en-GB" sz="2000" dirty="0">
              <a:latin typeface="Cambria" panose="02040503050406030204" pitchFamily="18" charset="0"/>
            </a:endParaRP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GB" sz="2000" dirty="0">
                <a:latin typeface="Cambria" panose="02040503050406030204" pitchFamily="18" charset="0"/>
              </a:rPr>
              <a:t>Visit </a:t>
            </a:r>
            <a:r>
              <a:rPr lang="en-GB" sz="2000" b="1" dirty="0">
                <a:solidFill>
                  <a:srgbClr val="F4A12B"/>
                </a:solidFill>
                <a:latin typeface="Cambria" panose="02040503050406030204" pitchFamily="18" charset="0"/>
              </a:rPr>
              <a:t>www.ynydevolution.com</a:t>
            </a:r>
            <a:endParaRPr lang="en-GB" sz="2000" dirty="0">
              <a:latin typeface="Cambria" panose="02040503050406030204" pitchFamily="18" charset="0"/>
            </a:endParaRP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endParaRPr lang="en-GB" sz="2000" dirty="0">
              <a:latin typeface="Cambria" panose="02040503050406030204" pitchFamily="18" charset="0"/>
            </a:endParaRP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GB" sz="2000" dirty="0">
                <a:latin typeface="Cambria" panose="02040503050406030204" pitchFamily="18" charset="0"/>
              </a:rPr>
              <a:t>A communications pack is available for partners to support advocacy and engagement of their audiences.</a:t>
            </a:r>
            <a:endParaRPr lang="en-US" sz="2000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35720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ackground pattern&#10;&#10;Description automatically generated with low confidence">
            <a:extLst>
              <a:ext uri="{FF2B5EF4-FFF2-40B4-BE49-F238E27FC236}">
                <a16:creationId xmlns:a16="http://schemas.microsoft.com/office/drawing/2014/main" id="{3557AA3A-E4FD-EC4B-9A5B-49415FA6D0C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457B5E68-EBD3-D641-83D6-0925DAB0D1C7}"/>
              </a:ext>
            </a:extLst>
          </p:cNvPr>
          <p:cNvSpPr txBox="1"/>
          <p:nvPr/>
        </p:nvSpPr>
        <p:spPr>
          <a:xfrm>
            <a:off x="372110" y="884903"/>
            <a:ext cx="6240616" cy="332398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4200" dirty="0">
                <a:solidFill>
                  <a:schemeClr val="bg1"/>
                </a:solidFill>
              </a:rPr>
              <a:t>Take part in the consultation</a:t>
            </a:r>
          </a:p>
          <a:p>
            <a:endParaRPr lang="en-GB" sz="4200" dirty="0">
              <a:solidFill>
                <a:schemeClr val="bg1"/>
              </a:solidFill>
              <a:ea typeface="Cambria"/>
            </a:endParaRPr>
          </a:p>
          <a:p>
            <a:r>
              <a:rPr lang="en-GB" sz="4200" dirty="0">
                <a:solidFill>
                  <a:schemeClr val="bg1"/>
                </a:solidFill>
                <a:ea typeface="Cambria"/>
              </a:rPr>
              <a:t>Visit</a:t>
            </a:r>
          </a:p>
          <a:p>
            <a:r>
              <a:rPr lang="en-GB" sz="4200" b="1" dirty="0">
                <a:solidFill>
                  <a:srgbClr val="169F9C"/>
                </a:solidFill>
                <a:ea typeface="Cambria"/>
              </a:rPr>
              <a:t>www.ynydevolution.com</a:t>
            </a:r>
            <a:endParaRPr lang="en-US" b="1" dirty="0">
              <a:solidFill>
                <a:srgbClr val="169F9C"/>
              </a:solidFill>
              <a:ea typeface="Cambria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6F17D32-1782-EC42-838D-4BF569B1130A}"/>
              </a:ext>
            </a:extLst>
          </p:cNvPr>
          <p:cNvSpPr/>
          <p:nvPr/>
        </p:nvSpPr>
        <p:spPr>
          <a:xfrm>
            <a:off x="6612726" y="1262194"/>
            <a:ext cx="5572048" cy="4293483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en-GB" dirty="0">
                <a:solidFill>
                  <a:schemeClr val="bg1"/>
                </a:solidFill>
                <a:latin typeface="Cambria"/>
                <a:ea typeface="Cambria"/>
              </a:rPr>
              <a:t> You can respond as an individual and/ or an organisation.</a:t>
            </a:r>
            <a:endParaRPr lang="en-GB" dirty="0">
              <a:solidFill>
                <a:schemeClr val="bg1"/>
              </a:solidFill>
              <a:ea typeface="Cambria"/>
            </a:endParaRPr>
          </a:p>
          <a:p>
            <a:pPr>
              <a:lnSpc>
                <a:spcPct val="150000"/>
              </a:lnSpc>
            </a:pPr>
            <a:r>
              <a:rPr lang="en-GB" dirty="0">
                <a:solidFill>
                  <a:schemeClr val="bg1"/>
                </a:solidFill>
                <a:ea typeface="Cambria"/>
              </a:rPr>
              <a:t>Visit </a:t>
            </a:r>
            <a:r>
              <a:rPr lang="en-GB" dirty="0">
                <a:solidFill>
                  <a:schemeClr val="bg1"/>
                </a:solidFill>
                <a:ea typeface="Cambria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www.ynydevolution.com</a:t>
            </a:r>
            <a:r>
              <a:rPr lang="en-GB" dirty="0">
                <a:solidFill>
                  <a:schemeClr val="bg1"/>
                </a:solidFill>
                <a:ea typeface="Cambria"/>
              </a:rPr>
              <a:t> for more information.</a:t>
            </a:r>
          </a:p>
          <a:p>
            <a:pPr>
              <a:lnSpc>
                <a:spcPct val="150000"/>
              </a:lnSpc>
            </a:pPr>
            <a:endParaRPr lang="en-GB" dirty="0">
              <a:solidFill>
                <a:schemeClr val="bg1"/>
              </a:solidFill>
              <a:ea typeface="Cambria"/>
            </a:endParaRPr>
          </a:p>
          <a:p>
            <a:pPr lvl="0">
              <a:lnSpc>
                <a:spcPct val="150000"/>
              </a:lnSpc>
            </a:pPr>
            <a:r>
              <a:rPr lang="en-GB" dirty="0">
                <a:solidFill>
                  <a:srgbClr val="FFFFFF"/>
                </a:solidFill>
                <a:ea typeface="Cambria"/>
              </a:rPr>
              <a:t>To request a communications pack or discuss a consultation event for your audiences/ organisation contact Aissa Gallie</a:t>
            </a:r>
          </a:p>
          <a:p>
            <a:pPr lvl="0">
              <a:lnSpc>
                <a:spcPct val="150000"/>
              </a:lnSpc>
            </a:pPr>
            <a:r>
              <a:rPr lang="en-GB" dirty="0">
                <a:solidFill>
                  <a:srgbClr val="FFFFFF"/>
                </a:solidFill>
                <a:ea typeface="Cambria"/>
              </a:rPr>
              <a:t>Tel: 07737547898</a:t>
            </a:r>
            <a:endParaRPr lang="en-GB" dirty="0">
              <a:solidFill>
                <a:srgbClr val="FFFFFF"/>
              </a:solidFill>
            </a:endParaRPr>
          </a:p>
          <a:p>
            <a:pPr lvl="0">
              <a:lnSpc>
                <a:spcPct val="150000"/>
              </a:lnSpc>
            </a:pPr>
            <a:r>
              <a:rPr lang="en-GB" dirty="0">
                <a:solidFill>
                  <a:srgbClr val="FFFFFF"/>
                </a:solidFill>
                <a:ea typeface="Cambria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Aissa.Gallie@ynylep.com</a:t>
            </a:r>
            <a:endParaRPr lang="en-GB" dirty="0">
              <a:solidFill>
                <a:srgbClr val="FFFFFF"/>
              </a:solidFill>
              <a:ea typeface="Cambria"/>
            </a:endParaRPr>
          </a:p>
          <a:p>
            <a:pPr>
              <a:lnSpc>
                <a:spcPct val="150000"/>
              </a:lnSpc>
            </a:pPr>
            <a:endParaRPr lang="en-GB" sz="2000" dirty="0">
              <a:solidFill>
                <a:schemeClr val="bg1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130C32A-278B-8F41-A417-57CCD4BAA652}"/>
              </a:ext>
            </a:extLst>
          </p:cNvPr>
          <p:cNvSpPr/>
          <p:nvPr/>
        </p:nvSpPr>
        <p:spPr>
          <a:xfrm>
            <a:off x="6612726" y="855626"/>
            <a:ext cx="720000" cy="7746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142EE36E-F93E-D243-A55B-0DDF90EB152D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/>
          <a:stretch/>
        </p:blipFill>
        <p:spPr>
          <a:xfrm>
            <a:off x="9868930" y="6127732"/>
            <a:ext cx="1780402" cy="347895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AF9E2B5-93E0-734B-A4DF-A48655B1ED2A}"/>
              </a:ext>
            </a:extLst>
          </p:cNvPr>
          <p:cNvSpPr txBox="1"/>
          <p:nvPr/>
        </p:nvSpPr>
        <p:spPr>
          <a:xfrm>
            <a:off x="723900" y="6178167"/>
            <a:ext cx="45796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>
                <a:solidFill>
                  <a:schemeClr val="bg1"/>
                </a:solidFill>
                <a:latin typeface="P22 Underground DemiBold" pitchFamily="2" charset="77"/>
                <a:cs typeface="Poppins" pitchFamily="2" charset="77"/>
              </a:rPr>
              <a:t>We are York &amp; North Yorkshire</a:t>
            </a:r>
          </a:p>
        </p:txBody>
      </p:sp>
    </p:spTree>
    <p:extLst>
      <p:ext uri="{BB962C8B-B14F-4D97-AF65-F5344CB8AC3E}">
        <p14:creationId xmlns:p14="http://schemas.microsoft.com/office/powerpoint/2010/main" val="38459665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ackground pattern&#10;&#10;Description automatically generated">
            <a:extLst>
              <a:ext uri="{FF2B5EF4-FFF2-40B4-BE49-F238E27FC236}">
                <a16:creationId xmlns:a16="http://schemas.microsoft.com/office/drawing/2014/main" id="{10DDE20C-6076-224E-A89B-803942E9FDA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E6279A58-2B3E-8247-B3EB-5117D78A4191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C6B06496-C6D4-754F-93BD-D96C44D802DF}"/>
              </a:ext>
            </a:extLst>
          </p:cNvPr>
          <p:cNvSpPr txBox="1"/>
          <p:nvPr/>
        </p:nvSpPr>
        <p:spPr>
          <a:xfrm>
            <a:off x="1" y="3013501"/>
            <a:ext cx="1219199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>
                <a:solidFill>
                  <a:schemeClr val="bg1"/>
                </a:solidFill>
                <a:latin typeface="P22 Underground DemiBold" pitchFamily="2" charset="77"/>
              </a:rPr>
              <a:t>Frequently asked questions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0ACF573-FC7F-7A4F-BB3E-CE85AB9FDF95}"/>
              </a:ext>
            </a:extLst>
          </p:cNvPr>
          <p:cNvSpPr txBox="1"/>
          <p:nvPr/>
        </p:nvSpPr>
        <p:spPr>
          <a:xfrm>
            <a:off x="2786437" y="5587804"/>
            <a:ext cx="661912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>
                <a:solidFill>
                  <a:schemeClr val="bg1"/>
                </a:solidFill>
              </a:rPr>
              <a:t>Answers to  FAQs are available at www.ynydevolution.com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3AD571E8-C08A-C643-BEF1-EEB5668BD64D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4661906" y="684864"/>
            <a:ext cx="2868187" cy="5604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55017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Y&amp;NY Devolution">
      <a:dk1>
        <a:srgbClr val="2F3A37"/>
      </a:dk1>
      <a:lt1>
        <a:srgbClr val="FFFFFF"/>
      </a:lt1>
      <a:dk2>
        <a:srgbClr val="0C2B48"/>
      </a:dk2>
      <a:lt2>
        <a:srgbClr val="E1E1E1"/>
      </a:lt2>
      <a:accent1>
        <a:srgbClr val="169F9C"/>
      </a:accent1>
      <a:accent2>
        <a:srgbClr val="EB6A52"/>
      </a:accent2>
      <a:accent3>
        <a:srgbClr val="BAD949"/>
      </a:accent3>
      <a:accent4>
        <a:srgbClr val="F4A12B"/>
      </a:accent4>
      <a:accent5>
        <a:srgbClr val="007487"/>
      </a:accent5>
      <a:accent6>
        <a:srgbClr val="F09480"/>
      </a:accent6>
      <a:hlink>
        <a:srgbClr val="169F9C"/>
      </a:hlink>
      <a:folHlink>
        <a:srgbClr val="169F9C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565e2fca-2f65-4afa-ad80-7ea3d9a47ef2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D9D01FD14532640B238B33AF0C57430" ma:contentTypeVersion="10" ma:contentTypeDescription="Create a new document." ma:contentTypeScope="" ma:versionID="a4b3b53472ea32c4f8e04322ed248dd2">
  <xsd:schema xmlns:xsd="http://www.w3.org/2001/XMLSchema" xmlns:xs="http://www.w3.org/2001/XMLSchema" xmlns:p="http://schemas.microsoft.com/office/2006/metadata/properties" xmlns:ns2="565e2fca-2f65-4afa-ad80-7ea3d9a47ef2" targetNamespace="http://schemas.microsoft.com/office/2006/metadata/properties" ma:root="true" ma:fieldsID="e1c11e8d5ddd1d6e8e0d3f0bb2c40ef2" ns2:_="">
    <xsd:import namespace="565e2fca-2f65-4afa-ad80-7ea3d9a47ef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lcf76f155ced4ddcb4097134ff3c332f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65e2fca-2f65-4afa-ad80-7ea3d9a47ef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lcf76f155ced4ddcb4097134ff3c332f" ma:index="17" nillable="true" ma:taxonomy="true" ma:internalName="lcf76f155ced4ddcb4097134ff3c332f" ma:taxonomyFieldName="MediaServiceImageTags" ma:displayName="Image Tags" ma:readOnly="false" ma:fieldId="{5cf76f15-5ced-4ddc-b409-7134ff3c332f}" ma:taxonomyMulti="true" ma:sspId="e47a77f1-cf3c-4eb3-ad1c-cfadb09caf6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062E67C-FEEA-44DB-84B1-92D6F913E06B}">
  <ds:schemaRefs>
    <ds:schemaRef ds:uri="http://purl.org/dc/terms/"/>
    <ds:schemaRef ds:uri="http://schemas.microsoft.com/office/2006/documentManagement/types"/>
    <ds:schemaRef ds:uri="http://purl.org/dc/dcmitype/"/>
    <ds:schemaRef ds:uri="http://schemas.microsoft.com/office/infopath/2007/PartnerControls"/>
    <ds:schemaRef ds:uri="565e2fca-2f65-4afa-ad80-7ea3d9a47ef2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B849D335-C011-4552-A76D-980A377F595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709CB16-79A8-4EB9-A1BF-836281555E5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65e2fca-2f65-4afa-ad80-7ea3d9a47ef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223</TotalTime>
  <Words>563</Words>
  <Application>Microsoft Office PowerPoint</Application>
  <PresentationFormat>Widescreen</PresentationFormat>
  <Paragraphs>72</Paragraphs>
  <Slides>10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Cambria</vt:lpstr>
      <vt:lpstr>Open Sans</vt:lpstr>
      <vt:lpstr>P22 Underground DemiBold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Sharon Graham</cp:lastModifiedBy>
  <cp:revision>78</cp:revision>
  <dcterms:created xsi:type="dcterms:W3CDTF">2021-10-04T13:12:09Z</dcterms:created>
  <dcterms:modified xsi:type="dcterms:W3CDTF">2022-09-27T09:53:23Z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3ecdfc32-7be5-4b17-9f97-00453388bdd7_Enabled">
    <vt:lpwstr>true</vt:lpwstr>
  </property>
  <property fmtid="{D5CDD505-2E9C-101B-9397-08002B2CF9AE}" pid="3" name="MSIP_Label_3ecdfc32-7be5-4b17-9f97-00453388bdd7_SetDate">
    <vt:lpwstr>2022-03-21T08:19:21Z</vt:lpwstr>
  </property>
  <property fmtid="{D5CDD505-2E9C-101B-9397-08002B2CF9AE}" pid="4" name="MSIP_Label_3ecdfc32-7be5-4b17-9f97-00453388bdd7_Method">
    <vt:lpwstr>Standard</vt:lpwstr>
  </property>
  <property fmtid="{D5CDD505-2E9C-101B-9397-08002B2CF9AE}" pid="5" name="MSIP_Label_3ecdfc32-7be5-4b17-9f97-00453388bdd7_Name">
    <vt:lpwstr>OFFICIAL</vt:lpwstr>
  </property>
  <property fmtid="{D5CDD505-2E9C-101B-9397-08002B2CF9AE}" pid="6" name="MSIP_Label_3ecdfc32-7be5-4b17-9f97-00453388bdd7_SiteId">
    <vt:lpwstr>ad3d9c73-9830-44a1-b487-e1055441c70e</vt:lpwstr>
  </property>
  <property fmtid="{D5CDD505-2E9C-101B-9397-08002B2CF9AE}" pid="7" name="MSIP_Label_3ecdfc32-7be5-4b17-9f97-00453388bdd7_ActionId">
    <vt:lpwstr>474da2bf-657f-41db-bed5-0000201606b5</vt:lpwstr>
  </property>
  <property fmtid="{D5CDD505-2E9C-101B-9397-08002B2CF9AE}" pid="8" name="MSIP_Label_3ecdfc32-7be5-4b17-9f97-00453388bdd7_ContentBits">
    <vt:lpwstr>2</vt:lpwstr>
  </property>
  <property fmtid="{D5CDD505-2E9C-101B-9397-08002B2CF9AE}" pid="9" name="ContentTypeId">
    <vt:lpwstr>0x0101005D9D01FD14532640B238B33AF0C57430</vt:lpwstr>
  </property>
  <property fmtid="{D5CDD505-2E9C-101B-9397-08002B2CF9AE}" pid="10" name="MediaServiceImageTags">
    <vt:lpwstr/>
  </property>
</Properties>
</file>