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342" r:id="rId5"/>
    <p:sldId id="357" r:id="rId6"/>
    <p:sldId id="359" r:id="rId7"/>
    <p:sldId id="362" r:id="rId8"/>
    <p:sldId id="364" r:id="rId9"/>
    <p:sldId id="363" r:id="rId10"/>
    <p:sldId id="365" r:id="rId11"/>
    <p:sldId id="358" r:id="rId12"/>
    <p:sldId id="361" r:id="rId13"/>
    <p:sldId id="355" r:id="rId14"/>
    <p:sldId id="360" r:id="rId15"/>
    <p:sldId id="350" r:id="rId16"/>
    <p:sldId id="353" r:id="rId17"/>
    <p:sldId id="354" r:id="rId18"/>
    <p:sldId id="356" r:id="rId19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ilma\shared\Housing%20Services\York%20North%20Yorkshire%20East%20Riding%20Strategic%20Housing%20Partnership\LGR\HOUSING%20STRATEGY\Data\Affordability%20data%20Sept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ilma\shared\Housing%20Services\York%20North%20Yorkshire%20East%20Riding%20Strategic%20Housing%20Partnership\LGR\HOUSING%20STRATEGY\Data\Affordability%20data%20Sept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wilma\shared\Housing%20Services\York%20North%20Yorkshire%20East%20Riding%20Strategic%20Housing%20Partnership\LGR\HOUSING%20STRATEGY\Data\Affordability%20data%20Sept%20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wilma\shared\Housing%20Services\York%20North%20Yorkshire%20East%20Riding%20Strategic%20Housing%20Partnership\LGR\HOUSING%20STRATEGY\Data\Affordability%20data%20Sept%20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'incomes and HPs'!$B$16</c:f>
              <c:strCache>
                <c:ptCount val="1"/>
                <c:pt idx="0">
                  <c:v>North Yorkshire 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'incomes and HPs'!$A$17:$A$21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'incomes and HPs'!$B$17:$B$21</c:f>
              <c:numCache>
                <c:formatCode>General</c:formatCode>
                <c:ptCount val="5"/>
                <c:pt idx="0">
                  <c:v>8.1300000000000008</c:v>
                </c:pt>
                <c:pt idx="1">
                  <c:v>7.73</c:v>
                </c:pt>
                <c:pt idx="2">
                  <c:v>8.2100000000000009</c:v>
                </c:pt>
                <c:pt idx="3">
                  <c:v>8.85</c:v>
                </c:pt>
                <c:pt idx="4">
                  <c:v>8.49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80-41FF-B7DC-083988B5E865}"/>
            </c:ext>
          </c:extLst>
        </c:ser>
        <c:ser>
          <c:idx val="1"/>
          <c:order val="1"/>
          <c:tx>
            <c:strRef>
              <c:f>'incomes and HPs'!$C$16</c:f>
              <c:strCache>
                <c:ptCount val="1"/>
                <c:pt idx="0">
                  <c:v>Y&amp;H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'incomes and HPs'!$A$17:$A$21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'incomes and HPs'!$C$17:$C$21</c:f>
              <c:numCache>
                <c:formatCode>General</c:formatCode>
                <c:ptCount val="5"/>
                <c:pt idx="0">
                  <c:v>5.95</c:v>
                </c:pt>
                <c:pt idx="1">
                  <c:v>5.92</c:v>
                </c:pt>
                <c:pt idx="2">
                  <c:v>5.92</c:v>
                </c:pt>
                <c:pt idx="3">
                  <c:v>6.61</c:v>
                </c:pt>
                <c:pt idx="4">
                  <c:v>6.17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80-41FF-B7DC-083988B5E865}"/>
            </c:ext>
          </c:extLst>
        </c:ser>
        <c:ser>
          <c:idx val="2"/>
          <c:order val="2"/>
          <c:tx>
            <c:strRef>
              <c:f>'incomes and HPs'!$D$16</c:f>
              <c:strCache>
                <c:ptCount val="1"/>
                <c:pt idx="0">
                  <c:v>England 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'incomes and HPs'!$A$17:$A$21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'incomes and HPs'!$D$17:$D$21</c:f>
              <c:numCache>
                <c:formatCode>General</c:formatCode>
                <c:ptCount val="5"/>
                <c:pt idx="0">
                  <c:v>8.0399999999999991</c:v>
                </c:pt>
                <c:pt idx="1">
                  <c:v>7.88</c:v>
                </c:pt>
                <c:pt idx="2">
                  <c:v>7.86</c:v>
                </c:pt>
                <c:pt idx="3">
                  <c:v>9.06</c:v>
                </c:pt>
                <c:pt idx="4">
                  <c:v>8.2799999999999994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80-41FF-B7DC-083988B5E8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138628671"/>
        <c:axId val="2138632831"/>
        <c:axId val="0"/>
      </c:bar3DChart>
      <c:catAx>
        <c:axId val="2138628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632831"/>
        <c:crosses val="autoZero"/>
        <c:auto val="1"/>
        <c:lblAlgn val="ctr"/>
        <c:lblOffset val="100"/>
        <c:noMultiLvlLbl val="0"/>
      </c:catAx>
      <c:valAx>
        <c:axId val="21386328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628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'incomes and HPs'!$A$8:$A$10</c:f>
              <c:strCache>
                <c:ptCount val="3"/>
                <c:pt idx="0">
                  <c:v>England</c:v>
                </c:pt>
                <c:pt idx="1">
                  <c:v>Y&amp;H</c:v>
                </c:pt>
                <c:pt idx="2">
                  <c:v>North Yorkshire </c:v>
                </c:pt>
              </c:strCache>
            </c:strRef>
          </c:cat>
          <c:val>
            <c:numRef>
              <c:f>'incomes and HPs'!$B$8:$B$10</c:f>
              <c:numCache>
                <c:formatCode>"£"#,##0</c:formatCode>
                <c:ptCount val="3"/>
                <c:pt idx="0">
                  <c:v>275000</c:v>
                </c:pt>
                <c:pt idx="1">
                  <c:v>185000</c:v>
                </c:pt>
                <c:pt idx="2">
                  <c:v>250000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8F-4B9E-B216-AE84F3DB79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38627423"/>
        <c:axId val="2138623263"/>
      </c:barChart>
      <c:catAx>
        <c:axId val="21386274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623263"/>
        <c:crosses val="autoZero"/>
        <c:auto val="1"/>
        <c:lblAlgn val="ctr"/>
        <c:lblOffset val="100"/>
        <c:noMultiLvlLbl val="0"/>
      </c:catAx>
      <c:valAx>
        <c:axId val="21386232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£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627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'incomes and HPs'!$A$2:$A$4</c:f>
              <c:strCache>
                <c:ptCount val="3"/>
                <c:pt idx="0">
                  <c:v>England</c:v>
                </c:pt>
                <c:pt idx="1">
                  <c:v>Y&amp;H</c:v>
                </c:pt>
                <c:pt idx="2">
                  <c:v>North Yorkshire</c:v>
                </c:pt>
              </c:strCache>
            </c:strRef>
          </c:cat>
          <c:val>
            <c:numRef>
              <c:f>'incomes and HPs'!$B$2:$B$4</c:f>
              <c:numCache>
                <c:formatCode>"£"#,##0</c:formatCode>
                <c:ptCount val="3"/>
                <c:pt idx="0">
                  <c:v>33197</c:v>
                </c:pt>
                <c:pt idx="1">
                  <c:v>30000</c:v>
                </c:pt>
                <c:pt idx="2">
                  <c:v>29463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9E-4482-87DD-F3660AF1D3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85967"/>
        <c:axId val="163291375"/>
      </c:barChart>
      <c:catAx>
        <c:axId val="163285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91375"/>
        <c:crosses val="autoZero"/>
        <c:auto val="1"/>
        <c:lblAlgn val="ctr"/>
        <c:lblOffset val="100"/>
        <c:noMultiLvlLbl val="0"/>
      </c:catAx>
      <c:valAx>
        <c:axId val="163291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£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85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Rents!$B$2</c:f>
              <c:strCache>
                <c:ptCount val="1"/>
                <c:pt idx="0">
                  <c:v>Median 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Rents!$A$3:$A$11</c:f>
              <c:strCache>
                <c:ptCount val="9"/>
                <c:pt idx="0">
                  <c:v>Y&amp;H</c:v>
                </c:pt>
                <c:pt idx="1">
                  <c:v>North Yorkshire</c:v>
                </c:pt>
                <c:pt idx="2">
                  <c:v>Craven</c:v>
                </c:pt>
                <c:pt idx="3">
                  <c:v>Hambleton</c:v>
                </c:pt>
                <c:pt idx="4">
                  <c:v>Harrogate</c:v>
                </c:pt>
                <c:pt idx="5">
                  <c:v>Richmondshire</c:v>
                </c:pt>
                <c:pt idx="6">
                  <c:v>Ryedale</c:v>
                </c:pt>
                <c:pt idx="7">
                  <c:v>Scarborough</c:v>
                </c:pt>
                <c:pt idx="8">
                  <c:v>Selby</c:v>
                </c:pt>
              </c:strCache>
            </c:strRef>
          </c:cat>
          <c:val>
            <c:numRef>
              <c:f>Rents!$B$3:$B$11</c:f>
              <c:numCache>
                <c:formatCode>"£"#,##0</c:formatCode>
                <c:ptCount val="9"/>
                <c:pt idx="0">
                  <c:v>650</c:v>
                </c:pt>
                <c:pt idx="1">
                  <c:v>675</c:v>
                </c:pt>
                <c:pt idx="2">
                  <c:v>625</c:v>
                </c:pt>
                <c:pt idx="3">
                  <c:v>645</c:v>
                </c:pt>
                <c:pt idx="4">
                  <c:v>795</c:v>
                </c:pt>
                <c:pt idx="5">
                  <c:v>575</c:v>
                </c:pt>
                <c:pt idx="6">
                  <c:v>680</c:v>
                </c:pt>
                <c:pt idx="7">
                  <c:v>555</c:v>
                </c:pt>
                <c:pt idx="8">
                  <c:v>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26-45B4-9791-6F6FB70528DD}"/>
            </c:ext>
          </c:extLst>
        </c:ser>
        <c:ser>
          <c:idx val="1"/>
          <c:order val="1"/>
          <c:tx>
            <c:strRef>
              <c:f>Rents!$C$2</c:f>
              <c:strCache>
                <c:ptCount val="1"/>
                <c:pt idx="0">
                  <c:v>LQ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Rents!$A$3:$A$11</c:f>
              <c:strCache>
                <c:ptCount val="9"/>
                <c:pt idx="0">
                  <c:v>Y&amp;H</c:v>
                </c:pt>
                <c:pt idx="1">
                  <c:v>North Yorkshire</c:v>
                </c:pt>
                <c:pt idx="2">
                  <c:v>Craven</c:v>
                </c:pt>
                <c:pt idx="3">
                  <c:v>Hambleton</c:v>
                </c:pt>
                <c:pt idx="4">
                  <c:v>Harrogate</c:v>
                </c:pt>
                <c:pt idx="5">
                  <c:v>Richmondshire</c:v>
                </c:pt>
                <c:pt idx="6">
                  <c:v>Ryedale</c:v>
                </c:pt>
                <c:pt idx="7">
                  <c:v>Scarborough</c:v>
                </c:pt>
                <c:pt idx="8">
                  <c:v>Selby</c:v>
                </c:pt>
              </c:strCache>
            </c:strRef>
          </c:cat>
          <c:val>
            <c:numRef>
              <c:f>Rents!$C$3:$C$11</c:f>
              <c:numCache>
                <c:formatCode>"£"#,##0</c:formatCode>
                <c:ptCount val="9"/>
                <c:pt idx="0">
                  <c:v>500</c:v>
                </c:pt>
                <c:pt idx="1">
                  <c:v>575</c:v>
                </c:pt>
                <c:pt idx="2">
                  <c:v>550</c:v>
                </c:pt>
                <c:pt idx="3">
                  <c:v>550</c:v>
                </c:pt>
                <c:pt idx="4">
                  <c:v>675</c:v>
                </c:pt>
                <c:pt idx="5">
                  <c:v>500</c:v>
                </c:pt>
                <c:pt idx="6">
                  <c:v>595</c:v>
                </c:pt>
                <c:pt idx="7">
                  <c:v>450</c:v>
                </c:pt>
                <c:pt idx="8">
                  <c:v>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26-45B4-9791-6F6FB70528D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138627839"/>
        <c:axId val="2138630751"/>
      </c:barChart>
      <c:catAx>
        <c:axId val="2138627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630751"/>
        <c:crosses val="autoZero"/>
        <c:auto val="1"/>
        <c:lblAlgn val="ctr"/>
        <c:lblOffset val="100"/>
        <c:noMultiLvlLbl val="0"/>
      </c:catAx>
      <c:valAx>
        <c:axId val="213863075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&quot;£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627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103C0-38EB-4C1C-89FE-D4524764C605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BB2B6-C630-4AE7-A0C0-3D039197C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34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0635" y="3830563"/>
            <a:ext cx="9144000" cy="72700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GB"/>
              <a:t>Master title Arial Bold 44pt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0635" y="4649644"/>
            <a:ext cx="9144000" cy="433249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/>
              <a:t>Master text Arial 28pt</a:t>
            </a:r>
          </a:p>
        </p:txBody>
      </p:sp>
    </p:spTree>
    <p:extLst>
      <p:ext uri="{BB962C8B-B14F-4D97-AF65-F5344CB8AC3E}">
        <p14:creationId xmlns:p14="http://schemas.microsoft.com/office/powerpoint/2010/main" val="12052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573" y="1573162"/>
            <a:ext cx="10515600" cy="707462"/>
          </a:xfrm>
        </p:spPr>
        <p:txBody>
          <a:bodyPr/>
          <a:lstStyle/>
          <a:p>
            <a:r>
              <a:rPr lang="en-GB"/>
              <a:t>Master title Arial Bold 44pt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4573" y="2369574"/>
            <a:ext cx="10515600" cy="3807389"/>
          </a:xfrm>
          <a:noFill/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GB"/>
              <a:t>Master text Arial 28pt</a:t>
            </a:r>
          </a:p>
          <a:p>
            <a:pPr lvl="1"/>
            <a:r>
              <a:rPr lang="en-GB"/>
              <a:t>Second level Arial 24pt</a:t>
            </a:r>
          </a:p>
          <a:p>
            <a:pPr lvl="2"/>
            <a:r>
              <a:rPr lang="en-GB"/>
              <a:t>Third level Arial 20pt</a:t>
            </a:r>
          </a:p>
          <a:p>
            <a:pPr lvl="3"/>
            <a:r>
              <a:rPr lang="en-GB"/>
              <a:t>Fourth level Arial 18pt</a:t>
            </a:r>
          </a:p>
          <a:p>
            <a:pPr lvl="4"/>
            <a:r>
              <a:rPr lang="en-GB"/>
              <a:t>Fifth level Arial 18pt</a:t>
            </a:r>
          </a:p>
        </p:txBody>
      </p:sp>
    </p:spTree>
    <p:extLst>
      <p:ext uri="{BB962C8B-B14F-4D97-AF65-F5344CB8AC3E}">
        <p14:creationId xmlns:p14="http://schemas.microsoft.com/office/powerpoint/2010/main" val="279105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and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573" y="1573162"/>
            <a:ext cx="10515600" cy="707462"/>
          </a:xfrm>
        </p:spPr>
        <p:txBody>
          <a:bodyPr/>
          <a:lstStyle/>
          <a:p>
            <a:r>
              <a:rPr lang="en-GB"/>
              <a:t>Master title Arial Bold 44pt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4573" y="2369574"/>
            <a:ext cx="10515600" cy="3807389"/>
          </a:xfrm>
          <a:noFill/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GB"/>
              <a:t>Master text Arial 28pt</a:t>
            </a:r>
          </a:p>
          <a:p>
            <a:pPr lvl="1"/>
            <a:r>
              <a:rPr lang="en-GB"/>
              <a:t>Second level Arial 24pt</a:t>
            </a:r>
          </a:p>
          <a:p>
            <a:pPr lvl="2"/>
            <a:r>
              <a:rPr lang="en-GB"/>
              <a:t>Third level Arial 20pt</a:t>
            </a:r>
          </a:p>
          <a:p>
            <a:pPr lvl="3"/>
            <a:r>
              <a:rPr lang="en-GB"/>
              <a:t>Fourth level Arial 18pt</a:t>
            </a:r>
          </a:p>
          <a:p>
            <a:pPr lvl="4"/>
            <a:r>
              <a:rPr lang="en-GB"/>
              <a:t>Fifth level Arial 18pt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BC8CEC5-3827-46EE-8BEA-4F16E0243C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29214374"/>
              </p:ext>
            </p:extLst>
          </p:nvPr>
        </p:nvGraphicFramePr>
        <p:xfrm>
          <a:off x="464573" y="4728578"/>
          <a:ext cx="7319012" cy="11125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29753">
                  <a:extLst>
                    <a:ext uri="{9D8B030D-6E8A-4147-A177-3AD203B41FA5}">
                      <a16:colId xmlns:a16="http://schemas.microsoft.com/office/drawing/2014/main" val="215339676"/>
                    </a:ext>
                  </a:extLst>
                </a:gridCol>
                <a:gridCol w="1829753">
                  <a:extLst>
                    <a:ext uri="{9D8B030D-6E8A-4147-A177-3AD203B41FA5}">
                      <a16:colId xmlns:a16="http://schemas.microsoft.com/office/drawing/2014/main" val="2362435220"/>
                    </a:ext>
                  </a:extLst>
                </a:gridCol>
                <a:gridCol w="1829753">
                  <a:extLst>
                    <a:ext uri="{9D8B030D-6E8A-4147-A177-3AD203B41FA5}">
                      <a16:colId xmlns:a16="http://schemas.microsoft.com/office/drawing/2014/main" val="1733039016"/>
                    </a:ext>
                  </a:extLst>
                </a:gridCol>
                <a:gridCol w="1829753">
                  <a:extLst>
                    <a:ext uri="{9D8B030D-6E8A-4147-A177-3AD203B41FA5}">
                      <a16:colId xmlns:a16="http://schemas.microsoft.com/office/drawing/2014/main" val="38064257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Table header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Table header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Table header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Table header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732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788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4772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68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Master title Arial Bold 44pt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Master text Arial 28pt</a:t>
            </a:r>
          </a:p>
          <a:p>
            <a:pPr lvl="1"/>
            <a:r>
              <a:rPr lang="en-GB"/>
              <a:t>Second level Arial 24pt</a:t>
            </a:r>
          </a:p>
          <a:p>
            <a:pPr lvl="2"/>
            <a:r>
              <a:rPr lang="en-GB"/>
              <a:t>Third level Arial 20pt</a:t>
            </a:r>
          </a:p>
          <a:p>
            <a:pPr lvl="3"/>
            <a:r>
              <a:rPr lang="en-GB"/>
              <a:t>Fourth level Arial 18pt</a:t>
            </a:r>
          </a:p>
          <a:p>
            <a:pPr lvl="4"/>
            <a:r>
              <a:rPr lang="en-GB"/>
              <a:t>Fifth level Arial 18pt</a:t>
            </a:r>
          </a:p>
        </p:txBody>
      </p:sp>
      <p:sp>
        <p:nvSpPr>
          <p:cNvPr id="7" name="TextBox 6"/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557838" y="6642100"/>
            <a:ext cx="11049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 - SENSITIVE</a:t>
            </a:r>
          </a:p>
        </p:txBody>
      </p:sp>
    </p:spTree>
    <p:extLst>
      <p:ext uri="{BB962C8B-B14F-4D97-AF65-F5344CB8AC3E}">
        <p14:creationId xmlns:p14="http://schemas.microsoft.com/office/powerpoint/2010/main" val="115724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548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8E2C5B-C2F5-8709-19C8-16D4D2E9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633" y="2112885"/>
            <a:ext cx="10325735" cy="1899821"/>
          </a:xfrm>
        </p:spPr>
        <p:txBody>
          <a:bodyPr>
            <a:normAutofit fontScale="90000"/>
          </a:bodyPr>
          <a:lstStyle/>
          <a:p>
            <a:r>
              <a:rPr lang="en-GB" dirty="0"/>
              <a:t>Draft North Yorkshire Housing Strategy  </a:t>
            </a:r>
            <a:br>
              <a:rPr lang="en-GB" dirty="0"/>
            </a:br>
            <a:r>
              <a:rPr lang="en-GB" dirty="0"/>
              <a:t>2024 - 2029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6B4D125-52AA-969E-2A24-7C65F679F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756" y="4580878"/>
            <a:ext cx="10130425" cy="510893"/>
          </a:xfrm>
        </p:spPr>
        <p:txBody>
          <a:bodyPr>
            <a:normAutofit/>
          </a:bodyPr>
          <a:lstStyle/>
          <a:p>
            <a:r>
              <a:rPr lang="en-GB" sz="2400" i="1" dirty="0"/>
              <a:t>Sharon Graham, Housing Strategy Manager, North Yorkshire Council </a:t>
            </a:r>
          </a:p>
        </p:txBody>
      </p:sp>
    </p:spTree>
    <p:extLst>
      <p:ext uri="{BB962C8B-B14F-4D97-AF65-F5344CB8AC3E}">
        <p14:creationId xmlns:p14="http://schemas.microsoft.com/office/powerpoint/2010/main" val="3747257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4688C-9645-BFB6-CD8F-DD00F091C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73" y="497150"/>
            <a:ext cx="10515600" cy="1029809"/>
          </a:xfrm>
        </p:spPr>
        <p:txBody>
          <a:bodyPr/>
          <a:lstStyle/>
          <a:p>
            <a:r>
              <a:rPr lang="en-GB" dirty="0"/>
              <a:t>Opportunities &amp; aspirations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D2C96-7563-0572-8F8F-190C28C64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73" y="1624614"/>
            <a:ext cx="10515600" cy="455234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New council with ambition provide new council homes &amp; be an outstanding landlord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Partner with the new Mayor and Combined Authority to deliver growth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Explore potential of publicly owned land including NYC’s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Work with YNY Housing Partnership to deliver shared goals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Be carbon neutral by 2034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Tackling inequalities: health, social and digital exclusion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Making best use of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811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F4C51-06C1-F458-E87B-1204B3E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73" y="905522"/>
            <a:ext cx="10515600" cy="1047565"/>
          </a:xfrm>
        </p:spPr>
        <p:txBody>
          <a:bodyPr/>
          <a:lstStyle/>
          <a:p>
            <a:r>
              <a:rPr lang="en-GB" dirty="0"/>
              <a:t>Our vision &amp;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8D724-BB80-2E50-11C2-E57676FD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73" y="1953087"/>
            <a:ext cx="10515600" cy="422387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Our vision is to deliver </a:t>
            </a:r>
            <a:r>
              <a:rPr lang="en-GB" i="1" dirty="0"/>
              <a:t>‘good quality, affordable and sustainable homes that meet the needs of all of our communities’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To do this we will work across three themes: </a:t>
            </a:r>
          </a:p>
          <a:p>
            <a:pPr marL="1143000" lvl="1" indent="-457200"/>
            <a:r>
              <a:rPr lang="en-GB" dirty="0"/>
              <a:t>Our people</a:t>
            </a:r>
          </a:p>
          <a:p>
            <a:pPr marL="1143000" lvl="1" indent="-457200"/>
            <a:r>
              <a:rPr lang="en-GB" dirty="0"/>
              <a:t>Our places</a:t>
            </a:r>
          </a:p>
          <a:p>
            <a:pPr marL="1143000" lvl="1" indent="-457200"/>
            <a:r>
              <a:rPr lang="en-GB" dirty="0"/>
              <a:t>Our homes</a:t>
            </a:r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077354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2A19D-8460-47DE-7D0B-EB69A7226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73" y="248576"/>
            <a:ext cx="10515600" cy="896644"/>
          </a:xfrm>
        </p:spPr>
        <p:txBody>
          <a:bodyPr>
            <a:normAutofit/>
          </a:bodyPr>
          <a:lstStyle/>
          <a:p>
            <a:r>
              <a:rPr lang="en-GB" dirty="0"/>
              <a:t>Our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9D3FC-5DA3-7725-012A-16AF9AFA9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73" y="1464816"/>
            <a:ext cx="10515600" cy="5002567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Preventing and tackling homelessness: </a:t>
            </a:r>
          </a:p>
          <a:p>
            <a:pPr marL="1143000" lvl="1" indent="-457200"/>
            <a:r>
              <a:rPr lang="en-GB"/>
              <a:t>Consolidating prevention &amp; support services</a:t>
            </a:r>
          </a:p>
          <a:p>
            <a:pPr marL="1143000" lvl="1" indent="-457200"/>
            <a:r>
              <a:rPr lang="en-GB"/>
              <a:t>Delivering new, innovative accommodation solutions</a:t>
            </a:r>
          </a:p>
          <a:p>
            <a:pPr marL="1143000" lvl="1" indent="-457200"/>
            <a:r>
              <a:rPr lang="en-GB"/>
              <a:t>Ending rough sleeping</a:t>
            </a:r>
          </a:p>
          <a:p>
            <a:pPr marL="1143000" lvl="1" indent="-457200"/>
            <a:r>
              <a:rPr lang="en-GB"/>
              <a:t>Homelessness Review &amp; new Strategy by 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Meeting the needs of our ageing population: </a:t>
            </a:r>
          </a:p>
          <a:p>
            <a:pPr marL="1143000" lvl="1" indent="-457200"/>
            <a:r>
              <a:rPr lang="en-GB"/>
              <a:t>New models of extra care (smaller rural, more complex needs)</a:t>
            </a:r>
          </a:p>
          <a:p>
            <a:pPr marL="1143000" lvl="1" indent="-457200"/>
            <a:r>
              <a:rPr lang="en-GB"/>
              <a:t>Holistic approach with social care</a:t>
            </a:r>
          </a:p>
          <a:p>
            <a:pPr marL="1143000" lvl="1" indent="-457200"/>
            <a:r>
              <a:rPr lang="en-GB"/>
              <a:t>Council’s housing offer updated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Meeting supported housing needs and the needs of specific groups: </a:t>
            </a:r>
          </a:p>
          <a:p>
            <a:pPr marL="1143000" lvl="1" indent="-457200"/>
            <a:r>
              <a:rPr lang="en-GB"/>
              <a:t>Better integration of social and health care (Start Well, Live Well, Age Well)</a:t>
            </a:r>
          </a:p>
          <a:p>
            <a:pPr marL="1143000" lvl="1" indent="-457200"/>
            <a:r>
              <a:rPr lang="en-GB"/>
              <a:t>Home Improvement Services</a:t>
            </a:r>
          </a:p>
          <a:p>
            <a:pPr marL="1143000" lvl="1" indent="-457200"/>
            <a:r>
              <a:rPr lang="en-GB"/>
              <a:t>Independent living &amp; assistive technology</a:t>
            </a:r>
          </a:p>
        </p:txBody>
      </p:sp>
    </p:spTree>
    <p:extLst>
      <p:ext uri="{BB962C8B-B14F-4D97-AF65-F5344CB8AC3E}">
        <p14:creationId xmlns:p14="http://schemas.microsoft.com/office/powerpoint/2010/main" val="3135210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2A19D-8460-47DE-7D0B-EB69A7226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73" y="390618"/>
            <a:ext cx="10515600" cy="719091"/>
          </a:xfrm>
        </p:spPr>
        <p:txBody>
          <a:bodyPr>
            <a:normAutofit/>
          </a:bodyPr>
          <a:lstStyle/>
          <a:p>
            <a:r>
              <a:rPr lang="en-GB" dirty="0"/>
              <a:t>Our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9D3FC-5DA3-7725-012A-16AF9AFA9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73" y="1429306"/>
            <a:ext cx="10515600" cy="503807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Growing the supply of affordable and available housing: </a:t>
            </a:r>
          </a:p>
          <a:p>
            <a:pPr marL="1143000" lvl="1" indent="-457200"/>
            <a:r>
              <a:rPr lang="en-GB" dirty="0"/>
              <a:t>Delivering at least 2,537 new homes pa (802 of which affordable)</a:t>
            </a:r>
          </a:p>
          <a:p>
            <a:pPr marL="1143000" lvl="1" indent="-457200"/>
            <a:r>
              <a:rPr lang="en-GB" dirty="0"/>
              <a:t>HRA Business Plan ambition to deliver new homes </a:t>
            </a:r>
          </a:p>
          <a:p>
            <a:pPr marL="1143000" lvl="1" indent="-457200"/>
            <a:r>
              <a:rPr lang="en-GB" dirty="0"/>
              <a:t>Looking at all opportunities to maximise housing supply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Addressing the rural housing crisis: </a:t>
            </a:r>
          </a:p>
          <a:p>
            <a:pPr marL="1143000" lvl="1" indent="-457200"/>
            <a:r>
              <a:rPr lang="en-GB" dirty="0"/>
              <a:t>Supporting Rural Housing Enabler &amp; community led housing</a:t>
            </a:r>
          </a:p>
          <a:p>
            <a:pPr marL="1143000" lvl="1" indent="-457200"/>
            <a:r>
              <a:rPr lang="en-GB" dirty="0"/>
              <a:t>Partnering with Homes England, RPs and the Combined Authority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Supporting communities through neighbourhood renewal and regeneration: </a:t>
            </a:r>
          </a:p>
          <a:p>
            <a:pPr marL="1143000" lvl="1" indent="-457200"/>
            <a:r>
              <a:rPr lang="en-GB" dirty="0"/>
              <a:t>Prioritisation of intervention areas</a:t>
            </a:r>
          </a:p>
          <a:p>
            <a:pPr marL="1143000" lvl="1" indent="-457200"/>
            <a:r>
              <a:rPr lang="en-GB" dirty="0"/>
              <a:t>Work with communities on projects to improve their environment</a:t>
            </a:r>
          </a:p>
          <a:p>
            <a:pPr marL="1143000" lvl="1" indent="-457200"/>
            <a:r>
              <a:rPr lang="en-GB" dirty="0"/>
              <a:t>Drive strategic regeneration projects</a:t>
            </a:r>
          </a:p>
        </p:txBody>
      </p:sp>
    </p:spTree>
    <p:extLst>
      <p:ext uri="{BB962C8B-B14F-4D97-AF65-F5344CB8AC3E}">
        <p14:creationId xmlns:p14="http://schemas.microsoft.com/office/powerpoint/2010/main" val="381684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2A19D-8460-47DE-7D0B-EB69A7226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73" y="390617"/>
            <a:ext cx="10515600" cy="727969"/>
          </a:xfrm>
        </p:spPr>
        <p:txBody>
          <a:bodyPr>
            <a:normAutofit/>
          </a:bodyPr>
          <a:lstStyle/>
          <a:p>
            <a:r>
              <a:rPr lang="en-GB" dirty="0"/>
              <a:t>Our homes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9D3FC-5DA3-7725-012A-16AF9AFA9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73" y="1207363"/>
            <a:ext cx="10515600" cy="5566299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Decarbonising our whole housing stock: </a:t>
            </a:r>
          </a:p>
          <a:p>
            <a:pPr marL="1143000" lvl="1" indent="-457200"/>
            <a:r>
              <a:rPr lang="en-GB" dirty="0"/>
              <a:t>Social housing decarbonisation plan</a:t>
            </a:r>
          </a:p>
          <a:p>
            <a:pPr marL="1143000" lvl="1" indent="-457200"/>
            <a:r>
              <a:rPr lang="en-GB" dirty="0"/>
              <a:t>Work with Homes England and RPs on warmer homes investment plans</a:t>
            </a:r>
          </a:p>
          <a:p>
            <a:pPr marL="1143000" lvl="1" indent="-457200"/>
            <a:r>
              <a:rPr lang="en-GB" dirty="0"/>
              <a:t>Bid for funding to aid private sector housing decarbonisation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Ensuring that new housing supply contributes to our net zero housing ambitions: </a:t>
            </a:r>
          </a:p>
          <a:p>
            <a:pPr marL="1143000" lvl="1" indent="-457200"/>
            <a:r>
              <a:rPr lang="en-GB" dirty="0"/>
              <a:t>Design codes</a:t>
            </a:r>
          </a:p>
          <a:p>
            <a:pPr marL="1143000" lvl="1" indent="-457200"/>
            <a:r>
              <a:rPr lang="en-GB" dirty="0"/>
              <a:t>Building to Future Homes Standards and Nationally Described Space Standards</a:t>
            </a:r>
          </a:p>
          <a:p>
            <a:pPr marL="1143000" lvl="1" indent="-457200"/>
            <a:r>
              <a:rPr lang="en-GB" dirty="0"/>
              <a:t>New Council and RP homes are EPC C or above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Addressing stock condition issues: </a:t>
            </a:r>
          </a:p>
          <a:p>
            <a:pPr marL="1143000" lvl="1" indent="-457200"/>
            <a:r>
              <a:rPr lang="en-GB" dirty="0"/>
              <a:t>Retrofit action plan for private sector homes</a:t>
            </a:r>
          </a:p>
          <a:p>
            <a:pPr marL="1143000" lvl="1" indent="-457200"/>
            <a:r>
              <a:rPr lang="en-GB" dirty="0"/>
              <a:t>Improving poor quality homes across all tenures</a:t>
            </a:r>
          </a:p>
          <a:p>
            <a:pPr marL="1143000" lvl="1" indent="-457200"/>
            <a:r>
              <a:rPr lang="en-GB" dirty="0"/>
              <a:t>Working with the MCA to deliver the Carbon Abatement Pathway</a:t>
            </a:r>
          </a:p>
          <a:p>
            <a:pPr marL="1143000" lvl="1" indent="-457200"/>
            <a:r>
              <a:rPr lang="en-GB" dirty="0"/>
              <a:t>Enforcement and selective licensing where necessary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Ensuring that Council homes remain decent and continue to improve: </a:t>
            </a:r>
          </a:p>
          <a:p>
            <a:pPr marL="1143000" lvl="1" indent="-457200"/>
            <a:r>
              <a:rPr lang="en-GB" dirty="0"/>
              <a:t>Robust investment plan for Council homes</a:t>
            </a:r>
          </a:p>
          <a:p>
            <a:pPr marL="1143000" lvl="1" indent="-457200"/>
            <a:r>
              <a:rPr lang="en-GB" dirty="0"/>
              <a:t>Eradication of damp and mould</a:t>
            </a:r>
          </a:p>
          <a:p>
            <a:pPr marL="1143000" lvl="1" indent="-457200"/>
            <a:r>
              <a:rPr lang="en-GB" dirty="0"/>
              <a:t>Tenancy Strategy with high standards </a:t>
            </a:r>
          </a:p>
        </p:txBody>
      </p:sp>
    </p:spTree>
    <p:extLst>
      <p:ext uri="{BB962C8B-B14F-4D97-AF65-F5344CB8AC3E}">
        <p14:creationId xmlns:p14="http://schemas.microsoft.com/office/powerpoint/2010/main" val="968013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665B0-991C-D64D-5CC3-77556D5B0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73" y="681038"/>
            <a:ext cx="10515600" cy="1067864"/>
          </a:xfrm>
        </p:spPr>
        <p:txBody>
          <a:bodyPr/>
          <a:lstStyle/>
          <a:p>
            <a:r>
              <a:rPr lang="en-GB" dirty="0"/>
              <a:t>Consultation &amp; adoption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F0FB4-91A8-4475-7CC6-59F79B1F5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73" y="1944210"/>
            <a:ext cx="10515600" cy="423275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October to 11</a:t>
            </a:r>
            <a:r>
              <a:rPr lang="en-GB" baseline="30000" dirty="0"/>
              <a:t>th</a:t>
            </a:r>
            <a:r>
              <a:rPr lang="en-GB" dirty="0"/>
              <a:t> December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Online survey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Engaging with partners &amp; stakeholders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Feedback analysis January 2024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Review strategy and develop focussed action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Adoption May 2024 </a:t>
            </a:r>
          </a:p>
        </p:txBody>
      </p:sp>
    </p:spTree>
    <p:extLst>
      <p:ext uri="{BB962C8B-B14F-4D97-AF65-F5344CB8AC3E}">
        <p14:creationId xmlns:p14="http://schemas.microsoft.com/office/powerpoint/2010/main" val="2930605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291C7-682F-B84A-BA3F-6A0DB2030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73" y="681038"/>
            <a:ext cx="10515600" cy="845922"/>
          </a:xfrm>
        </p:spPr>
        <p:txBody>
          <a:bodyPr/>
          <a:lstStyle/>
          <a:p>
            <a:r>
              <a:rPr lang="en-GB" dirty="0"/>
              <a:t>North Yorkshire has…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77879-6745-08CC-2B20-2B7810B49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73" y="1713390"/>
            <a:ext cx="10515600" cy="446357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619,542 people living in 274,381 households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Experienced limited population growth - up by 2.85%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Reducing household size - down to 2.24 people per household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An ageing population - 25% of population age 65 or over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Reduction in working age population - down by 2.6%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Ageing housing stock  - 27% pre-1919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Over 108,000 residents limited by health and disability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065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089F6-3CC4-1168-954B-87090BF4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73" y="887767"/>
            <a:ext cx="10515600" cy="825623"/>
          </a:xfrm>
        </p:spPr>
        <p:txBody>
          <a:bodyPr/>
          <a:lstStyle/>
          <a:p>
            <a:r>
              <a:rPr lang="en-GB" dirty="0"/>
              <a:t>Affordability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6D26C-99CB-5B55-2BF9-37B634C1A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73" y="1828800"/>
            <a:ext cx="10515600" cy="43481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Average house price: £284,000 (median £250,000 in 2022)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Average annual household income after housing costs: £28,448 (£2,370 </a:t>
            </a:r>
            <a:r>
              <a:rPr lang="en-GB" dirty="0" err="1"/>
              <a:t>pcm</a:t>
            </a:r>
            <a:r>
              <a:rPr lang="en-GB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Average monthly rent: £730 (median £675; LQ £575)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Median affordability ratio 8.49 in 2022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Median rents c. 28% of median income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267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1F5E35-2984-E9CC-C489-412DC4C3E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GB" dirty="0"/>
              <a:t>Median affordability ratios 2018 - 2022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ACBCB39-6AC6-5FAF-8590-8C8BAE1904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386558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576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4D493-278E-621A-DAF0-A5E0F0D3C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73" y="399495"/>
            <a:ext cx="10515600" cy="949911"/>
          </a:xfrm>
        </p:spPr>
        <p:txBody>
          <a:bodyPr/>
          <a:lstStyle/>
          <a:p>
            <a:r>
              <a:rPr lang="en-GB" dirty="0"/>
              <a:t>Median house prices 2022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895EA19-F07A-3570-C995-01DFD4AC58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188674"/>
              </p:ext>
            </p:extLst>
          </p:nvPr>
        </p:nvGraphicFramePr>
        <p:xfrm>
          <a:off x="465138" y="1349406"/>
          <a:ext cx="9424586" cy="4827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2058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365DE-9421-4C51-566E-8F083979E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73" y="284086"/>
            <a:ext cx="10515600" cy="1136342"/>
          </a:xfrm>
        </p:spPr>
        <p:txBody>
          <a:bodyPr/>
          <a:lstStyle/>
          <a:p>
            <a:r>
              <a:rPr lang="en-GB" dirty="0"/>
              <a:t>Median earnings 2022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C631CF8-3B4E-72C4-B6C8-7BBF64CD26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814525"/>
              </p:ext>
            </p:extLst>
          </p:nvPr>
        </p:nvGraphicFramePr>
        <p:xfrm>
          <a:off x="465138" y="1278384"/>
          <a:ext cx="9406831" cy="4898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632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54F83-1961-D63F-DBFB-4B031087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72" y="248575"/>
            <a:ext cx="10943233" cy="1305017"/>
          </a:xfrm>
        </p:spPr>
        <p:txBody>
          <a:bodyPr>
            <a:normAutofit/>
          </a:bodyPr>
          <a:lstStyle/>
          <a:p>
            <a:r>
              <a:rPr lang="en-GB" dirty="0"/>
              <a:t>Median &amp; LQ rents April 2022 - March 23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12F291-1642-3CD7-2A3E-F8969FB158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173967"/>
              </p:ext>
            </p:extLst>
          </p:nvPr>
        </p:nvGraphicFramePr>
        <p:xfrm>
          <a:off x="465138" y="1553592"/>
          <a:ext cx="11262290" cy="4891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4656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E7B77-C8F4-F934-B3C4-7B9A3F11A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73" y="681037"/>
            <a:ext cx="10515600" cy="872555"/>
          </a:xfrm>
        </p:spPr>
        <p:txBody>
          <a:bodyPr/>
          <a:lstStyle/>
          <a:p>
            <a:r>
              <a:rPr lang="en-GB" dirty="0"/>
              <a:t>Rurality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63F62F-C176-6715-D650-351DE4A1A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171" y="1775534"/>
            <a:ext cx="8575829" cy="4200406"/>
          </a:xfrm>
        </p:spPr>
      </p:pic>
    </p:spTree>
    <p:extLst>
      <p:ext uri="{BB962C8B-B14F-4D97-AF65-F5344CB8AC3E}">
        <p14:creationId xmlns:p14="http://schemas.microsoft.com/office/powerpoint/2010/main" val="1295992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DEF31-C4F3-19AE-1882-4C5DB7413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73" y="681038"/>
            <a:ext cx="10515600" cy="695002"/>
          </a:xfrm>
        </p:spPr>
        <p:txBody>
          <a:bodyPr/>
          <a:lstStyle/>
          <a:p>
            <a:r>
              <a:rPr lang="en-GB" dirty="0"/>
              <a:t>Inequality &amp; fuel poverty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022540-C4F7-3C5D-DA46-E43ED58CF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573" y="1538055"/>
            <a:ext cx="4306805" cy="3044311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93F58D6-F6F8-82D6-7992-90BB82773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792" y="3579500"/>
            <a:ext cx="3702958" cy="2667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2639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Y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489"/>
      </a:accent1>
      <a:accent2>
        <a:srgbClr val="347121"/>
      </a:accent2>
      <a:accent3>
        <a:srgbClr val="866243"/>
      </a:accent3>
      <a:accent4>
        <a:srgbClr val="942A86"/>
      </a:accent4>
      <a:accent5>
        <a:srgbClr val="FAC52D"/>
      </a:accent5>
      <a:accent6>
        <a:srgbClr val="70AD47"/>
      </a:accent6>
      <a:hlink>
        <a:srgbClr val="005489"/>
      </a:hlink>
      <a:folHlink>
        <a:srgbClr val="0054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C4E1CC5-54B4-41AA-8DBD-D3A816254C8A}" vid="{F71FE226-ED2E-4992-998E-B43FFC771B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628159145B004A8A3A394342FAD37C" ma:contentTypeVersion="10" ma:contentTypeDescription="Create a new document." ma:contentTypeScope="" ma:versionID="633a1b1f98aff5684fe976a0812ee8f0">
  <xsd:schema xmlns:xsd="http://www.w3.org/2001/XMLSchema" xmlns:xs="http://www.w3.org/2001/XMLSchema" xmlns:p="http://schemas.microsoft.com/office/2006/metadata/properties" xmlns:ns2="34168048-f72e-4236-819e-20c8e5f20b98" xmlns:ns3="ebc06f2f-7902-4920-acd8-b038d56760dd" targetNamespace="http://schemas.microsoft.com/office/2006/metadata/properties" ma:root="true" ma:fieldsID="3aa1bd7c7df28f71dd3482968ada54f7" ns2:_="" ns3:_="">
    <xsd:import namespace="34168048-f72e-4236-819e-20c8e5f20b98"/>
    <xsd:import namespace="ebc06f2f-7902-4920-acd8-b038d56760dd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168048-f72e-4236-819e-20c8e5f20b9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47a77f1-cf3c-4eb3-ad1c-cfadb09ca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c06f2f-7902-4920-acd8-b038d56760d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4168048-f72e-4236-819e-20c8e5f20b9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C01F102-7CA4-41CD-9E61-7C6807935F50}">
  <ds:schemaRefs>
    <ds:schemaRef ds:uri="34168048-f72e-4236-819e-20c8e5f20b98"/>
    <ds:schemaRef ds:uri="ebc06f2f-7902-4920-acd8-b038d56760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76C895C-37E1-4EE4-BEB2-A61158C5DF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540594-9720-4B4C-BDD2-1D74C6F0387F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4168048-f72e-4236-819e-20c8e5f20b98"/>
    <ds:schemaRef ds:uri="ebc06f2f-7902-4920-acd8-b038d56760dd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NYC Powerpoint Template</Template>
  <TotalTime>800</TotalTime>
  <Words>617</Words>
  <Application>Microsoft Office PowerPoint</Application>
  <PresentationFormat>Widescreen</PresentationFormat>
  <Paragraphs>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Draft North Yorkshire Housing Strategy   2024 - 2029</vt:lpstr>
      <vt:lpstr>North Yorkshire has…   </vt:lpstr>
      <vt:lpstr>Affordability</vt:lpstr>
      <vt:lpstr>Median affordability ratios 2018 - 2022</vt:lpstr>
      <vt:lpstr>Median house prices 2022</vt:lpstr>
      <vt:lpstr>Median earnings 2022</vt:lpstr>
      <vt:lpstr>Median &amp; LQ rents April 2022 - March 23</vt:lpstr>
      <vt:lpstr>Rurality</vt:lpstr>
      <vt:lpstr>Inequality &amp; fuel poverty</vt:lpstr>
      <vt:lpstr>Opportunities &amp; aspirations</vt:lpstr>
      <vt:lpstr>Our vision &amp; themes</vt:lpstr>
      <vt:lpstr>Our people</vt:lpstr>
      <vt:lpstr>Our places</vt:lpstr>
      <vt:lpstr>Our homes</vt:lpstr>
      <vt:lpstr>Consultation &amp; adoption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Graham</dc:creator>
  <cp:lastModifiedBy>Sharon Graham</cp:lastModifiedBy>
  <cp:revision>118</cp:revision>
  <cp:lastPrinted>2023-07-18T15:43:55Z</cp:lastPrinted>
  <dcterms:created xsi:type="dcterms:W3CDTF">2023-03-07T08:54:05Z</dcterms:created>
  <dcterms:modified xsi:type="dcterms:W3CDTF">2023-09-18T13:18:21Z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0x0101002C628159145B004A8A3A394342FAD37C</vt:lpwstr>
  </property>
  <property fmtid="{D5CDD505-2E9C-101B-9397-08002B2CF9AE}" pid="3" name="MSIP_Label_13f27b87-3675-4fb5-85ad-fce3efd3a6b0_Enabled">
    <vt:lpwstr>true</vt:lpwstr>
  </property>
  <property fmtid="{D5CDD505-2E9C-101B-9397-08002B2CF9AE}" pid="4" name="MSIP_Label_13f27b87-3675-4fb5-85ad-fce3efd3a6b0_SetDate">
    <vt:lpwstr>2023-06-27T13:42:18Z</vt:lpwstr>
  </property>
  <property fmtid="{D5CDD505-2E9C-101B-9397-08002B2CF9AE}" pid="5" name="MSIP_Label_13f27b87-3675-4fb5-85ad-fce3efd3a6b0_Method">
    <vt:lpwstr>Standard</vt:lpwstr>
  </property>
  <property fmtid="{D5CDD505-2E9C-101B-9397-08002B2CF9AE}" pid="6" name="MSIP_Label_13f27b87-3675-4fb5-85ad-fce3efd3a6b0_Name">
    <vt:lpwstr>OFFICIAL - SENSITIVE</vt:lpwstr>
  </property>
  <property fmtid="{D5CDD505-2E9C-101B-9397-08002B2CF9AE}" pid="7" name="MSIP_Label_13f27b87-3675-4fb5-85ad-fce3efd3a6b0_SiteId">
    <vt:lpwstr>ad3d9c73-9830-44a1-b487-e1055441c70e</vt:lpwstr>
  </property>
  <property fmtid="{D5CDD505-2E9C-101B-9397-08002B2CF9AE}" pid="8" name="MSIP_Label_13f27b87-3675-4fb5-85ad-fce3efd3a6b0_ActionId">
    <vt:lpwstr>ff5ce6cc-4e0e-4588-90fe-d2d53f2e839c</vt:lpwstr>
  </property>
  <property fmtid="{D5CDD505-2E9C-101B-9397-08002B2CF9AE}" pid="9" name="MSIP_Label_13f27b87-3675-4fb5-85ad-fce3efd3a6b0_ContentBits">
    <vt:lpwstr>2</vt:lpwstr>
  </property>
  <property fmtid="{D5CDD505-2E9C-101B-9397-08002B2CF9AE}" pid="10" name="ClassificationContentMarkingFooterLocations">
    <vt:lpwstr>Office Theme:7</vt:lpwstr>
  </property>
  <property fmtid="{D5CDD505-2E9C-101B-9397-08002B2CF9AE}" pid="11" name="ClassificationContentMarkingFooterText">
    <vt:lpwstr>OFFICIAL - SENSITIVE</vt:lpwstr>
  </property>
</Properties>
</file>