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60" r:id="rId2"/>
    <p:sldMasterId id="2147483662" r:id="rId3"/>
    <p:sldMasterId id="2147483669" r:id="rId4"/>
    <p:sldMasterId id="2147483675" r:id="rId5"/>
    <p:sldMasterId id="2147483691" r:id="rId6"/>
    <p:sldMasterId id="2147483693" r:id="rId7"/>
    <p:sldMasterId id="2147483744" r:id="rId8"/>
    <p:sldMasterId id="2147483696" r:id="rId9"/>
    <p:sldMasterId id="2147483698" r:id="rId10"/>
    <p:sldMasterId id="2147483701" r:id="rId11"/>
    <p:sldMasterId id="2147483682" r:id="rId12"/>
    <p:sldMasterId id="2147483684" r:id="rId13"/>
    <p:sldMasterId id="2147483687" r:id="rId14"/>
    <p:sldMasterId id="2147483668" r:id="rId15"/>
  </p:sldMasterIdLst>
  <p:notesMasterIdLst>
    <p:notesMasterId r:id="rId22"/>
  </p:notesMasterIdLst>
  <p:handoutMasterIdLst>
    <p:handoutMasterId r:id="rId23"/>
  </p:handoutMasterIdLst>
  <p:sldIdLst>
    <p:sldId id="277" r:id="rId16"/>
    <p:sldId id="320" r:id="rId17"/>
    <p:sldId id="325" r:id="rId18"/>
    <p:sldId id="324" r:id="rId19"/>
    <p:sldId id="322" r:id="rId20"/>
    <p:sldId id="268" r:id="rId21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675"/>
    <a:srgbClr val="851D31"/>
    <a:srgbClr val="00A75D"/>
    <a:srgbClr val="C35C8F"/>
    <a:srgbClr val="770030"/>
    <a:srgbClr val="1C3B4E"/>
    <a:srgbClr val="9592A3"/>
    <a:srgbClr val="DFDEE4"/>
    <a:srgbClr val="E5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6" autoAdjust="0"/>
    <p:restoredTop sz="96419"/>
  </p:normalViewPr>
  <p:slideViewPr>
    <p:cSldViewPr snapToGrid="0" snapToObjects="1">
      <p:cViewPr varScale="1">
        <p:scale>
          <a:sx n="83" d="100"/>
          <a:sy n="83" d="100"/>
        </p:scale>
        <p:origin x="158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5FE82-C2DB-4E0E-BC7F-EE5E0D2B6BDC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8F85D-E4AA-4843-BDD1-C7730F5E5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2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EEA4D-B7EB-4702-8C5C-66B516073AD1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4C29C-71B3-4170-B8E3-D38E3C4E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5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4C29C-71B3-4170-B8E3-D38E3C4E47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Upland – is grouse shooting so intensive it affects special qualities?</a:t>
            </a:r>
          </a:p>
          <a:p>
            <a:r>
              <a:rPr lang="en-US" dirty="0"/>
              <a:t>Lowland – are we going to tackle intensification of pheasant shooting?</a:t>
            </a:r>
            <a:r>
              <a:rPr lang="en-US" baseline="0" dirty="0"/>
              <a:t> If so, how?</a:t>
            </a:r>
          </a:p>
          <a:p>
            <a:r>
              <a:rPr lang="en-US" baseline="0" dirty="0"/>
              <a:t>How can it be managed in a way that is good for wildlife and climate change?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4C29C-71B3-4170-B8E3-D38E3C4E47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8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D2E3-672A-43A5-99B5-199259B1560D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21D2-8F6E-425F-A9F2-4B4136AB3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436B67-473E-214C-93BE-FBF64CDED9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794" y="1344467"/>
            <a:ext cx="2375635" cy="3423477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 style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A39D176-DED5-3C47-BA6F-EE77302EE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2815" y="1344976"/>
            <a:ext cx="3607765" cy="34234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43F03A1-BBE3-7F47-A82C-905DBEB49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00A75D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FE34089-CD50-1B4D-A877-CC95BD2F19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90899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43F03A1-BBE3-7F47-A82C-905DBEB49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00A75D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FE34089-CD50-1B4D-A877-CC95BD2F19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23A1036-42DC-0048-8A49-39E9D49B3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954" y="2203248"/>
            <a:ext cx="2954818" cy="2527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2FD3E6D-B398-5645-9496-75130C6A5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4230" y="2203248"/>
            <a:ext cx="2954818" cy="2527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E4C9AD-CAFC-AA48-A250-A2DE1F7050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953" y="1759283"/>
            <a:ext cx="2977978" cy="22700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buFontTx/>
              <a:buNone/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9921A3D-D5D2-C443-835C-FA631B959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4230" y="1759282"/>
            <a:ext cx="2977978" cy="22700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buFontTx/>
              <a:buNone/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4727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Box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EF1087-DD2E-0640-A6AA-AB74285CF031}"/>
              </a:ext>
            </a:extLst>
          </p:cNvPr>
          <p:cNvSpPr/>
          <p:nvPr userDrawn="1"/>
        </p:nvSpPr>
        <p:spPr>
          <a:xfrm>
            <a:off x="276716" y="1491345"/>
            <a:ext cx="3233928" cy="34453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66C250-3E79-EA4F-9578-9EE499AF60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7" y="1574800"/>
            <a:ext cx="3077765" cy="3258459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C35C8F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C35C8F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C35C8F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sz="1400" dirty="0"/>
              <a:t>Indent style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E9083BF-A727-EB47-9EC4-6FC89A9CA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00A75D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65F38EF-3498-8141-944E-062778D2D3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03969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C47FD32-FCF0-9B46-A575-449B2949A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083" y="4209392"/>
            <a:ext cx="5307837" cy="368546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5B7B85-9936-1946-AE10-8F916DB41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83" y="4577939"/>
            <a:ext cx="5307837" cy="276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4455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1E7E-FD15-0B40-8707-32925A389D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5" y="1589315"/>
            <a:ext cx="4633913" cy="3342258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2E6675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2E6675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2E6675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2E6675"/>
              </a:buClr>
              <a:defRPr sz="619">
                <a:latin typeface="Libre Franklin" pitchFamily="2" charset="77"/>
              </a:defRPr>
            </a:lvl4pPr>
            <a:lvl5pPr marL="1028700" indent="0">
              <a:spcAft>
                <a:spcPts val="450"/>
              </a:spcAft>
              <a:buClr>
                <a:srgbClr val="2E6675"/>
              </a:buClr>
              <a:buNone/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 style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B514B7-60D9-8D4F-98D6-89562A086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2E6675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C79A77-1BB6-C442-868F-1E392AB275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83315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BA3056E-77C5-7141-8902-46C44F6776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794" y="1344467"/>
            <a:ext cx="2375635" cy="3423478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2E6675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2E6675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2E6675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2E6675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2E6675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95E1873-56A3-B744-9EC5-2AECB616E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2815" y="1344976"/>
            <a:ext cx="3607765" cy="34234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397BC4F-55B8-0245-B236-C04CFDD8C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2E6675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06E92F6-2CDF-E545-8D58-949C7FE14C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736278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397BC4F-55B8-0245-B236-C04CFDD8C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2E6675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06E92F6-2CDF-E545-8D58-949C7FE14C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66EAF6A-8E5F-9B43-8EA7-816A47253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954" y="2203248"/>
            <a:ext cx="2954818" cy="2527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3EFF330-C3D1-6B46-9524-459E305F28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4230" y="2203248"/>
            <a:ext cx="2954818" cy="2527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EACA81-DF51-D14A-BF79-FA7CCB834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953" y="1759283"/>
            <a:ext cx="2977978" cy="22700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buFontTx/>
              <a:buNone/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0759C7B-C29D-0346-BD96-4E75B5B8D2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4230" y="1759282"/>
            <a:ext cx="2977978" cy="22700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buFontTx/>
              <a:buNone/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09670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Box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8342C3-A069-7541-B3F6-3FECA07DA69D}"/>
              </a:ext>
            </a:extLst>
          </p:cNvPr>
          <p:cNvSpPr/>
          <p:nvPr userDrawn="1"/>
        </p:nvSpPr>
        <p:spPr>
          <a:xfrm>
            <a:off x="276716" y="1491345"/>
            <a:ext cx="3233928" cy="34453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676178B-CB2D-B149-8092-B530828B17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7" y="1574800"/>
            <a:ext cx="3077765" cy="3258459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2E6675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2E6675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2E6675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2E6675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2E6675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 style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49B1C79-F8C5-1F4C-82C5-4FC3537E33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2E6675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823C74-0035-324F-B7CD-0E35A3CD2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3945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BEBF63-AEEE-DD4B-BD15-93FD12F0A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083" y="4209392"/>
            <a:ext cx="5307837" cy="368546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9431F-6E67-844A-8BD9-E7603C5C8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83" y="4577939"/>
            <a:ext cx="5307837" cy="276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70984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1E7E-FD15-0B40-8707-32925A389D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5" y="1553029"/>
            <a:ext cx="4633913" cy="3378543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851D31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851D31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E50051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E50051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E50051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 style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9222B8F-00AF-674B-A03A-FC9EE3D79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851D3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7CB21B-E8BC-F948-B898-917C5EE44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742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3704692"/>
            <a:ext cx="5143500" cy="308047"/>
          </a:xfrm>
          <a:prstGeom prst="rect">
            <a:avLst/>
          </a:prstGeom>
        </p:spPr>
        <p:txBody>
          <a:bodyPr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88" b="0" i="0">
                <a:solidFill>
                  <a:schemeClr val="bg1"/>
                </a:solidFill>
                <a:latin typeface="Sanchez Light" pitchFamily="2" charset="77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B32861-2EAF-AB46-AC74-84E9FC05A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8" y="2821024"/>
            <a:ext cx="5915025" cy="79303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DFDEE4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two lines if required</a:t>
            </a:r>
          </a:p>
        </p:txBody>
      </p:sp>
    </p:spTree>
    <p:extLst>
      <p:ext uri="{BB962C8B-B14F-4D97-AF65-F5344CB8AC3E}">
        <p14:creationId xmlns:p14="http://schemas.microsoft.com/office/powerpoint/2010/main" val="75947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ADFC88-7E7D-7644-A6FE-01F245132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794" y="1344467"/>
            <a:ext cx="2375635" cy="3423478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851D31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851D31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E50051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E50051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E50051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 style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4AD7B09-3087-0B4F-B9A3-22C1BA7613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22815" y="1344976"/>
            <a:ext cx="3607765" cy="34234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D2EEF99-FF14-1549-B372-10F1CE776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851D3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A632D3-4BB6-2F4A-971A-3D3261C6D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604560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D2EEF99-FF14-1549-B372-10F1CE776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851D3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A632D3-4BB6-2F4A-971A-3D3261C6D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01B479-F11F-B04C-9692-77E74EB883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954" y="2203248"/>
            <a:ext cx="2954818" cy="2527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1B0D90E-5F68-614C-92C8-7DB41CC010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4230" y="2203248"/>
            <a:ext cx="2954818" cy="2527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72DA5E-2DF8-4E4C-BC17-17E9B89AF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953" y="1759283"/>
            <a:ext cx="2977978" cy="22700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buFontTx/>
              <a:buNone/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7C99A8E-5AA7-E343-90D3-02C5FD8D36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4230" y="1759282"/>
            <a:ext cx="2977978" cy="22700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buFontTx/>
              <a:buNone/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48469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Box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8342C3-A069-7541-B3F6-3FECA07DA69D}"/>
              </a:ext>
            </a:extLst>
          </p:cNvPr>
          <p:cNvSpPr/>
          <p:nvPr userDrawn="1"/>
        </p:nvSpPr>
        <p:spPr>
          <a:xfrm>
            <a:off x="276716" y="1491345"/>
            <a:ext cx="3233928" cy="34453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676178B-CB2D-B149-8092-B530828B17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7" y="1567544"/>
            <a:ext cx="3077765" cy="3265716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851D31"/>
              </a:buClr>
              <a:defRPr lang="en-US" sz="1600" kern="1200" baseline="0" dirty="0">
                <a:solidFill>
                  <a:schemeClr val="tx1"/>
                </a:solidFill>
                <a:latin typeface="Libre Franklin Medium" pitchFamily="2" charset="77"/>
                <a:ea typeface="+mn-ea"/>
                <a:cs typeface="+mn-cs"/>
              </a:defRPr>
            </a:lvl1pPr>
            <a:lvl2pPr>
              <a:spcAft>
                <a:spcPts val="450"/>
              </a:spcAft>
              <a:buClr>
                <a:srgbClr val="851D31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E50051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E50051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E50051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 style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1E42CFC-9E76-B14E-B523-2CB37531A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D3E2BE4-3021-264E-96A7-E5714F6E9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749961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36013D-BBD9-1348-9FA9-921F5AF6FCCB}"/>
              </a:ext>
            </a:extLst>
          </p:cNvPr>
          <p:cNvSpPr txBox="1"/>
          <p:nvPr userDrawn="1"/>
        </p:nvSpPr>
        <p:spPr>
          <a:xfrm>
            <a:off x="2127250" y="3234266"/>
            <a:ext cx="260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dirty="0">
                <a:solidFill>
                  <a:schemeClr val="bg1"/>
                </a:solidFill>
                <a:latin typeface="Sanchez Regular" panose="02000000000000000000" pitchFamily="2" charset="77"/>
              </a:rPr>
              <a:t>Thank you</a:t>
            </a:r>
          </a:p>
          <a:p>
            <a:pPr algn="ctr"/>
            <a:r>
              <a:rPr lang="en-GB" sz="2400" b="1" i="0" dirty="0">
                <a:solidFill>
                  <a:schemeClr val="bg1"/>
                </a:solidFill>
                <a:latin typeface="Sanchez Bold" panose="02000000000000000000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9986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A8B0F-0038-FB46-A29C-E42EBB941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083" y="4209392"/>
            <a:ext cx="5307837" cy="368546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40CC0A-1479-334E-B0BF-6B8E3CD29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83" y="4577939"/>
            <a:ext cx="5307837" cy="276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2774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1E7E-FD15-0B40-8707-32925A389D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5" y="1625601"/>
            <a:ext cx="4633913" cy="3305972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C35C8F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C35C8F"/>
              </a:buClr>
              <a:defRPr sz="1400" baseline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C35C8F"/>
              </a:buClr>
              <a:defRPr sz="675" baseline="0">
                <a:latin typeface="Libre Franklin Medium" pitchFamily="2" charset="77"/>
              </a:defRPr>
            </a:lvl3pPr>
            <a:lvl4pPr>
              <a:spcAft>
                <a:spcPts val="450"/>
              </a:spcAft>
              <a:buClr>
                <a:srgbClr val="C35C8F"/>
              </a:buClr>
              <a:defRPr sz="619" baseline="0">
                <a:latin typeface="Libre Franklin Medium" pitchFamily="2" charset="77"/>
              </a:defRPr>
            </a:lvl4pPr>
            <a:lvl5pPr>
              <a:spcAft>
                <a:spcPts val="450"/>
              </a:spcAft>
              <a:buClr>
                <a:srgbClr val="C35C8F"/>
              </a:buClr>
              <a:defRPr sz="619" baseline="0">
                <a:latin typeface="Libre Franklin Medium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sz="1400" dirty="0"/>
              <a:t>Indented style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7449A3-0EAD-A04C-A2FE-991485960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C35C8F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1CDDC38-BDAA-DA4F-9779-E5373D14E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01491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7AE90F-B009-3744-8546-A9F636B50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2815" y="1344976"/>
            <a:ext cx="3607765" cy="34234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3B08A2F-E5D0-594C-B99D-3E0C493FE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C35C8F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5290F81-34AC-6D41-90B7-CADE55F2D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A7F739-559F-104F-9795-79B781371B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794" y="1344467"/>
            <a:ext cx="2375635" cy="3423477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C35C8F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C35C8F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 style</a:t>
            </a:r>
          </a:p>
        </p:txBody>
      </p:sp>
    </p:spTree>
    <p:extLst>
      <p:ext uri="{BB962C8B-B14F-4D97-AF65-F5344CB8AC3E}">
        <p14:creationId xmlns:p14="http://schemas.microsoft.com/office/powerpoint/2010/main" val="250950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7AE90F-B009-3744-8546-A9F636B50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954" y="2203248"/>
            <a:ext cx="2954818" cy="2527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3B08A2F-E5D0-594C-B99D-3E0C493FE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C35C8F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5290F81-34AC-6D41-90B7-CADE55F2D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E6E5AE2-AD2B-8244-B10B-628F69F7E2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4230" y="2203248"/>
            <a:ext cx="2954818" cy="2527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B040C2F-9AA9-4C40-A44F-C7C37B7C28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953" y="1759283"/>
            <a:ext cx="2977978" cy="22700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buFontTx/>
              <a:buNone/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876BD0-12C3-984C-86AE-2D80830BA5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4230" y="1759282"/>
            <a:ext cx="2977978" cy="22700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buFontTx/>
              <a:buNone/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0771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Box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CCC35-C5C7-5D4D-86F0-A6CE1EC31D5D}"/>
              </a:ext>
            </a:extLst>
          </p:cNvPr>
          <p:cNvSpPr/>
          <p:nvPr userDrawn="1"/>
        </p:nvSpPr>
        <p:spPr>
          <a:xfrm>
            <a:off x="276716" y="1491345"/>
            <a:ext cx="3233928" cy="34453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1E7E-FD15-0B40-8707-32925A389D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7" y="1574800"/>
            <a:ext cx="3077765" cy="3258459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C35C8F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C35C8F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C35C8F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C35C8F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C35C8F"/>
              </a:buClr>
              <a:defRPr sz="619"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Indented style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683E21B-BCD0-8B4A-A841-755A33577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07BE4E5-86E4-A447-AF1B-B6B356E1BC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644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>
            <a:lum/>
          </a:blip>
          <a:srcRect/>
          <a:stretch>
            <a:fillRect l="-4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FEE3D48-0641-2C40-BDA3-493EBC682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083" y="4209392"/>
            <a:ext cx="5307837" cy="368546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F9E1EEC-FB02-1747-9738-16ACCB1B3C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83" y="4577939"/>
            <a:ext cx="5307837" cy="276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07223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FFB9EC-E258-0D4E-8798-F2D37E257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235" y="1567543"/>
            <a:ext cx="4633913" cy="3364029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buClr>
                <a:srgbClr val="00A75D"/>
              </a:buClr>
              <a:defRPr sz="1600" baseline="0">
                <a:latin typeface="Libre Franklin Medium" pitchFamily="2" charset="77"/>
              </a:defRPr>
            </a:lvl1pPr>
            <a:lvl2pPr>
              <a:spcAft>
                <a:spcPts val="450"/>
              </a:spcAft>
              <a:buClr>
                <a:srgbClr val="00A75D"/>
              </a:buClr>
              <a:defRPr sz="1400" b="0" i="0">
                <a:latin typeface="Libre Franklin Medium" pitchFamily="2" charset="77"/>
              </a:defRPr>
            </a:lvl2pPr>
            <a:lvl3pPr>
              <a:spcAft>
                <a:spcPts val="450"/>
              </a:spcAft>
              <a:buClr>
                <a:srgbClr val="00A75D"/>
              </a:buClr>
              <a:defRPr sz="675">
                <a:latin typeface="Libre Franklin" pitchFamily="2" charset="77"/>
              </a:defRPr>
            </a:lvl3pPr>
            <a:lvl4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4pPr>
            <a:lvl5pPr>
              <a:spcAft>
                <a:spcPts val="450"/>
              </a:spcAft>
              <a:buClr>
                <a:srgbClr val="00A75D"/>
              </a:buClr>
              <a:defRPr sz="619">
                <a:latin typeface="Libre Franklin" pitchFamily="2" charset="77"/>
              </a:defRPr>
            </a:lvl5pPr>
          </a:lstStyle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450"/>
              </a:spcAft>
              <a:buClr>
                <a:srgbClr val="00A7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450"/>
              </a:spcAft>
              <a:buClr>
                <a:srgbClr val="00A7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Indent style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2E8A4D6-7765-9B4D-A545-078FC0CD1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953" y="412679"/>
            <a:ext cx="4616195" cy="22700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00A75D"/>
                </a:solidFill>
                <a:latin typeface="Sanchez Black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8453BA3-2601-B546-935D-6E62D3B8F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954" y="726222"/>
            <a:ext cx="4633914" cy="186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C3B4E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74503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4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FEFCEB-298E-6146-B717-F6519CAE71F7}"/>
              </a:ext>
            </a:extLst>
          </p:cNvPr>
          <p:cNvSpPr/>
          <p:nvPr userDrawn="1"/>
        </p:nvSpPr>
        <p:spPr>
          <a:xfrm>
            <a:off x="0" y="-42677"/>
            <a:ext cx="6857999" cy="319768"/>
          </a:xfrm>
          <a:prstGeom prst="rect">
            <a:avLst/>
          </a:prstGeom>
          <a:solidFill>
            <a:srgbClr val="2E6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9130E-53BA-A548-B2FC-71B1F0A9E1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72" y="464457"/>
            <a:ext cx="1415143" cy="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47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FEFCEB-298E-6146-B717-F6519CAE71F7}"/>
              </a:ext>
            </a:extLst>
          </p:cNvPr>
          <p:cNvSpPr/>
          <p:nvPr userDrawn="1"/>
        </p:nvSpPr>
        <p:spPr>
          <a:xfrm>
            <a:off x="0" y="-43997"/>
            <a:ext cx="6857999" cy="319768"/>
          </a:xfrm>
          <a:prstGeom prst="rect">
            <a:avLst/>
          </a:prstGeom>
          <a:solidFill>
            <a:srgbClr val="2E6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EF84F-BFC7-1449-B04F-7B8A81ADD8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72" y="464457"/>
            <a:ext cx="1415143" cy="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D98D25-4F60-AB4B-89E7-B476809CA712}"/>
              </a:ext>
            </a:extLst>
          </p:cNvPr>
          <p:cNvCxnSpPr>
            <a:cxnSpLocks/>
          </p:cNvCxnSpPr>
          <p:nvPr userDrawn="1"/>
        </p:nvCxnSpPr>
        <p:spPr>
          <a:xfrm>
            <a:off x="365170" y="4088636"/>
            <a:ext cx="18360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E6587D1-287A-AA47-8994-9C05DD2E89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0" y="3484370"/>
            <a:ext cx="1836057" cy="4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FEFCEB-298E-6146-B717-F6519CAE71F7}"/>
              </a:ext>
            </a:extLst>
          </p:cNvPr>
          <p:cNvSpPr/>
          <p:nvPr userDrawn="1"/>
        </p:nvSpPr>
        <p:spPr>
          <a:xfrm>
            <a:off x="0" y="1"/>
            <a:ext cx="6857999" cy="275771"/>
          </a:xfrm>
          <a:prstGeom prst="rect">
            <a:avLst/>
          </a:prstGeom>
          <a:solidFill>
            <a:srgbClr val="851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321A2-4A87-5F4B-A8F8-83D4A40F78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72" y="464457"/>
            <a:ext cx="1415143" cy="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48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1B54D8-3955-E043-90B5-E34B925A780B}"/>
              </a:ext>
            </a:extLst>
          </p:cNvPr>
          <p:cNvSpPr/>
          <p:nvPr userDrawn="1"/>
        </p:nvSpPr>
        <p:spPr>
          <a:xfrm>
            <a:off x="0" y="1"/>
            <a:ext cx="6857999" cy="275771"/>
          </a:xfrm>
          <a:prstGeom prst="rect">
            <a:avLst/>
          </a:prstGeom>
          <a:solidFill>
            <a:srgbClr val="851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21637-841D-F24D-87F2-1FE242329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72" y="472394"/>
            <a:ext cx="1415143" cy="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B196-285E-DA40-9F1E-ADD7862AC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21" y="958193"/>
            <a:ext cx="1849957" cy="12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64E6E0-8F75-9B42-A53A-3E3B6BDDC44A}"/>
              </a:ext>
            </a:extLst>
          </p:cNvPr>
          <p:cNvCxnSpPr/>
          <p:nvPr userDrawn="1"/>
        </p:nvCxnSpPr>
        <p:spPr>
          <a:xfrm>
            <a:off x="898637" y="2626623"/>
            <a:ext cx="506073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647173A-EC1F-1B4A-9799-94C5E2CA0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21" y="958193"/>
            <a:ext cx="1849957" cy="12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FA0FE-AA97-D34C-BD4F-6FD4C3521E72}"/>
              </a:ext>
            </a:extLst>
          </p:cNvPr>
          <p:cNvCxnSpPr>
            <a:cxnSpLocks/>
          </p:cNvCxnSpPr>
          <p:nvPr userDrawn="1"/>
        </p:nvCxnSpPr>
        <p:spPr>
          <a:xfrm>
            <a:off x="365170" y="4088636"/>
            <a:ext cx="18360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369FFBE-EB6C-D74E-9718-7B26970F78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0" y="3484370"/>
            <a:ext cx="1836057" cy="4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FEFCEB-298E-6146-B717-F6519CAE71F7}"/>
              </a:ext>
            </a:extLst>
          </p:cNvPr>
          <p:cNvSpPr/>
          <p:nvPr userDrawn="1"/>
        </p:nvSpPr>
        <p:spPr>
          <a:xfrm>
            <a:off x="0" y="1"/>
            <a:ext cx="6858000" cy="275771"/>
          </a:xfrm>
          <a:prstGeom prst="rect">
            <a:avLst/>
          </a:prstGeom>
          <a:solidFill>
            <a:srgbClr val="C35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01015-5490-504A-82E2-77828B67CD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09" y="464457"/>
            <a:ext cx="1415143" cy="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4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960EE1-602B-FD4F-A7F6-FB6BAC10F364}"/>
              </a:ext>
            </a:extLst>
          </p:cNvPr>
          <p:cNvSpPr/>
          <p:nvPr userDrawn="1"/>
        </p:nvSpPr>
        <p:spPr>
          <a:xfrm>
            <a:off x="0" y="1"/>
            <a:ext cx="6858000" cy="275771"/>
          </a:xfrm>
          <a:prstGeom prst="rect">
            <a:avLst/>
          </a:prstGeom>
          <a:solidFill>
            <a:srgbClr val="C35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7CA376-7174-634E-98C1-F30A190812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72" y="472394"/>
            <a:ext cx="1415143" cy="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4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286DE9-44FC-D34B-984E-ECA582ACFC0F}"/>
              </a:ext>
            </a:extLst>
          </p:cNvPr>
          <p:cNvCxnSpPr>
            <a:cxnSpLocks/>
          </p:cNvCxnSpPr>
          <p:nvPr userDrawn="1"/>
        </p:nvCxnSpPr>
        <p:spPr>
          <a:xfrm>
            <a:off x="365170" y="4088636"/>
            <a:ext cx="18360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29B964-1D93-0540-959E-C13874C08B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0" y="3484370"/>
            <a:ext cx="1836057" cy="4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FEFCEB-298E-6146-B717-F6519CAE71F7}"/>
              </a:ext>
            </a:extLst>
          </p:cNvPr>
          <p:cNvSpPr/>
          <p:nvPr userDrawn="1"/>
        </p:nvSpPr>
        <p:spPr>
          <a:xfrm>
            <a:off x="0" y="-42677"/>
            <a:ext cx="6857999" cy="319768"/>
          </a:xfrm>
          <a:prstGeom prst="rect">
            <a:avLst/>
          </a:prstGeom>
          <a:solidFill>
            <a:srgbClr val="00A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D1874-D710-1146-A435-E360ACF48E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72" y="464457"/>
            <a:ext cx="1415143" cy="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46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208414-6330-FB45-B959-FA69A57C2DDD}"/>
              </a:ext>
            </a:extLst>
          </p:cNvPr>
          <p:cNvSpPr/>
          <p:nvPr userDrawn="1"/>
        </p:nvSpPr>
        <p:spPr>
          <a:xfrm>
            <a:off x="0" y="-42677"/>
            <a:ext cx="6857999" cy="319768"/>
          </a:xfrm>
          <a:prstGeom prst="rect">
            <a:avLst/>
          </a:prstGeom>
          <a:solidFill>
            <a:srgbClr val="00A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71418-8A05-B24A-87A9-9F0FCB26F6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72" y="472394"/>
            <a:ext cx="1415143" cy="3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ABC387-6B35-0A45-86E2-6A38DA8DA523}"/>
              </a:ext>
            </a:extLst>
          </p:cNvPr>
          <p:cNvCxnSpPr>
            <a:cxnSpLocks/>
          </p:cNvCxnSpPr>
          <p:nvPr userDrawn="1"/>
        </p:nvCxnSpPr>
        <p:spPr>
          <a:xfrm>
            <a:off x="365170" y="4088636"/>
            <a:ext cx="18360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2256765-3BA9-5448-9D0F-10BC840393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0" y="3484370"/>
            <a:ext cx="1836057" cy="4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83" y="4209392"/>
            <a:ext cx="6245249" cy="368546"/>
          </a:xfrm>
        </p:spPr>
        <p:txBody>
          <a:bodyPr/>
          <a:lstStyle/>
          <a:p>
            <a:r>
              <a:rPr lang="en-GB" dirty="0"/>
              <a:t>Housing Board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Changes to National Planning Policy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29CF4-04CF-6826-6D66-A11A166888EA}"/>
              </a:ext>
            </a:extLst>
          </p:cNvPr>
          <p:cNvSpPr/>
          <p:nvPr/>
        </p:nvSpPr>
        <p:spPr>
          <a:xfrm>
            <a:off x="4548947" y="4747932"/>
            <a:ext cx="23090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ill Sans MT" panose="020B0502020104020203" pitchFamily="34" charset="0"/>
              </a:rPr>
              <a:t>Photo: Clack Lane, Osmotherley (NYMNPA)</a:t>
            </a:r>
          </a:p>
        </p:txBody>
      </p:sp>
    </p:spTree>
    <p:extLst>
      <p:ext uri="{BB962C8B-B14F-4D97-AF65-F5344CB8AC3E}">
        <p14:creationId xmlns:p14="http://schemas.microsoft.com/office/powerpoint/2010/main" val="169731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1F0A684-C9B1-E9EB-6D16-891CCA72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7" y="412680"/>
            <a:ext cx="4616195" cy="647718"/>
          </a:xfrm>
        </p:spPr>
        <p:txBody>
          <a:bodyPr/>
          <a:lstStyle/>
          <a:p>
            <a:r>
              <a:rPr lang="en-US" dirty="0"/>
              <a:t>Changes to national policy – </a:t>
            </a:r>
            <a:br>
              <a:rPr lang="en-US" dirty="0"/>
            </a:br>
            <a:r>
              <a:rPr lang="en-US" dirty="0"/>
              <a:t>Headlines for Housing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16D2E-D04B-7E0F-C916-F68F51422B26}"/>
              </a:ext>
            </a:extLst>
          </p:cNvPr>
          <p:cNvSpPr txBox="1"/>
          <p:nvPr/>
        </p:nvSpPr>
        <p:spPr>
          <a:xfrm>
            <a:off x="145427" y="1395694"/>
            <a:ext cx="6070956" cy="4986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B0C0C"/>
                </a:solidFill>
                <a:latin typeface="Libre Franklin" panose="00000500000000000000" pitchFamily="50" charset="0"/>
              </a:rPr>
              <a:t>First of series of ongoing consultations/proposals arising from the LURB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B0C0C"/>
                </a:solidFill>
                <a:latin typeface="Libre Franklin" panose="00000500000000000000" pitchFamily="50" charset="0"/>
              </a:rPr>
              <a:t>Government ‘</a:t>
            </a:r>
            <a:r>
              <a:rPr lang="en-GB" dirty="0">
                <a:solidFill>
                  <a:srgbClr val="0B0C0C"/>
                </a:solidFill>
                <a:latin typeface="Libre Franklin" panose="00000500000000000000" pitchFamily="50" charset="0"/>
              </a:rPr>
              <a:t>stated’</a:t>
            </a:r>
            <a:r>
              <a:rPr lang="en-GB" sz="1800" dirty="0">
                <a:solidFill>
                  <a:srgbClr val="0B0C0C"/>
                </a:solidFill>
                <a:latin typeface="Libre Franklin" panose="00000500000000000000" pitchFamily="50" charset="0"/>
              </a:rPr>
              <a:t> commitment to delivering 300,000 homes a year by the mid-2020s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B0C0C"/>
                </a:solidFill>
                <a:latin typeface="Libre Franklin" panose="00000500000000000000" pitchFamily="50" charset="0"/>
              </a:rPr>
              <a:t>Nationally set method of calculating housing need no longer mandatory – LPAs can plan for less than full housing need to take account of “constraints”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B0C0C"/>
                </a:solidFill>
                <a:latin typeface="Libre Franklin" panose="00000500000000000000" pitchFamily="50" charset="0"/>
              </a:rPr>
              <a:t>LPAs with an up to date plan (no more than 5 years) will not have to demonstrate a 5 year housing land supply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B0C0C"/>
              </a:solidFill>
              <a:latin typeface="Libre Franklin" panose="00000500000000000000" pitchFamily="50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B0C0C"/>
              </a:solidFill>
              <a:latin typeface="Libre Franklin" panose="00000500000000000000" pitchFamily="50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B0C0C"/>
              </a:solidFill>
              <a:latin typeface="Libre Frankli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3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1F0A684-C9B1-E9EB-6D16-891CCA72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7" y="412679"/>
            <a:ext cx="4616195" cy="227001"/>
          </a:xfrm>
        </p:spPr>
        <p:txBody>
          <a:bodyPr/>
          <a:lstStyle/>
          <a:p>
            <a:r>
              <a:rPr lang="en-US" dirty="0"/>
              <a:t>Changes to national policy – Headlines for housing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BEA56-509D-2ECD-667D-EDC4683EFF06}"/>
              </a:ext>
            </a:extLst>
          </p:cNvPr>
          <p:cNvSpPr txBox="1"/>
          <p:nvPr/>
        </p:nvSpPr>
        <p:spPr>
          <a:xfrm>
            <a:off x="159159" y="1483615"/>
            <a:ext cx="6539682" cy="313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Libre Franklin" panose="00000500000000000000" pitchFamily="50" charset="0"/>
              </a:rPr>
              <a:t>Duty to co-operate to be replaced by ‘alignment policy’ (undefined at present) 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Libre Franklin" panose="00000500000000000000" pitchFamily="50" charset="0"/>
              </a:rPr>
              <a:t>LPAs will be able to take past over delivery (permissions) into account when setting targets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B0C0C"/>
                </a:solidFill>
                <a:latin typeface="Libre Franklin" panose="00000500000000000000" pitchFamily="50" charset="0"/>
              </a:rPr>
              <a:t>Government will publish data on developers who have failed to build out sites and possible financial penalties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B0C0C"/>
                </a:solidFill>
                <a:latin typeface="Libre Franklin" panose="00000500000000000000" pitchFamily="50" charset="0"/>
              </a:rPr>
              <a:t>Under delivery by developers could be taken into account in planning decisions</a:t>
            </a:r>
            <a:endParaRPr lang="en-GB" sz="1600" dirty="0">
              <a:latin typeface="Libre Franklin" panose="00000500000000000000" pitchFamily="50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Libre Frankli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5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1F0A684-C9B1-E9EB-6D16-891CCA72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7" y="412679"/>
            <a:ext cx="4616195" cy="227001"/>
          </a:xfrm>
        </p:spPr>
        <p:txBody>
          <a:bodyPr/>
          <a:lstStyle/>
          <a:p>
            <a:r>
              <a:rPr lang="en-US" dirty="0"/>
              <a:t>Changes to national policy – Headlines for housing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BEA56-509D-2ECD-667D-EDC4683EFF06}"/>
              </a:ext>
            </a:extLst>
          </p:cNvPr>
          <p:cNvSpPr txBox="1"/>
          <p:nvPr/>
        </p:nvSpPr>
        <p:spPr>
          <a:xfrm>
            <a:off x="145427" y="1284691"/>
            <a:ext cx="6547366" cy="424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B0C0C"/>
                </a:solidFill>
                <a:latin typeface="Libre Franklin" panose="00000500000000000000" pitchFamily="50" charset="0"/>
              </a:rPr>
              <a:t>Framework to make clear that local planning authorities should give greater importance in planning for social rent homes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B0C0C"/>
                </a:solidFill>
                <a:latin typeface="Libre Franklin" panose="00000500000000000000" pitchFamily="50" charset="0"/>
              </a:rPr>
              <a:t>More support for older people’s housing/small sites/small builders/rural exception schemes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B0C0C"/>
                </a:solidFill>
                <a:latin typeface="Libre Franklin" panose="00000500000000000000" pitchFamily="50" charset="0"/>
              </a:rPr>
              <a:t>Consultations not prescriptive on these issues – asking how greater weight and improvements can be made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B0C0C"/>
                </a:solidFill>
                <a:latin typeface="Libre Franklin" panose="00000500000000000000" pitchFamily="50" charset="0"/>
              </a:rPr>
              <a:t>Higher standards of design through production and use of mandatory statutory design codes – part of the development plan – seeking to deliver “beauty”.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B0C0C"/>
                </a:solidFill>
                <a:latin typeface="Libre Franklin" panose="00000500000000000000" pitchFamily="50" charset="0"/>
              </a:rPr>
              <a:t>Changes to NPPF text to take place Spring 2023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600" dirty="0">
              <a:solidFill>
                <a:srgbClr val="0B0C0C"/>
              </a:solidFill>
              <a:latin typeface="Libre Franklin" panose="00000500000000000000" pitchFamily="50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GB" sz="1600" dirty="0">
              <a:latin typeface="Libre Frankli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1F0A684-C9B1-E9EB-6D16-891CCA72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7" y="412679"/>
            <a:ext cx="4616195" cy="227001"/>
          </a:xfrm>
        </p:spPr>
        <p:txBody>
          <a:bodyPr/>
          <a:lstStyle/>
          <a:p>
            <a:r>
              <a:rPr lang="en-US" dirty="0"/>
              <a:t>Changes to national policy – Headlines for Local Plans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356CB-79F3-82B5-6484-17D0D332F643}"/>
              </a:ext>
            </a:extLst>
          </p:cNvPr>
          <p:cNvSpPr txBox="1"/>
          <p:nvPr/>
        </p:nvSpPr>
        <p:spPr>
          <a:xfrm>
            <a:off x="183562" y="1305299"/>
            <a:ext cx="6178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ibre Franklin" panose="00000500000000000000" pitchFamily="50" charset="0"/>
              </a:rPr>
              <a:t>Shorter, faster Local Plans – to be completed in 30 months/can’t replicate national policy and higher bar for decisions contrary to local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ibre Franklin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ibre Franklin" panose="00000500000000000000" pitchFamily="50" charset="0"/>
              </a:rPr>
              <a:t>New National Development Management Policies – to have same status as local plans in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ibre Franklin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ibre Franklin" panose="00000500000000000000" pitchFamily="50" charset="0"/>
              </a:rPr>
              <a:t>Reforms to take place in late 2024</a:t>
            </a:r>
          </a:p>
          <a:p>
            <a:endParaRPr lang="en-GB" dirty="0">
              <a:latin typeface="Libre Franklin" panose="00000500000000000000" pitchFamily="50" charset="0"/>
            </a:endParaRPr>
          </a:p>
          <a:p>
            <a:endParaRPr lang="en-GB" dirty="0">
              <a:latin typeface="Libre Frankli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1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5173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7025" y="4747932"/>
            <a:ext cx="36409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ill Sans MT" panose="020B0502020104020203" pitchFamily="34" charset="0"/>
              </a:rPr>
              <a:t>Photo: Cleveland Way from Live Moor, Thomas Heaton for Visit England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5FE7C-070A-1516-4B7B-8F7CB05B3DF2}"/>
              </a:ext>
            </a:extLst>
          </p:cNvPr>
          <p:cNvSpPr txBox="1"/>
          <p:nvPr/>
        </p:nvSpPr>
        <p:spPr>
          <a:xfrm>
            <a:off x="376518" y="675758"/>
            <a:ext cx="546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nchez Black" panose="02000000000000000000" pitchFamily="50" charset="0"/>
              </a:rPr>
              <a:t>National Planning Policy Changes – Implications for housing delivery across North Yorkshire and York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C946-69A2-AA38-7FB0-F4E252632E9A}"/>
              </a:ext>
            </a:extLst>
          </p:cNvPr>
          <p:cNvSpPr txBox="1"/>
          <p:nvPr/>
        </p:nvSpPr>
        <p:spPr>
          <a:xfrm>
            <a:off x="476410" y="1805748"/>
            <a:ext cx="148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nchez Black" panose="02000000000000000000" pitchFamily="50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646333470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A6668C24-0762-4F94-A9B1-EFC7A570A28B}"/>
    </a:ext>
  </a:extLst>
</a:theme>
</file>

<file path=ppt/theme/theme10.xml><?xml version="1.0" encoding="utf-8"?>
<a:theme xmlns:a="http://schemas.openxmlformats.org/drawingml/2006/main" name="Content Slide 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C4A56885-CFB2-4693-853B-0A3BB476707D}"/>
    </a:ext>
  </a:extLst>
</a:theme>
</file>

<file path=ppt/theme/theme11.xml><?xml version="1.0" encoding="utf-8"?>
<a:theme xmlns:a="http://schemas.openxmlformats.org/drawingml/2006/main" name="Content Slide 3 B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9A75AECA-B42E-4A7B-BF81-C18646548251}"/>
    </a:ext>
  </a:extLst>
</a:theme>
</file>

<file path=ppt/theme/theme12.xml><?xml version="1.0" encoding="utf-8"?>
<a:theme xmlns:a="http://schemas.openxmlformats.org/drawingml/2006/main" name="Section Title 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97B4EBF5-0D09-46DA-A7CF-A8D218DFD4BE}"/>
    </a:ext>
  </a:extLst>
</a:theme>
</file>

<file path=ppt/theme/theme13.xml><?xml version="1.0" encoding="utf-8"?>
<a:theme xmlns:a="http://schemas.openxmlformats.org/drawingml/2006/main" name="Content Slide 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FA1FE0F5-C493-44A4-9999-87CF9D5FA3D4}"/>
    </a:ext>
  </a:extLst>
</a:theme>
</file>

<file path=ppt/theme/theme14.xml><?xml version="1.0" encoding="utf-8"?>
<a:theme xmlns:a="http://schemas.openxmlformats.org/drawingml/2006/main" name="Content Slide 4 B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3F2CAB2E-BCBC-494C-AAEF-531AB6CB5C69}"/>
    </a:ext>
  </a:extLst>
</a:theme>
</file>

<file path=ppt/theme/theme15.xml><?xml version="1.0" encoding="utf-8"?>
<a:theme xmlns:a="http://schemas.openxmlformats.org/drawingml/2006/main" name="End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3D240F77-2F9D-4C96-933A-BE4BB6334DAD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94227122-235E-4F26-AE06-F141205A019A}"/>
    </a:ext>
  </a:extLst>
</a:theme>
</file>

<file path=ppt/theme/theme3.xml><?xml version="1.0" encoding="utf-8"?>
<a:theme xmlns:a="http://schemas.openxmlformats.org/drawingml/2006/main" name="Section Titl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3067EC0D-FAD8-493D-872C-9F0B42CB689F}"/>
    </a:ext>
  </a:extLst>
</a:theme>
</file>

<file path=ppt/theme/theme4.xml><?xml version="1.0" encoding="utf-8"?>
<a:theme xmlns:a="http://schemas.openxmlformats.org/drawingml/2006/main" name="Content Slid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07242CDF-D992-4020-BDF8-FDA25540C023}"/>
    </a:ext>
  </a:extLst>
</a:theme>
</file>

<file path=ppt/theme/theme5.xml><?xml version="1.0" encoding="utf-8"?>
<a:theme xmlns:a="http://schemas.openxmlformats.org/drawingml/2006/main" name="Content Slide 1 B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5E627173-A1BF-4392-AE6B-D0C56ABDC204}"/>
    </a:ext>
  </a:extLst>
</a:theme>
</file>

<file path=ppt/theme/theme6.xml><?xml version="1.0" encoding="utf-8"?>
<a:theme xmlns:a="http://schemas.openxmlformats.org/drawingml/2006/main" name="Section Titl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8CF5AED0-711B-4653-AF63-8602D2E73760}"/>
    </a:ext>
  </a:extLst>
</a:theme>
</file>

<file path=ppt/theme/theme7.xml><?xml version="1.0" encoding="utf-8"?>
<a:theme xmlns:a="http://schemas.openxmlformats.org/drawingml/2006/main" name="Content Slid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04FCF581-9023-4AF2-8990-B35052832804}"/>
    </a:ext>
  </a:extLst>
</a:theme>
</file>

<file path=ppt/theme/theme8.xml><?xml version="1.0" encoding="utf-8"?>
<a:theme xmlns:a="http://schemas.openxmlformats.org/drawingml/2006/main" name="Content Slide 2 B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B227FB19-1FF3-4CB0-9660-B6E886FF8782}"/>
    </a:ext>
  </a:extLst>
</a:theme>
</file>

<file path=ppt/theme/theme9.xml><?xml version="1.0" encoding="utf-8"?>
<a:theme xmlns:a="http://schemas.openxmlformats.org/drawingml/2006/main" name="Section Title 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T Discussion 11 May 2021" id="{8153E20E-4104-4582-964E-47F646A4A0E1}" vid="{9F65F320-14A5-4DEF-973A-775C5F62C7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Get Started</Template>
  <TotalTime>1846</TotalTime>
  <Words>401</Words>
  <Application>Microsoft Office PowerPoint</Application>
  <PresentationFormat>Custom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6</vt:i4>
      </vt:variant>
    </vt:vector>
  </HeadingPairs>
  <TitlesOfParts>
    <vt:vector size="30" baseType="lpstr">
      <vt:lpstr>Arial</vt:lpstr>
      <vt:lpstr>Calibri</vt:lpstr>
      <vt:lpstr>Gill Sans MT</vt:lpstr>
      <vt:lpstr>Libre Franklin</vt:lpstr>
      <vt:lpstr>Libre Franklin Medium</vt:lpstr>
      <vt:lpstr>Sanchez Black</vt:lpstr>
      <vt:lpstr>Sanchez Bold</vt:lpstr>
      <vt:lpstr>Sanchez Light</vt:lpstr>
      <vt:lpstr>Sanchez Regular</vt:lpstr>
      <vt:lpstr>Get Started</vt:lpstr>
      <vt:lpstr>Title Slide</vt:lpstr>
      <vt:lpstr>Section Title 1</vt:lpstr>
      <vt:lpstr>Content Slide 1</vt:lpstr>
      <vt:lpstr>Content Slide 1 Box</vt:lpstr>
      <vt:lpstr>Section Title 2</vt:lpstr>
      <vt:lpstr>Content Slide 2</vt:lpstr>
      <vt:lpstr>Content Slide 2 Box</vt:lpstr>
      <vt:lpstr>Section Title 3</vt:lpstr>
      <vt:lpstr>Content Slide 3</vt:lpstr>
      <vt:lpstr>Content Slide 3 Box</vt:lpstr>
      <vt:lpstr>Section Title 4</vt:lpstr>
      <vt:lpstr>Content Slide 4</vt:lpstr>
      <vt:lpstr>Content Slide 4 Box</vt:lpstr>
      <vt:lpstr>End Slide</vt:lpstr>
      <vt:lpstr>Housing Board  </vt:lpstr>
      <vt:lpstr>Changes to national policy –  Headlines for Housing </vt:lpstr>
      <vt:lpstr>Changes to national policy – Headlines for housing</vt:lpstr>
      <vt:lpstr>Changes to national policy – Headlines for housing</vt:lpstr>
      <vt:lpstr>Changes to national policy – Headlines for Local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Leadership Team 11 May 2021</dc:title>
  <dc:creator>Paul Fellows</dc:creator>
  <cp:lastModifiedBy>Chris France</cp:lastModifiedBy>
  <cp:revision>47</cp:revision>
  <cp:lastPrinted>2021-05-11T10:14:36Z</cp:lastPrinted>
  <dcterms:created xsi:type="dcterms:W3CDTF">2021-05-07T15:10:23Z</dcterms:created>
  <dcterms:modified xsi:type="dcterms:W3CDTF">2023-03-01T17:02:58Z</dcterms:modified>
</cp:coreProperties>
</file>