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6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7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8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3"/>
  </p:notesMasterIdLst>
  <p:sldIdLst>
    <p:sldId id="256" r:id="rId2"/>
    <p:sldId id="257" r:id="rId3"/>
    <p:sldId id="283" r:id="rId4"/>
    <p:sldId id="291" r:id="rId5"/>
    <p:sldId id="292" r:id="rId6"/>
    <p:sldId id="293" r:id="rId7"/>
    <p:sldId id="294" r:id="rId8"/>
    <p:sldId id="277" r:id="rId9"/>
    <p:sldId id="270" r:id="rId10"/>
    <p:sldId id="278" r:id="rId11"/>
    <p:sldId id="279" r:id="rId12"/>
    <p:sldId id="288" r:id="rId13"/>
    <p:sldId id="285" r:id="rId14"/>
    <p:sldId id="265" r:id="rId15"/>
    <p:sldId id="286" r:id="rId16"/>
    <p:sldId id="287" r:id="rId17"/>
    <p:sldId id="274" r:id="rId18"/>
    <p:sldId id="266" r:id="rId19"/>
    <p:sldId id="267" r:id="rId20"/>
    <p:sldId id="289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 varScale="1">
        <p:scale>
          <a:sx n="80" d="100"/>
          <a:sy n="80" d="100"/>
        </p:scale>
        <p:origin x="78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graham\Desktop\MONITORING\ALL%20LAs%20New%20strategy%20Monitoring%202019-20.xls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lma\shared\Housing%20Services\HOUSING%20AND%20PLANNING%20POLICY\York%20North%20Yorkshire%20East%20Riding%20Strategic%20Housing%20Partnership\ALL%20Monitoring\New%20STRATEGY%20MONITORING%202022-23\ALL%20LAs%20YNYER%20Housing%20strategy%20Monitoring%202022-23%20MIDYEAR%20TO%20END%20SEPT%202022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lma\shared\Housing%20Services\HOUSING%20AND%20PLANNING%20POLICY\York%20North%20Yorkshire%20East%20Riding%20Strategic%20Housing%20Partnership\ALL%20Monitoring\New%20STRATEGY%20MONITORING%202022-23\ALL%20LAs%20YNYER%20Housing%20strategy%20Monitoring%202022-23%20MIDYEAR%20TO%20END%20SEPT%202022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lma\shared\Housing%20Services\HOUSING%20AND%20PLANNING%20POLICY\York%20North%20Yorkshire%20East%20Riding%20Strategic%20Housing%20Partnership\ALL%20Monitoring\New%20STRATEGY%20MONITORING%202022-23\ALL%20LAs%20YNYER%20Housing%20strategy%20Monitoring%202022-23%20MIDYEAR%20TO%20END%20SEPT%202022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lma\shared\Housing%20Services\HOUSING%20AND%20PLANNING%20POLICY\York%20North%20Yorkshire%20East%20Riding%20Strategic%20Housing%20Partnership\ALL%20Monitoring\New%20STRATEGY%20MONITORING%202022-23\ALL%20LAs%20YNYER%20Housing%20strategy%20Monitoring%202022-23%20MIDYEAR%20TO%20END%20SEPT%202022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lma\shared\Housing%20Services\HOUSING%20AND%20PLANNING%20POLICY\York%20North%20Yorkshire%20East%20Riding%20Strategic%20Housing%20Partnership\ALL%20Monitoring\New%20STRATEGY%20MONITORING%202022-23\ALL%20LAs%20YNYER%20Housing%20strategy%20Monitoring%202022-23%20MIDYEAR%20TO%20END%20SEPT%202022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lma\shared\Housing%20Services\HOUSING%20AND%20PLANNING%20POLICY\York%20North%20Yorkshire%20East%20Riding%20Strategic%20Housing%20Partnership\ALL%20Monitoring\New%20STRATEGY%20MONITORING%202022-23\ALL%20LAs%20YNYER%20Housing%20strategy%20Monitoring%202022-23%20MIDYEAR%20TO%20END%20SEPT%202022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lma\shared\Housing%20Services\HOUSING%20AND%20PLANNING%20POLICY\York%20North%20Yorkshire%20East%20Riding%20Strategic%20Housing%20Partnership\ALL%20Monitoring\New%20STRATEGY%20MONITORING%202022-23\ALL%20LAs%20YNYER%20Housing%20strategy%20Monitoring%202022-23%20MIDYEAR%20TO%20END%20SEPT%202022.xl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lma\shared\Housing%20Services\HOUSING%20AND%20PLANNING%20POLICY\York%20North%20Yorkshire%20East%20Riding%20Strategic%20Housing%20Partnership\ALL%20Monitoring\New%20STRATEGY%20MONITORING%202022-23\ALL%20LAs%20YNYER%20Housing%20strategy%20Monitoring%202022-23%20MIDYEAR%20TO%20END%20SEPT%202022.xls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lma\shared\Housing%20Services\HOUSING%20AND%20PLANNING%20POLICY\York%20North%20Yorkshire%20East%20Riding%20Strategic%20Housing%20Partnership\ALL%20Monitoring\New%20STRATEGY%20MONITORING%202022-23\ALL%20LAs%20YNYER%20Housing%20strategy%20Monitoring%202022-23%20MIDYEAR%20TO%20END%20SEPT%202022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lma\shared\Housing%20Services\HOUSING%20AND%20PLANNING%20POLICY\York%20North%20Yorkshire%20East%20Riding%20Strategic%20Housing%20Partnership\ALL%20Monitoring\New%20STRATEGY%20MONITORING%202022-23\ALL%20LAs%20YNYER%20Housing%20strategy%20Monitoring%202022-23%20MIDYEAR%20TO%20END%20SEPT%202022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lma\shared\Housing%20Services\HOUSING%20AND%20PLANNING%20POLICY\York%20North%20Yorkshire%20East%20Riding%20Strategic%20Housing%20Partnership\ALL%20Monitoring\New%20STRATEGY%20MONITORING%202022-23\ALL%20LAs%20YNYER%20Housing%20strategy%20Monitoring%202022-23%20MIDYEAR%20TO%20END%20SEPT%202022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graham\Desktop\MONITORING\ALL%20LAs%20New%20strategy%20Monitoring%202019-20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lma\shared\Housing%20Services\HOUSING%20AND%20PLANNING%20POLICY\York%20North%20Yorkshire%20East%20Riding%20Strategic%20Housing%20Partnership\ALL%20Monitoring\New%20STRATEGY%20MONITORING%202022-23\ALL%20LAs%20YNYER%20Housing%20strategy%20Monitoring%202022-23%20MIDYEAR%20TO%20END%20SEPT%202022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55555555555555E-2"/>
          <c:y val="0"/>
          <c:w val="0.93888888888888888"/>
          <c:h val="0.9142634410517689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6570112"/>
        <c:axId val="196584192"/>
      </c:barChart>
      <c:catAx>
        <c:axId val="19657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6584192"/>
        <c:crosses val="autoZero"/>
        <c:auto val="1"/>
        <c:lblAlgn val="ctr"/>
        <c:lblOffset val="100"/>
        <c:noMultiLvlLbl val="0"/>
      </c:catAx>
      <c:valAx>
        <c:axId val="19658419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96570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Total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0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NYMNPA</c:v>
              </c:pt>
              <c:pt idx="9">
                <c:v>YDNPA</c:v>
              </c:pt>
            </c:strLit>
          </c:cat>
          <c:val>
            <c:numLit>
              <c:formatCode>#,##0</c:formatCode>
              <c:ptCount val="10"/>
              <c:pt idx="0">
                <c:v>34</c:v>
              </c:pt>
              <c:pt idx="1">
                <c:v>305</c:v>
              </c:pt>
              <c:pt idx="2">
                <c:v>587</c:v>
              </c:pt>
              <c:pt idx="3">
                <c:v>16</c:v>
              </c:pt>
              <c:pt idx="4">
                <c:v>173</c:v>
              </c:pt>
              <c:pt idx="5">
                <c:v>227</c:v>
              </c:pt>
              <c:pt idx="6">
                <c:v>210</c:v>
              </c:pt>
              <c:pt idx="7">
                <c:v>375</c:v>
              </c:pt>
              <c:pt idx="8">
                <c:v>5</c:v>
              </c:pt>
              <c:pt idx="9">
                <c:v>16</c:v>
              </c:pt>
            </c:numLit>
          </c:val>
          <c:extLst>
            <c:ext xmlns:c16="http://schemas.microsoft.com/office/drawing/2014/chart" uri="{C3380CC4-5D6E-409C-BE32-E72D297353CC}">
              <c16:uniqueId val="{00000000-0F85-4F19-9B9F-30CF9E2C295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61347167"/>
        <c:axId val="1861354655"/>
      </c:barChart>
      <c:catAx>
        <c:axId val="18613471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1354655"/>
        <c:crosses val="autoZero"/>
        <c:auto val="1"/>
        <c:lblAlgn val="ctr"/>
        <c:lblOffset val="100"/>
        <c:noMultiLvlLbl val="0"/>
      </c:catAx>
      <c:valAx>
        <c:axId val="1861354655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1347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0"/>
              <c:pt idx="0">
                <c:v>Richmondshire</c:v>
              </c:pt>
              <c:pt idx="1">
                <c:v>Craven </c:v>
              </c:pt>
              <c:pt idx="2">
                <c:v>NYMNPA</c:v>
              </c:pt>
              <c:pt idx="3">
                <c:v>YDNPA</c:v>
              </c:pt>
              <c:pt idx="4">
                <c:v>York</c:v>
              </c:pt>
              <c:pt idx="5">
                <c:v>Selby</c:v>
              </c:pt>
              <c:pt idx="6">
                <c:v>Scarborough</c:v>
              </c:pt>
              <c:pt idx="7">
                <c:v>Ryedale</c:v>
              </c:pt>
              <c:pt idx="8">
                <c:v>Harrogate</c:v>
              </c:pt>
              <c:pt idx="9">
                <c:v>Hambleton</c:v>
              </c:pt>
            </c:strLit>
          </c:cat>
          <c:val>
            <c:numLit>
              <c:formatCode>0%</c:formatCode>
              <c:ptCount val="10"/>
              <c:pt idx="0">
                <c:v>0.09</c:v>
              </c:pt>
              <c:pt idx="1">
                <c:v>0.15</c:v>
              </c:pt>
              <c:pt idx="2">
                <c:v>0.17</c:v>
              </c:pt>
              <c:pt idx="3">
                <c:v>0.35</c:v>
              </c:pt>
              <c:pt idx="4">
                <c:v>0.46</c:v>
              </c:pt>
              <c:pt idx="5">
                <c:v>0.47</c:v>
              </c:pt>
              <c:pt idx="6">
                <c:v>0.5</c:v>
              </c:pt>
              <c:pt idx="7">
                <c:v>0.87</c:v>
              </c:pt>
              <c:pt idx="8">
                <c:v>0.92</c:v>
              </c:pt>
              <c:pt idx="9">
                <c:v>0.97</c:v>
              </c:pt>
            </c:numLit>
          </c:val>
          <c:extLst>
            <c:ext xmlns:c16="http://schemas.microsoft.com/office/drawing/2014/chart" uri="{C3380CC4-5D6E-409C-BE32-E72D297353CC}">
              <c16:uniqueId val="{00000000-87E5-40D2-B873-A751EF1D723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75105887"/>
        <c:axId val="1975100479"/>
      </c:barChart>
      <c:catAx>
        <c:axId val="19751058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00479"/>
        <c:crosses val="autoZero"/>
        <c:auto val="1"/>
        <c:lblAlgn val="ctr"/>
        <c:lblOffset val="100"/>
        <c:noMultiLvlLbl val="0"/>
      </c:catAx>
      <c:valAx>
        <c:axId val="1975100479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05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Completions 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0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NYMNPA</c:v>
              </c:pt>
              <c:pt idx="9">
                <c:v>YDNPA</c:v>
              </c:pt>
            </c:strLit>
          </c:cat>
          <c:val>
            <c:numLit>
              <c:formatCode>General</c:formatCode>
              <c:ptCount val="10"/>
              <c:pt idx="0" formatCode="#,##0">
                <c:v>34</c:v>
              </c:pt>
              <c:pt idx="1">
                <c:v>305</c:v>
              </c:pt>
              <c:pt idx="2" formatCode="#,##0">
                <c:v>587</c:v>
              </c:pt>
              <c:pt idx="3">
                <c:v>16</c:v>
              </c:pt>
              <c:pt idx="4">
                <c:v>173</c:v>
              </c:pt>
              <c:pt idx="5">
                <c:v>227</c:v>
              </c:pt>
              <c:pt idx="6">
                <c:v>210</c:v>
              </c:pt>
              <c:pt idx="7">
                <c:v>375</c:v>
              </c:pt>
              <c:pt idx="8">
                <c:v>5</c:v>
              </c:pt>
              <c:pt idx="9">
                <c:v>16</c:v>
              </c:pt>
            </c:numLit>
          </c:val>
          <c:extLst>
            <c:ext xmlns:c16="http://schemas.microsoft.com/office/drawing/2014/chart" uri="{C3380CC4-5D6E-409C-BE32-E72D297353CC}">
              <c16:uniqueId val="{00000000-5B76-4EDA-AEE3-205343E162EA}"/>
            </c:ext>
          </c:extLst>
        </c:ser>
        <c:ser>
          <c:idx val="1"/>
          <c:order val="1"/>
          <c:tx>
            <c:v>LPA Target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0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NYMNPA</c:v>
              </c:pt>
              <c:pt idx="9">
                <c:v>YDNPA</c:v>
              </c:pt>
            </c:strLit>
          </c:cat>
          <c:val>
            <c:numLit>
              <c:formatCode>General</c:formatCode>
              <c:ptCount val="10"/>
              <c:pt idx="0">
                <c:v>230</c:v>
              </c:pt>
              <c:pt idx="1">
                <c:v>315</c:v>
              </c:pt>
              <c:pt idx="2">
                <c:v>637</c:v>
              </c:pt>
              <c:pt idx="3">
                <c:v>180</c:v>
              </c:pt>
              <c:pt idx="4">
                <c:v>199</c:v>
              </c:pt>
              <c:pt idx="5">
                <c:v>450</c:v>
              </c:pt>
              <c:pt idx="6">
                <c:v>450</c:v>
              </c:pt>
              <c:pt idx="7">
                <c:v>822</c:v>
              </c:pt>
              <c:pt idx="8">
                <c:v>29</c:v>
              </c:pt>
              <c:pt idx="9">
                <c:v>46</c:v>
              </c:pt>
            </c:numLit>
          </c:val>
          <c:extLst>
            <c:ext xmlns:c16="http://schemas.microsoft.com/office/drawing/2014/chart" uri="{C3380CC4-5D6E-409C-BE32-E72D297353CC}">
              <c16:uniqueId val="{00000001-5B76-4EDA-AEE3-205343E162E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61352159"/>
        <c:axId val="1861352991"/>
      </c:barChart>
      <c:catAx>
        <c:axId val="18613521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1352991"/>
        <c:crosses val="autoZero"/>
        <c:auto val="1"/>
        <c:lblAlgn val="ctr"/>
        <c:lblOffset val="100"/>
        <c:noMultiLvlLbl val="0"/>
      </c:catAx>
      <c:valAx>
        <c:axId val="1861352991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1352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mid year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421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CB1-4F53-8BF6-90B2DF44F6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5"/>
              <c:pt idx="0">
                <c:v>2018/19</c:v>
              </c:pt>
              <c:pt idx="1">
                <c:v>2019/20</c:v>
              </c:pt>
              <c:pt idx="2">
                <c:v>2020/21</c:v>
              </c:pt>
              <c:pt idx="3">
                <c:v>2021/22</c:v>
              </c:pt>
              <c:pt idx="4">
                <c:v>2022/23</c:v>
              </c:pt>
            </c:strLit>
          </c:cat>
          <c:val>
            <c:numLit>
              <c:formatCode>#,##0</c:formatCode>
              <c:ptCount val="5"/>
              <c:pt idx="0">
                <c:v>390</c:v>
              </c:pt>
              <c:pt idx="1">
                <c:v>597</c:v>
              </c:pt>
              <c:pt idx="2">
                <c:v>642</c:v>
              </c:pt>
              <c:pt idx="3">
                <c:v>764</c:v>
              </c:pt>
              <c:pt idx="4">
                <c:v>416</c:v>
              </c:pt>
            </c:numLit>
          </c:val>
          <c:extLst>
            <c:ext xmlns:c16="http://schemas.microsoft.com/office/drawing/2014/chart" uri="{C3380CC4-5D6E-409C-BE32-E72D297353CC}">
              <c16:uniqueId val="{00000000-9CB1-4F53-8BF6-90B2DF44F612}"/>
            </c:ext>
          </c:extLst>
        </c:ser>
        <c:ser>
          <c:idx val="1"/>
          <c:order val="1"/>
          <c:tx>
            <c:v>full year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5"/>
              <c:pt idx="0">
                <c:v>2018/19</c:v>
              </c:pt>
              <c:pt idx="1">
                <c:v>2019/20</c:v>
              </c:pt>
              <c:pt idx="2">
                <c:v>2020/21</c:v>
              </c:pt>
              <c:pt idx="3">
                <c:v>2021/22</c:v>
              </c:pt>
              <c:pt idx="4">
                <c:v>2022/23</c:v>
              </c:pt>
            </c:strLit>
          </c:cat>
          <c:val>
            <c:numLit>
              <c:formatCode>#,##0</c:formatCode>
              <c:ptCount val="5"/>
              <c:pt idx="0">
                <c:v>1103</c:v>
              </c:pt>
              <c:pt idx="1">
                <c:v>1334</c:v>
              </c:pt>
              <c:pt idx="2">
                <c:v>1351</c:v>
              </c:pt>
              <c:pt idx="3">
                <c:v>1560</c:v>
              </c:pt>
            </c:numLit>
          </c:val>
          <c:extLst>
            <c:ext xmlns:c16="http://schemas.microsoft.com/office/drawing/2014/chart" uri="{C3380CC4-5D6E-409C-BE32-E72D297353CC}">
              <c16:uniqueId val="{00000001-9CB1-4F53-8BF6-90B2DF44F61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92762719"/>
        <c:axId val="792751071"/>
      </c:barChart>
      <c:catAx>
        <c:axId val="792762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2751071"/>
        <c:crosses val="autoZero"/>
        <c:auto val="1"/>
        <c:lblAlgn val="ctr"/>
        <c:lblOffset val="100"/>
        <c:noMultiLvlLbl val="0"/>
      </c:catAx>
      <c:valAx>
        <c:axId val="79275107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7927627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8"/>
              <c:pt idx="0">
                <c:v>Richmondshire</c:v>
              </c:pt>
              <c:pt idx="1">
                <c:v>Craven </c:v>
              </c:pt>
              <c:pt idx="2">
                <c:v>Scarborough</c:v>
              </c:pt>
              <c:pt idx="3">
                <c:v>York</c:v>
              </c:pt>
              <c:pt idx="4">
                <c:v>Selby</c:v>
              </c:pt>
              <c:pt idx="5">
                <c:v>Hambleton</c:v>
              </c:pt>
              <c:pt idx="6">
                <c:v>Ryedale</c:v>
              </c:pt>
              <c:pt idx="7">
                <c:v>Harrogate</c:v>
              </c:pt>
            </c:strLit>
          </c:cat>
          <c:val>
            <c:numLit>
              <c:formatCode>#,##0</c:formatCode>
              <c:ptCount val="8"/>
              <c:pt idx="0" formatCode="General">
                <c:v>2</c:v>
              </c:pt>
              <c:pt idx="1">
                <c:v>4</c:v>
              </c:pt>
              <c:pt idx="2" formatCode="General">
                <c:v>17</c:v>
              </c:pt>
              <c:pt idx="3" formatCode="General">
                <c:v>38</c:v>
              </c:pt>
              <c:pt idx="4" formatCode="General">
                <c:v>48</c:v>
              </c:pt>
              <c:pt idx="5" formatCode="General">
                <c:v>68</c:v>
              </c:pt>
              <c:pt idx="6" formatCode="General">
                <c:v>90</c:v>
              </c:pt>
              <c:pt idx="7" formatCode="General">
                <c:v>149</c:v>
              </c:pt>
            </c:numLit>
          </c:val>
          <c:extLst>
            <c:ext xmlns:c16="http://schemas.microsoft.com/office/drawing/2014/chart" uri="{C3380CC4-5D6E-409C-BE32-E72D297353CC}">
              <c16:uniqueId val="{00000000-E308-498F-BAE5-756DE418996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68900815"/>
        <c:axId val="968912879"/>
      </c:barChart>
      <c:catAx>
        <c:axId val="968900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8912879"/>
        <c:crosses val="autoZero"/>
        <c:auto val="1"/>
        <c:lblAlgn val="ctr"/>
        <c:lblOffset val="100"/>
        <c:noMultiLvlLbl val="0"/>
      </c:catAx>
      <c:valAx>
        <c:axId val="968912879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68900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8"/>
              <c:pt idx="0">
                <c:v>Richmondshire</c:v>
              </c:pt>
              <c:pt idx="1">
                <c:v>Craven </c:v>
              </c:pt>
              <c:pt idx="2">
                <c:v>Scarborough</c:v>
              </c:pt>
              <c:pt idx="3">
                <c:v>York</c:v>
              </c:pt>
              <c:pt idx="4">
                <c:v>Selby</c:v>
              </c:pt>
              <c:pt idx="5">
                <c:v>Hambleton</c:v>
              </c:pt>
              <c:pt idx="6">
                <c:v>Harrogate</c:v>
              </c:pt>
              <c:pt idx="7">
                <c:v>Ryedale</c:v>
              </c:pt>
            </c:strLit>
          </c:cat>
          <c:val>
            <c:numLit>
              <c:formatCode>0%</c:formatCode>
              <c:ptCount val="8"/>
              <c:pt idx="0">
                <c:v>0.03</c:v>
              </c:pt>
              <c:pt idx="1">
                <c:v>0.06</c:v>
              </c:pt>
              <c:pt idx="2">
                <c:v>0.19</c:v>
              </c:pt>
              <c:pt idx="3">
                <c:v>0.2</c:v>
              </c:pt>
              <c:pt idx="4">
                <c:v>0.27</c:v>
              </c:pt>
              <c:pt idx="5">
                <c:v>0.72</c:v>
              </c:pt>
              <c:pt idx="6">
                <c:v>0.72</c:v>
              </c:pt>
              <c:pt idx="7">
                <c:v>1.2</c:v>
              </c:pt>
            </c:numLit>
          </c:val>
          <c:extLst>
            <c:ext xmlns:c16="http://schemas.microsoft.com/office/drawing/2014/chart" uri="{C3380CC4-5D6E-409C-BE32-E72D297353CC}">
              <c16:uniqueId val="{00000000-0FA0-46CC-9312-AB1C55C1A53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87211535"/>
        <c:axId val="1987211951"/>
      </c:barChart>
      <c:catAx>
        <c:axId val="19872115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7211951"/>
        <c:crosses val="autoZero"/>
        <c:auto val="1"/>
        <c:lblAlgn val="ctr"/>
        <c:lblOffset val="100"/>
        <c:noMultiLvlLbl val="0"/>
      </c:catAx>
      <c:valAx>
        <c:axId val="1987211951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9872115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Affordable completions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8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</c:strLit>
          </c:cat>
          <c:val>
            <c:numLit>
              <c:formatCode>General</c:formatCode>
              <c:ptCount val="8"/>
              <c:pt idx="0" formatCode="#,##0">
                <c:v>4</c:v>
              </c:pt>
              <c:pt idx="1">
                <c:v>68</c:v>
              </c:pt>
              <c:pt idx="2">
                <c:v>149</c:v>
              </c:pt>
              <c:pt idx="3">
                <c:v>2</c:v>
              </c:pt>
              <c:pt idx="4">
                <c:v>90</c:v>
              </c:pt>
              <c:pt idx="5">
                <c:v>17</c:v>
              </c:pt>
              <c:pt idx="6">
                <c:v>48</c:v>
              </c:pt>
              <c:pt idx="7">
                <c:v>38</c:v>
              </c:pt>
            </c:numLit>
          </c:val>
          <c:extLst>
            <c:ext xmlns:c16="http://schemas.microsoft.com/office/drawing/2014/chart" uri="{C3380CC4-5D6E-409C-BE32-E72D297353CC}">
              <c16:uniqueId val="{00000000-48D2-43A6-8163-DE915E954928}"/>
            </c:ext>
          </c:extLst>
        </c:ser>
        <c:ser>
          <c:idx val="1"/>
          <c:order val="1"/>
          <c:tx>
            <c:v>Annual Local Plan AH Target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8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</c:strLit>
          </c:cat>
          <c:val>
            <c:numLit>
              <c:formatCode>General</c:formatCode>
              <c:ptCount val="8"/>
              <c:pt idx="0">
                <c:v>69</c:v>
              </c:pt>
              <c:pt idx="1">
                <c:v>95</c:v>
              </c:pt>
              <c:pt idx="2">
                <c:v>208</c:v>
              </c:pt>
              <c:pt idx="3">
                <c:v>71</c:v>
              </c:pt>
              <c:pt idx="4">
                <c:v>75</c:v>
              </c:pt>
              <c:pt idx="5">
                <c:v>90</c:v>
              </c:pt>
              <c:pt idx="6">
                <c:v>180</c:v>
              </c:pt>
              <c:pt idx="7">
                <c:v>189</c:v>
              </c:pt>
            </c:numLit>
          </c:val>
          <c:extLst>
            <c:ext xmlns:c16="http://schemas.microsoft.com/office/drawing/2014/chart" uri="{C3380CC4-5D6E-409C-BE32-E72D297353CC}">
              <c16:uniqueId val="{00000001-48D2-43A6-8163-DE915E95492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32224815"/>
        <c:axId val="2032236879"/>
      </c:barChart>
      <c:catAx>
        <c:axId val="20322248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2236879"/>
        <c:crosses val="autoZero"/>
        <c:auto val="1"/>
        <c:lblAlgn val="ctr"/>
        <c:lblOffset val="100"/>
        <c:noMultiLvlLbl val="0"/>
      </c:catAx>
      <c:valAx>
        <c:axId val="2032236879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2224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v>Urban 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8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</c:strLit>
          </c:cat>
          <c:val>
            <c:numLit>
              <c:formatCode>General</c:formatCode>
              <c:ptCount val="8"/>
              <c:pt idx="0">
                <c:v>4</c:v>
              </c:pt>
              <c:pt idx="1">
                <c:v>46</c:v>
              </c:pt>
              <c:pt idx="2">
                <c:v>92</c:v>
              </c:pt>
              <c:pt idx="3">
                <c:v>2</c:v>
              </c:pt>
              <c:pt idx="4">
                <c:v>68</c:v>
              </c:pt>
              <c:pt idx="5">
                <c:v>8</c:v>
              </c:pt>
              <c:pt idx="6">
                <c:v>25</c:v>
              </c:pt>
              <c:pt idx="7">
                <c:v>38</c:v>
              </c:pt>
            </c:numLit>
          </c:val>
          <c:extLst>
            <c:ext xmlns:c16="http://schemas.microsoft.com/office/drawing/2014/chart" uri="{C3380CC4-5D6E-409C-BE32-E72D297353CC}">
              <c16:uniqueId val="{00000000-F131-4AF2-B58C-335CB016E0E0}"/>
            </c:ext>
          </c:extLst>
        </c:ser>
        <c:ser>
          <c:idx val="1"/>
          <c:order val="1"/>
          <c:tx>
            <c:v>Rural 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8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</c:strLit>
          </c:cat>
          <c:val>
            <c:numLit>
              <c:formatCode>General</c:formatCode>
              <c:ptCount val="8"/>
              <c:pt idx="0">
                <c:v>0</c:v>
              </c:pt>
              <c:pt idx="1">
                <c:v>22</c:v>
              </c:pt>
              <c:pt idx="2">
                <c:v>57</c:v>
              </c:pt>
              <c:pt idx="3">
                <c:v>0</c:v>
              </c:pt>
              <c:pt idx="4">
                <c:v>26</c:v>
              </c:pt>
              <c:pt idx="5">
                <c:v>10</c:v>
              </c:pt>
              <c:pt idx="6">
                <c:v>23</c:v>
              </c:pt>
              <c:pt idx="7">
                <c:v>0</c:v>
              </c:pt>
            </c:numLit>
          </c:val>
          <c:extLst>
            <c:ext xmlns:c16="http://schemas.microsoft.com/office/drawing/2014/chart" uri="{C3380CC4-5D6E-409C-BE32-E72D297353CC}">
              <c16:uniqueId val="{00000001-F131-4AF2-B58C-335CB016E0E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68904975"/>
        <c:axId val="968922447"/>
      </c:barChart>
      <c:catAx>
        <c:axId val="9689049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8922447"/>
        <c:crosses val="autoZero"/>
        <c:auto val="1"/>
        <c:lblAlgn val="ctr"/>
        <c:lblOffset val="100"/>
        <c:noMultiLvlLbl val="0"/>
      </c:catAx>
      <c:valAx>
        <c:axId val="968922447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68904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% target all completions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8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</c:strLit>
          </c:cat>
          <c:val>
            <c:numLit>
              <c:formatCode>0%</c:formatCode>
              <c:ptCount val="8"/>
              <c:pt idx="0">
                <c:v>0.15</c:v>
              </c:pt>
              <c:pt idx="1">
                <c:v>0.97</c:v>
              </c:pt>
              <c:pt idx="2">
                <c:v>0.92</c:v>
              </c:pt>
              <c:pt idx="3">
                <c:v>0.09</c:v>
              </c:pt>
              <c:pt idx="4">
                <c:v>0.87</c:v>
              </c:pt>
              <c:pt idx="5">
                <c:v>0.5</c:v>
              </c:pt>
              <c:pt idx="6">
                <c:v>0.47</c:v>
              </c:pt>
              <c:pt idx="7">
                <c:v>0.46</c:v>
              </c:pt>
            </c:numLit>
          </c:val>
          <c:extLst>
            <c:ext xmlns:c16="http://schemas.microsoft.com/office/drawing/2014/chart" uri="{C3380CC4-5D6E-409C-BE32-E72D297353CC}">
              <c16:uniqueId val="{00000000-B48E-4E11-A129-B51674685307}"/>
            </c:ext>
          </c:extLst>
        </c:ser>
        <c:ser>
          <c:idx val="1"/>
          <c:order val="1"/>
          <c:tx>
            <c:v>% target affordable completions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8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</c:strLit>
          </c:cat>
          <c:val>
            <c:numLit>
              <c:formatCode>0%</c:formatCode>
              <c:ptCount val="8"/>
              <c:pt idx="0">
                <c:v>0.06</c:v>
              </c:pt>
              <c:pt idx="1">
                <c:v>0.72</c:v>
              </c:pt>
              <c:pt idx="2">
                <c:v>0.72</c:v>
              </c:pt>
              <c:pt idx="3">
                <c:v>0.03</c:v>
              </c:pt>
              <c:pt idx="4">
                <c:v>1.2</c:v>
              </c:pt>
              <c:pt idx="5">
                <c:v>0.19</c:v>
              </c:pt>
              <c:pt idx="6">
                <c:v>0.27</c:v>
              </c:pt>
              <c:pt idx="7">
                <c:v>0.2</c:v>
              </c:pt>
            </c:numLit>
          </c:val>
          <c:extLst>
            <c:ext xmlns:c16="http://schemas.microsoft.com/office/drawing/2014/chart" uri="{C3380CC4-5D6E-409C-BE32-E72D297353CC}">
              <c16:uniqueId val="{00000001-B48E-4E11-A129-B5167468530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32237711"/>
        <c:axId val="2032238127"/>
      </c:barChart>
      <c:catAx>
        <c:axId val="20322377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2238127"/>
        <c:crosses val="autoZero"/>
        <c:auto val="1"/>
        <c:lblAlgn val="ctr"/>
        <c:lblOffset val="100"/>
        <c:noMultiLvlLbl val="0"/>
      </c:catAx>
      <c:valAx>
        <c:axId val="2032238127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032237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'PP analysis'!$B$2</c:f>
              <c:strCache>
                <c:ptCount val="1"/>
                <c:pt idx="0">
                  <c:v>mid year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'PP analysis'!$A$3:$A$7</c:f>
              <c:strCache>
                <c:ptCount val="5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  <c:pt idx="3">
                  <c:v>2021/22</c:v>
                </c:pt>
                <c:pt idx="4">
                  <c:v>2022/23</c:v>
                </c:pt>
              </c:strCache>
            </c:strRef>
          </c:cat>
          <c:val>
            <c:numRef>
              <c:f>'PP analysis'!$B$3:$B$7</c:f>
              <c:numCache>
                <c:formatCode>#,##0</c:formatCode>
                <c:ptCount val="5"/>
                <c:pt idx="0">
                  <c:v>5671</c:v>
                </c:pt>
                <c:pt idx="1">
                  <c:v>4471</c:v>
                </c:pt>
                <c:pt idx="2">
                  <c:v>3716</c:v>
                </c:pt>
                <c:pt idx="3">
                  <c:v>2086</c:v>
                </c:pt>
                <c:pt idx="4">
                  <c:v>1567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53-4515-BA32-06D7549204BB}"/>
            </c:ext>
          </c:extLst>
        </c:ser>
        <c:ser>
          <c:idx val="1"/>
          <c:order val="1"/>
          <c:tx>
            <c:strRef>
              <c:f>'PP analysis'!$C$2</c:f>
              <c:strCache>
                <c:ptCount val="1"/>
                <c:pt idx="0">
                  <c:v>full year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'PP analysis'!$A$3:$A$7</c:f>
              <c:strCache>
                <c:ptCount val="5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  <c:pt idx="3">
                  <c:v>2021/22</c:v>
                </c:pt>
                <c:pt idx="4">
                  <c:v>2022/23</c:v>
                </c:pt>
              </c:strCache>
            </c:strRef>
          </c:cat>
          <c:val>
            <c:numRef>
              <c:f>'PP analysis'!$C$3:$C$7</c:f>
              <c:numCache>
                <c:formatCode>#,##0</c:formatCode>
                <c:ptCount val="5"/>
                <c:pt idx="0">
                  <c:v>11730</c:v>
                </c:pt>
                <c:pt idx="1">
                  <c:v>11547</c:v>
                </c:pt>
                <c:pt idx="2">
                  <c:v>9430</c:v>
                </c:pt>
                <c:pt idx="3">
                  <c:v>3603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53-4515-BA32-06D7549204B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66736511"/>
        <c:axId val="1866736095"/>
      </c:barChart>
      <c:catAx>
        <c:axId val="1866736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6736095"/>
        <c:crosses val="autoZero"/>
        <c:auto val="1"/>
        <c:lblAlgn val="ctr"/>
        <c:lblOffset val="100"/>
        <c:noMultiLvlLbl val="0"/>
      </c:catAx>
      <c:valAx>
        <c:axId val="1866736095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866736511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582331629589749E-2"/>
          <c:y val="2.8959276018099549E-2"/>
          <c:w val="0.93780393998144029"/>
          <c:h val="0.621301314711226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'PP analysis'!$B$23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'PP analysis'!$A$24:$A$33</c:f>
              <c:strCache>
                <c:ptCount val="10"/>
                <c:pt idx="0">
                  <c:v>Craven </c:v>
                </c:pt>
                <c:pt idx="1">
                  <c:v>Hambleton</c:v>
                </c:pt>
                <c:pt idx="2">
                  <c:v>Harrogate</c:v>
                </c:pt>
                <c:pt idx="3">
                  <c:v>Richmondshire</c:v>
                </c:pt>
                <c:pt idx="4">
                  <c:v>Ryedale</c:v>
                </c:pt>
                <c:pt idx="5">
                  <c:v>Scarborough</c:v>
                </c:pt>
                <c:pt idx="6">
                  <c:v>Selby</c:v>
                </c:pt>
                <c:pt idx="7">
                  <c:v>York</c:v>
                </c:pt>
                <c:pt idx="8">
                  <c:v>NYMNPA</c:v>
                </c:pt>
                <c:pt idx="9">
                  <c:v>YDNPA</c:v>
                </c:pt>
              </c:strCache>
            </c:strRef>
          </c:cat>
          <c:val>
            <c:numRef>
              <c:f>'PP analysis'!$B$24:$B$33</c:f>
              <c:numCache>
                <c:formatCode>General</c:formatCode>
                <c:ptCount val="10"/>
                <c:pt idx="0" formatCode="#,##0">
                  <c:v>63</c:v>
                </c:pt>
                <c:pt idx="1">
                  <c:v>190</c:v>
                </c:pt>
                <c:pt idx="2">
                  <c:v>159</c:v>
                </c:pt>
                <c:pt idx="3">
                  <c:v>33</c:v>
                </c:pt>
                <c:pt idx="4">
                  <c:v>34</c:v>
                </c:pt>
                <c:pt idx="5">
                  <c:v>234</c:v>
                </c:pt>
                <c:pt idx="6">
                  <c:v>342</c:v>
                </c:pt>
                <c:pt idx="7">
                  <c:v>467</c:v>
                </c:pt>
                <c:pt idx="8">
                  <c:v>19</c:v>
                </c:pt>
                <c:pt idx="9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F6-446D-B55B-3B0F89503BD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61357983"/>
        <c:axId val="1861350079"/>
      </c:barChart>
      <c:catAx>
        <c:axId val="1861357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1350079"/>
        <c:crosses val="autoZero"/>
        <c:auto val="1"/>
        <c:lblAlgn val="ctr"/>
        <c:lblOffset val="100"/>
        <c:noMultiLvlLbl val="0"/>
      </c:catAx>
      <c:valAx>
        <c:axId val="1861350079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8613579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v>Urban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0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NYMNPA</c:v>
              </c:pt>
              <c:pt idx="9">
                <c:v>YDNPA</c:v>
              </c:pt>
            </c:strLit>
          </c:cat>
          <c:val>
            <c:numLit>
              <c:formatCode>General</c:formatCode>
              <c:ptCount val="10"/>
              <c:pt idx="0">
                <c:v>48</c:v>
              </c:pt>
              <c:pt idx="1">
                <c:v>66</c:v>
              </c:pt>
              <c:pt idx="2">
                <c:v>97</c:v>
              </c:pt>
              <c:pt idx="3">
                <c:v>33</c:v>
              </c:pt>
              <c:pt idx="4">
                <c:v>8</c:v>
              </c:pt>
              <c:pt idx="5">
                <c:v>215</c:v>
              </c:pt>
              <c:pt idx="6">
                <c:v>266</c:v>
              </c:pt>
              <c:pt idx="7">
                <c:v>466</c:v>
              </c:pt>
              <c:pt idx="8">
                <c:v>0</c:v>
              </c:pt>
              <c:pt idx="9">
                <c:v>0</c:v>
              </c:pt>
            </c:numLit>
          </c:val>
          <c:extLst>
            <c:ext xmlns:c16="http://schemas.microsoft.com/office/drawing/2014/chart" uri="{C3380CC4-5D6E-409C-BE32-E72D297353CC}">
              <c16:uniqueId val="{00000000-78B3-4097-B1F8-2269CB95A44D}"/>
            </c:ext>
          </c:extLst>
        </c:ser>
        <c:ser>
          <c:idx val="1"/>
          <c:order val="1"/>
          <c:tx>
            <c:v>Rural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0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NYMNPA</c:v>
              </c:pt>
              <c:pt idx="9">
                <c:v>YDNPA</c:v>
              </c:pt>
            </c:strLit>
          </c:cat>
          <c:val>
            <c:numLit>
              <c:formatCode>#,##0</c:formatCode>
              <c:ptCount val="10"/>
              <c:pt idx="0">
                <c:v>15</c:v>
              </c:pt>
              <c:pt idx="1">
                <c:v>124</c:v>
              </c:pt>
              <c:pt idx="2">
                <c:v>62</c:v>
              </c:pt>
              <c:pt idx="3">
                <c:v>0</c:v>
              </c:pt>
              <c:pt idx="4">
                <c:v>26</c:v>
              </c:pt>
              <c:pt idx="5">
                <c:v>19</c:v>
              </c:pt>
              <c:pt idx="6">
                <c:v>76</c:v>
              </c:pt>
              <c:pt idx="7">
                <c:v>1</c:v>
              </c:pt>
              <c:pt idx="8">
                <c:v>19</c:v>
              </c:pt>
              <c:pt idx="9">
                <c:v>26</c:v>
              </c:pt>
            </c:numLit>
          </c:val>
          <c:extLst>
            <c:ext xmlns:c16="http://schemas.microsoft.com/office/drawing/2014/chart" uri="{C3380CC4-5D6E-409C-BE32-E72D297353CC}">
              <c16:uniqueId val="{00000001-78B3-4097-B1F8-2269CB95A44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61356735"/>
        <c:axId val="1861355071"/>
      </c:barChart>
      <c:catAx>
        <c:axId val="18613567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1355071"/>
        <c:crosses val="autoZero"/>
        <c:auto val="1"/>
        <c:lblAlgn val="ctr"/>
        <c:lblOffset val="100"/>
        <c:noMultiLvlLbl val="0"/>
      </c:catAx>
      <c:valAx>
        <c:axId val="1861355071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61356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Permissions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0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NYMNPA</c:v>
              </c:pt>
              <c:pt idx="9">
                <c:v>YDNPA</c:v>
              </c:pt>
            </c:strLit>
          </c:cat>
          <c:val>
            <c:numLit>
              <c:formatCode>General</c:formatCode>
              <c:ptCount val="10"/>
              <c:pt idx="0" formatCode="#,##0">
                <c:v>63</c:v>
              </c:pt>
              <c:pt idx="1">
                <c:v>190</c:v>
              </c:pt>
              <c:pt idx="2" formatCode="#,##0">
                <c:v>159</c:v>
              </c:pt>
              <c:pt idx="3">
                <c:v>33</c:v>
              </c:pt>
              <c:pt idx="4">
                <c:v>34</c:v>
              </c:pt>
              <c:pt idx="5">
                <c:v>234</c:v>
              </c:pt>
              <c:pt idx="6">
                <c:v>342</c:v>
              </c:pt>
              <c:pt idx="7">
                <c:v>467</c:v>
              </c:pt>
              <c:pt idx="8">
                <c:v>19</c:v>
              </c:pt>
              <c:pt idx="9">
                <c:v>26</c:v>
              </c:pt>
            </c:numLit>
          </c:val>
          <c:extLst>
            <c:ext xmlns:c16="http://schemas.microsoft.com/office/drawing/2014/chart" uri="{C3380CC4-5D6E-409C-BE32-E72D297353CC}">
              <c16:uniqueId val="{00000000-66E3-443A-94F6-E8C0FDAE6392}"/>
            </c:ext>
          </c:extLst>
        </c:ser>
        <c:ser>
          <c:idx val="1"/>
          <c:order val="1"/>
          <c:tx>
            <c:v>LPA Target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0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NYMNPA</c:v>
              </c:pt>
              <c:pt idx="9">
                <c:v>YDNPA</c:v>
              </c:pt>
            </c:strLit>
          </c:cat>
          <c:val>
            <c:numLit>
              <c:formatCode>General</c:formatCode>
              <c:ptCount val="10"/>
              <c:pt idx="0">
                <c:v>230</c:v>
              </c:pt>
              <c:pt idx="1">
                <c:v>315</c:v>
              </c:pt>
              <c:pt idx="2">
                <c:v>637</c:v>
              </c:pt>
              <c:pt idx="3">
                <c:v>180</c:v>
              </c:pt>
              <c:pt idx="4">
                <c:v>199</c:v>
              </c:pt>
              <c:pt idx="5">
                <c:v>450</c:v>
              </c:pt>
              <c:pt idx="6">
                <c:v>450</c:v>
              </c:pt>
              <c:pt idx="7">
                <c:v>822</c:v>
              </c:pt>
              <c:pt idx="8">
                <c:v>29</c:v>
              </c:pt>
              <c:pt idx="9">
                <c:v>46</c:v>
              </c:pt>
            </c:numLit>
          </c:val>
          <c:extLst>
            <c:ext xmlns:c16="http://schemas.microsoft.com/office/drawing/2014/chart" uri="{C3380CC4-5D6E-409C-BE32-E72D297353CC}">
              <c16:uniqueId val="{00000001-66E3-443A-94F6-E8C0FDAE639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32231055"/>
        <c:axId val="2032232303"/>
      </c:barChart>
      <c:catAx>
        <c:axId val="20322310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2232303"/>
        <c:crosses val="autoZero"/>
        <c:auto val="1"/>
        <c:lblAlgn val="ctr"/>
        <c:lblOffset val="100"/>
        <c:noMultiLvlLbl val="0"/>
      </c:catAx>
      <c:valAx>
        <c:axId val="2032232303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2231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0"/>
              <c:pt idx="0">
                <c:v>Richmondshire</c:v>
              </c:pt>
              <c:pt idx="1">
                <c:v>Ryedale</c:v>
              </c:pt>
              <c:pt idx="2">
                <c:v>Harrogate</c:v>
              </c:pt>
              <c:pt idx="3">
                <c:v>Craven </c:v>
              </c:pt>
              <c:pt idx="4">
                <c:v>Scarborough</c:v>
              </c:pt>
              <c:pt idx="5">
                <c:v>York</c:v>
              </c:pt>
              <c:pt idx="6">
                <c:v>YDNPA</c:v>
              </c:pt>
              <c:pt idx="7">
                <c:v>Hambleton</c:v>
              </c:pt>
              <c:pt idx="8">
                <c:v>NYMNPA</c:v>
              </c:pt>
              <c:pt idx="9">
                <c:v>Selby</c:v>
              </c:pt>
            </c:strLit>
          </c:cat>
          <c:val>
            <c:numLit>
              <c:formatCode>0%</c:formatCode>
              <c:ptCount val="10"/>
              <c:pt idx="0">
                <c:v>0.18</c:v>
              </c:pt>
              <c:pt idx="1">
                <c:v>0.18</c:v>
              </c:pt>
              <c:pt idx="2">
                <c:v>0.25</c:v>
              </c:pt>
              <c:pt idx="3">
                <c:v>0.27</c:v>
              </c:pt>
              <c:pt idx="4">
                <c:v>0.52</c:v>
              </c:pt>
              <c:pt idx="5">
                <c:v>0.56999999999999995</c:v>
              </c:pt>
              <c:pt idx="6">
                <c:v>0.56999999999999995</c:v>
              </c:pt>
              <c:pt idx="7">
                <c:v>0.6</c:v>
              </c:pt>
              <c:pt idx="8">
                <c:v>0.66</c:v>
              </c:pt>
              <c:pt idx="9">
                <c:v>0.76</c:v>
              </c:pt>
            </c:numLit>
          </c:val>
          <c:extLst>
            <c:ext xmlns:c16="http://schemas.microsoft.com/office/drawing/2014/chart" uri="{C3380CC4-5D6E-409C-BE32-E72D297353CC}">
              <c16:uniqueId val="{00000000-682A-47EA-A896-89112495267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75274495"/>
        <c:axId val="1975263263"/>
      </c:barChart>
      <c:catAx>
        <c:axId val="19752744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263263"/>
        <c:crosses val="autoZero"/>
        <c:auto val="1"/>
        <c:lblAlgn val="ctr"/>
        <c:lblOffset val="100"/>
        <c:noMultiLvlLbl val="0"/>
      </c:catAx>
      <c:valAx>
        <c:axId val="1975263263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274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7294464"/>
        <c:axId val="37296000"/>
      </c:barChart>
      <c:catAx>
        <c:axId val="37294464"/>
        <c:scaling>
          <c:orientation val="minMax"/>
        </c:scaling>
        <c:delete val="0"/>
        <c:axPos val="b"/>
        <c:majorTickMark val="none"/>
        <c:minorTickMark val="none"/>
        <c:tickLblPos val="nextTo"/>
        <c:crossAx val="37296000"/>
        <c:crosses val="autoZero"/>
        <c:auto val="1"/>
        <c:lblAlgn val="ctr"/>
        <c:lblOffset val="100"/>
        <c:noMultiLvlLbl val="0"/>
      </c:catAx>
      <c:valAx>
        <c:axId val="3729600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7294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7327232"/>
        <c:axId val="37328768"/>
      </c:barChart>
      <c:catAx>
        <c:axId val="3732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7328768"/>
        <c:crosses val="autoZero"/>
        <c:auto val="1"/>
        <c:lblAlgn val="ctr"/>
        <c:lblOffset val="100"/>
        <c:noMultiLvlLbl val="0"/>
      </c:catAx>
      <c:valAx>
        <c:axId val="3732876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373272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mid year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5"/>
              <c:pt idx="0">
                <c:v>2018/19</c:v>
              </c:pt>
              <c:pt idx="1">
                <c:v>2019/20</c:v>
              </c:pt>
              <c:pt idx="2">
                <c:v>2020/21</c:v>
              </c:pt>
              <c:pt idx="3">
                <c:v>2021/22</c:v>
              </c:pt>
              <c:pt idx="4">
                <c:v>2022/23</c:v>
              </c:pt>
            </c:strLit>
          </c:cat>
          <c:val>
            <c:numLit>
              <c:formatCode>#,##0</c:formatCode>
              <c:ptCount val="5"/>
              <c:pt idx="0">
                <c:v>2113</c:v>
              </c:pt>
              <c:pt idx="1">
                <c:v>2475</c:v>
              </c:pt>
              <c:pt idx="2">
                <c:v>2973</c:v>
              </c:pt>
              <c:pt idx="3">
                <c:v>2741</c:v>
              </c:pt>
              <c:pt idx="4">
                <c:v>1948</c:v>
              </c:pt>
            </c:numLit>
          </c:val>
          <c:extLst>
            <c:ext xmlns:c16="http://schemas.microsoft.com/office/drawing/2014/chart" uri="{C3380CC4-5D6E-409C-BE32-E72D297353CC}">
              <c16:uniqueId val="{00000000-62A7-4DD7-8668-718D9CFF3681}"/>
            </c:ext>
          </c:extLst>
        </c:ser>
        <c:ser>
          <c:idx val="1"/>
          <c:order val="1"/>
          <c:tx>
            <c:v>full year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5"/>
              <c:pt idx="0">
                <c:v>2018/19</c:v>
              </c:pt>
              <c:pt idx="1">
                <c:v>2019/20</c:v>
              </c:pt>
              <c:pt idx="2">
                <c:v>2020/21</c:v>
              </c:pt>
              <c:pt idx="3">
                <c:v>2021/22</c:v>
              </c:pt>
              <c:pt idx="4">
                <c:v>2022/23</c:v>
              </c:pt>
            </c:strLit>
          </c:cat>
          <c:val>
            <c:numLit>
              <c:formatCode>#,##0</c:formatCode>
              <c:ptCount val="5"/>
              <c:pt idx="0">
                <c:v>4728</c:v>
              </c:pt>
              <c:pt idx="1">
                <c:v>5671</c:v>
              </c:pt>
              <c:pt idx="2">
                <c:v>5904</c:v>
              </c:pt>
              <c:pt idx="3">
                <c:v>4998</c:v>
              </c:pt>
            </c:numLit>
          </c:val>
          <c:extLst>
            <c:ext xmlns:c16="http://schemas.microsoft.com/office/drawing/2014/chart" uri="{C3380CC4-5D6E-409C-BE32-E72D297353CC}">
              <c16:uniqueId val="{00000001-62A7-4DD7-8668-718D9CFF368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34353967"/>
        <c:axId val="2034352303"/>
      </c:barChart>
      <c:catAx>
        <c:axId val="2034353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4352303"/>
        <c:crosses val="autoZero"/>
        <c:auto val="1"/>
        <c:lblAlgn val="ctr"/>
        <c:lblOffset val="100"/>
        <c:noMultiLvlLbl val="0"/>
      </c:catAx>
      <c:valAx>
        <c:axId val="2034352303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034353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0D3E1-2244-4DE7-8301-6C5AE5859FA2}" type="datetimeFigureOut">
              <a:rPr lang="en-GB" smtClean="0"/>
              <a:t>13/12/2022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E4996-A895-46D2-A6E6-29AB6C2A8C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301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PP mid year 2018/19 5,671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4996-A895-46D2-A6E6-29AB6C2A8C1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938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Mid year completions 2018/19 2,133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4996-A895-46D2-A6E6-29AB6C2A8C1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484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sz="3100" dirty="0"/>
            </a:br>
            <a:br>
              <a:rPr lang="en-GB" sz="3100" dirty="0"/>
            </a:br>
            <a:br>
              <a:rPr lang="en-GB" sz="3100" dirty="0"/>
            </a:br>
            <a:br>
              <a:rPr lang="en-GB" sz="3100" dirty="0"/>
            </a:br>
            <a:r>
              <a:rPr lang="en-GB" sz="3100" dirty="0"/>
              <a:t>Housing permissions and completions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2022/23 midyear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1336108"/>
          </a:xfrm>
        </p:spPr>
        <p:txBody>
          <a:bodyPr/>
          <a:lstStyle/>
          <a:p>
            <a:r>
              <a:rPr lang="en-US" dirty="0"/>
              <a:t>York, North Yorkshire &amp; East Riding Housing Board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Sharon Graham</a:t>
            </a:r>
          </a:p>
          <a:p>
            <a:r>
              <a:rPr lang="en-US" dirty="0"/>
              <a:t>YNYER Housing Strategy Manager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077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C4D66-C6FF-4B11-B5BB-54DC22AEF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080120"/>
          </a:xfrm>
        </p:spPr>
        <p:txBody>
          <a:bodyPr>
            <a:normAutofit fontScale="90000"/>
          </a:bodyPr>
          <a:lstStyle/>
          <a:p>
            <a:r>
              <a:rPr lang="en-GB" dirty="0"/>
              <a:t>All completions against Local Plan targets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6B97A-6118-4152-9092-8D9A1CCC0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EEFF9-1D38-400F-A73E-3EA0F986A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6244" y="5982741"/>
            <a:ext cx="7024744" cy="365125"/>
          </a:xfrm>
        </p:spPr>
        <p:txBody>
          <a:bodyPr/>
          <a:lstStyle/>
          <a:p>
            <a:r>
              <a:rPr lang="en-US" sz="1100" dirty="0"/>
              <a:t>Excludes ERY Q3&amp;4 market completions data</a:t>
            </a:r>
          </a:p>
          <a:p>
            <a:r>
              <a:rPr lang="en-US" sz="1100" dirty="0"/>
              <a:t>NPAs market completions only listed; affordable completions within NPAs listed by housing authority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1F59C-80FA-4D56-A687-F584356D5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B1A0D50-988E-4971-867C-9929498283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244037"/>
              </p:ext>
            </p:extLst>
          </p:nvPr>
        </p:nvGraphicFramePr>
        <p:xfrm>
          <a:off x="1259632" y="1772816"/>
          <a:ext cx="6808601" cy="4032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2211">
                  <a:extLst>
                    <a:ext uri="{9D8B030D-6E8A-4147-A177-3AD203B41FA5}">
                      <a16:colId xmlns:a16="http://schemas.microsoft.com/office/drawing/2014/main" val="1122224046"/>
                    </a:ext>
                  </a:extLst>
                </a:gridCol>
                <a:gridCol w="1472130">
                  <a:extLst>
                    <a:ext uri="{9D8B030D-6E8A-4147-A177-3AD203B41FA5}">
                      <a16:colId xmlns:a16="http://schemas.microsoft.com/office/drawing/2014/main" val="1168650138"/>
                    </a:ext>
                  </a:extLst>
                </a:gridCol>
                <a:gridCol w="1472130">
                  <a:extLst>
                    <a:ext uri="{9D8B030D-6E8A-4147-A177-3AD203B41FA5}">
                      <a16:colId xmlns:a16="http://schemas.microsoft.com/office/drawing/2014/main" val="2096374260"/>
                    </a:ext>
                  </a:extLst>
                </a:gridCol>
                <a:gridCol w="1472130">
                  <a:extLst>
                    <a:ext uri="{9D8B030D-6E8A-4147-A177-3AD203B41FA5}">
                      <a16:colId xmlns:a16="http://schemas.microsoft.com/office/drawing/2014/main" val="330484470"/>
                    </a:ext>
                  </a:extLst>
                </a:gridCol>
              </a:tblGrid>
              <a:tr h="620377">
                <a:tc>
                  <a:txBody>
                    <a:bodyPr/>
                    <a:lstStyle/>
                    <a:p>
                      <a:pPr algn="l" fontAlgn="b"/>
                      <a:endParaRPr lang="en-GB" sz="18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"/>
                      <a:endParaRPr lang="en-GB" sz="18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Completions </a:t>
                      </a:r>
                      <a:endParaRPr lang="en-GB" sz="18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LPA Target</a:t>
                      </a:r>
                      <a:endParaRPr lang="en-GB" sz="18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% of Target</a:t>
                      </a:r>
                      <a:endParaRPr lang="en-GB" sz="18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43924795"/>
                  </a:ext>
                </a:extLst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Craven 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34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230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15%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28463999"/>
                  </a:ext>
                </a:extLst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Hambleton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305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315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97%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4954938"/>
                  </a:ext>
                </a:extLst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Harrogate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587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637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92%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90155891"/>
                  </a:ext>
                </a:extLst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err="1">
                          <a:effectLst/>
                        </a:rPr>
                        <a:t>Richmondshire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16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180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61427607"/>
                  </a:ext>
                </a:extLst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Ryedale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173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199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87%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98925104"/>
                  </a:ext>
                </a:extLst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Scarborough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227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450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50%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99661994"/>
                  </a:ext>
                </a:extLst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Selby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210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450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47%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69208173"/>
                  </a:ext>
                </a:extLst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York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375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822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46%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29474358"/>
                  </a:ext>
                </a:extLst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NYMNPA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29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17%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10167189"/>
                  </a:ext>
                </a:extLst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YDNPA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16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46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35%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65990845"/>
                  </a:ext>
                </a:extLst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Total</a:t>
                      </a:r>
                      <a:endParaRPr lang="en-GB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1,948</a:t>
                      </a:r>
                      <a:endParaRPr lang="en-GB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3,358</a:t>
                      </a:r>
                      <a:endParaRPr lang="en-GB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58%</a:t>
                      </a:r>
                      <a:endParaRPr lang="en-GB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92938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750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91D13-8A81-4299-95A7-F6D7A5D71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74016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Midyear completions as a % of annual targets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C8C85-0C23-42E6-BFBA-88FDCA501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07FBA-2B32-42C1-AF72-C9B7BA9C4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D991CE2-78C5-44C0-99DE-EE3822752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9134" y="5983020"/>
            <a:ext cx="7325274" cy="365125"/>
          </a:xfrm>
        </p:spPr>
        <p:txBody>
          <a:bodyPr/>
          <a:lstStyle/>
          <a:p>
            <a:r>
              <a:rPr lang="en-US" dirty="0"/>
              <a:t>ERY excludes Q3&amp;4 market completions </a:t>
            </a:r>
          </a:p>
          <a:p>
            <a:r>
              <a:rPr lang="en-US" dirty="0"/>
              <a:t>NPAs market completions only, affordable completions within NPAs listed by housing authority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09511D65-E16A-4D0C-B78A-0124625F66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171064"/>
              </p:ext>
            </p:extLst>
          </p:nvPr>
        </p:nvGraphicFramePr>
        <p:xfrm>
          <a:off x="1042988" y="1883160"/>
          <a:ext cx="6777037" cy="3949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8395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CF76D-73BE-47F2-8133-2AEAF9D4D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en-GB" dirty="0"/>
              <a:t>Completions: midyear outputs  against annual targets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3137B-4FBA-459D-BE70-2425576A7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AEE0D-6219-4893-B0B8-1D93408B3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2DB243C-E09B-4E46-8960-44F164E03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3768" y="5851524"/>
            <a:ext cx="5660107" cy="601811"/>
          </a:xfrm>
        </p:spPr>
        <p:txBody>
          <a:bodyPr/>
          <a:lstStyle/>
          <a:p>
            <a:r>
              <a:rPr lang="en-US" dirty="0"/>
              <a:t>No data available for ERY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3C53135B-B231-4E8C-8E56-4102DE6B62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770347"/>
              </p:ext>
            </p:extLst>
          </p:nvPr>
        </p:nvGraphicFramePr>
        <p:xfrm>
          <a:off x="1042988" y="1772816"/>
          <a:ext cx="720142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1220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8BCF-9F89-4E01-B0A1-A57BE141B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Affordable housing completions year on year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3A4CA-63A4-4F21-BEC5-65BE7D86A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FA535-FA10-47FD-977D-D93A1113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2022/23 data for Y&amp;NY only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3A8C9-837C-4FDB-B664-1314B2038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39E17F8-2040-41A0-A967-569911EB6A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320422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9217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504056"/>
          </a:xfrm>
        </p:spPr>
        <p:txBody>
          <a:bodyPr>
            <a:noAutofit/>
          </a:bodyPr>
          <a:lstStyle/>
          <a:p>
            <a:r>
              <a:rPr lang="en-GB" sz="2700" dirty="0"/>
              <a:t>Affordable Housing Completions by LPA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1680" y="5830336"/>
            <a:ext cx="6451920" cy="531267"/>
          </a:xfrm>
        </p:spPr>
        <p:txBody>
          <a:bodyPr/>
          <a:lstStyle/>
          <a:p>
            <a:r>
              <a:rPr lang="en-US" dirty="0"/>
              <a:t>No data available for ERY</a:t>
            </a:r>
          </a:p>
          <a:p>
            <a:r>
              <a:rPr lang="en-US" dirty="0"/>
              <a:t>5 completions within NYMNPA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4E9640D2-A29D-40BD-A652-341BCAB46D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627914"/>
              </p:ext>
            </p:extLst>
          </p:nvPr>
        </p:nvGraphicFramePr>
        <p:xfrm>
          <a:off x="1042988" y="1443848"/>
          <a:ext cx="7024744" cy="4388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0170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5E27E-EAF3-48F4-88E0-0FA09DF22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761" y="662539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Midyear affordable delivery as a % of annual targets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63D42-17A8-456D-BC3B-37FE68FF1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EB3BD-09FA-4248-989E-CDE8A8A95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 data available for ERY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9399F-7C64-45DA-A0E2-605BC220E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E8B9342-6A6D-400E-8A3E-85394AD55B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720183"/>
              </p:ext>
            </p:extLst>
          </p:nvPr>
        </p:nvGraphicFramePr>
        <p:xfrm>
          <a:off x="1042988" y="1805539"/>
          <a:ext cx="6913388" cy="4046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3103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FD823-AF4E-4251-8AEA-03E8C6A1C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07" y="764704"/>
            <a:ext cx="7024744" cy="1143000"/>
          </a:xfrm>
        </p:spPr>
        <p:txBody>
          <a:bodyPr>
            <a:noAutofit/>
          </a:bodyPr>
          <a:lstStyle/>
          <a:p>
            <a:r>
              <a:rPr lang="en-GB" sz="3200" dirty="0"/>
              <a:t>Midyear affordable completions against annual targets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F5A62-6988-4E32-BE2D-A7288A93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B21A3-37EA-40EF-883E-287F134F6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 data available for ERY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5831B-5708-496B-97B1-9CA5524CF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CD454922-BB10-4EA9-84B7-FDD5D568DF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900003"/>
              </p:ext>
            </p:extLst>
          </p:nvPr>
        </p:nvGraphicFramePr>
        <p:xfrm>
          <a:off x="1042988" y="2082791"/>
          <a:ext cx="7100612" cy="3769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0263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en-GB" dirty="0"/>
              <a:t>Affordable urban/rural split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19625" y="5867400"/>
            <a:ext cx="3523975" cy="349885"/>
          </a:xfrm>
        </p:spPr>
        <p:txBody>
          <a:bodyPr/>
          <a:lstStyle/>
          <a:p>
            <a:r>
              <a:rPr lang="en-US" dirty="0"/>
              <a:t>No data available for ERY</a:t>
            </a:r>
          </a:p>
          <a:p>
            <a:r>
              <a:rPr lang="en-US" dirty="0"/>
              <a:t>67% urban &amp; 32% rural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E64D5114-3A4B-4D87-A134-E5AFEBB2D7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909994"/>
              </p:ext>
            </p:extLst>
          </p:nvPr>
        </p:nvGraphicFramePr>
        <p:xfrm>
          <a:off x="1042988" y="1844824"/>
          <a:ext cx="7024744" cy="3987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8850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1,567*</a:t>
            </a:r>
            <a:r>
              <a:rPr lang="en-GB" dirty="0"/>
              <a:t> </a:t>
            </a:r>
            <a:r>
              <a:rPr lang="en-GB" b="1" dirty="0"/>
              <a:t>permissions</a:t>
            </a:r>
          </a:p>
          <a:p>
            <a:pPr lvl="1">
              <a:buFont typeface="Wingdings" panose="05000000000000000000" pitchFamily="2" charset="2"/>
              <a:buChar char=""/>
            </a:pPr>
            <a:r>
              <a:rPr lang="en-GB" dirty="0"/>
              <a:t>Down on previous midyears:</a:t>
            </a:r>
          </a:p>
          <a:p>
            <a:pPr lvl="2">
              <a:buFont typeface="Wingdings" panose="05000000000000000000" pitchFamily="2" charset="2"/>
              <a:buChar char=""/>
            </a:pPr>
            <a:r>
              <a:rPr lang="en-GB" dirty="0"/>
              <a:t>20/21: 2,086</a:t>
            </a:r>
          </a:p>
          <a:p>
            <a:pPr lvl="2">
              <a:buFont typeface="Wingdings" panose="05000000000000000000" pitchFamily="2" charset="2"/>
              <a:buChar char=""/>
            </a:pPr>
            <a:r>
              <a:rPr lang="en-GB" dirty="0"/>
              <a:t>19/20: 3,716</a:t>
            </a:r>
          </a:p>
          <a:p>
            <a:pPr lvl="2">
              <a:buFont typeface="Wingdings" panose="05000000000000000000" pitchFamily="2" charset="2"/>
              <a:buChar char=""/>
            </a:pPr>
            <a:r>
              <a:rPr lang="en-GB" dirty="0"/>
              <a:t>18/19: 4,471</a:t>
            </a:r>
          </a:p>
          <a:p>
            <a:pPr marL="685800" lvl="2" indent="0">
              <a:buNone/>
            </a:pPr>
            <a:endParaRPr lang="en-GB" dirty="0"/>
          </a:p>
          <a:p>
            <a:r>
              <a:rPr lang="en-GB" b="1" dirty="0"/>
              <a:t>1,948** completions </a:t>
            </a:r>
          </a:p>
          <a:p>
            <a:pPr lvl="1">
              <a:buFont typeface="Wingdings" panose="05000000000000000000" pitchFamily="2" charset="2"/>
              <a:buChar char=""/>
            </a:pPr>
            <a:r>
              <a:rPr lang="en-GB" dirty="0"/>
              <a:t>Y&amp;NY LPA completion target = 3,358</a:t>
            </a:r>
          </a:p>
          <a:p>
            <a:pPr lvl="1">
              <a:buFont typeface="Wingdings" panose="05000000000000000000" pitchFamily="2" charset="2"/>
              <a:buChar char=""/>
            </a:pPr>
            <a:r>
              <a:rPr lang="en-GB" dirty="0"/>
              <a:t>Comparisons to previous midyears:</a:t>
            </a:r>
          </a:p>
          <a:p>
            <a:pPr lvl="2">
              <a:buFont typeface="Wingdings" panose="05000000000000000000" pitchFamily="2" charset="2"/>
              <a:buChar char=""/>
            </a:pPr>
            <a:r>
              <a:rPr lang="en-GB" dirty="0"/>
              <a:t>20/21: 2,741</a:t>
            </a:r>
          </a:p>
          <a:p>
            <a:pPr lvl="2">
              <a:buFont typeface="Wingdings" panose="05000000000000000000" pitchFamily="2" charset="2"/>
              <a:buChar char=""/>
            </a:pPr>
            <a:r>
              <a:rPr lang="en-GB" dirty="0"/>
              <a:t>19/20: 2,973</a:t>
            </a:r>
          </a:p>
          <a:p>
            <a:pPr lvl="2">
              <a:buFont typeface="Wingdings" panose="05000000000000000000" pitchFamily="2" charset="2"/>
              <a:buChar char=""/>
            </a:pPr>
            <a:r>
              <a:rPr lang="en-GB" dirty="0"/>
              <a:t>18/19: 2,475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/>
              <a:t>*No data for ERY</a:t>
            </a:r>
          </a:p>
          <a:p>
            <a:r>
              <a:rPr lang="en-US" sz="1100" dirty="0"/>
              <a:t>** Excludes ERY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920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58332"/>
            <a:ext cx="6777317" cy="432048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Completions against target strong: </a:t>
            </a:r>
            <a:r>
              <a:rPr lang="en-GB" b="1" dirty="0"/>
              <a:t>58% </a:t>
            </a:r>
            <a:endParaRPr lang="en-GB" dirty="0"/>
          </a:p>
          <a:p>
            <a:r>
              <a:rPr lang="en-GB" dirty="0"/>
              <a:t>Completions below 50% in:</a:t>
            </a:r>
          </a:p>
          <a:p>
            <a:pPr lvl="1"/>
            <a:r>
              <a:rPr lang="en-GB" sz="2100" dirty="0" err="1"/>
              <a:t>Richmondshire</a:t>
            </a:r>
            <a:r>
              <a:rPr lang="en-GB" sz="2100" dirty="0"/>
              <a:t> (9%)</a:t>
            </a:r>
          </a:p>
          <a:p>
            <a:pPr lvl="1"/>
            <a:r>
              <a:rPr lang="en-GB" sz="2100" dirty="0"/>
              <a:t>Craven (15%)</a:t>
            </a:r>
          </a:p>
          <a:p>
            <a:pPr lvl="1"/>
            <a:r>
              <a:rPr lang="en-GB" sz="2100" dirty="0"/>
              <a:t>NYMNPA (17%)</a:t>
            </a:r>
          </a:p>
          <a:p>
            <a:pPr lvl="1"/>
            <a:r>
              <a:rPr lang="en-GB" sz="2100" dirty="0"/>
              <a:t>YDNPA (35%)</a:t>
            </a:r>
          </a:p>
          <a:p>
            <a:pPr lvl="1"/>
            <a:r>
              <a:rPr lang="en-GB" sz="2100" dirty="0"/>
              <a:t>York (46%)</a:t>
            </a:r>
          </a:p>
          <a:p>
            <a:pPr lvl="1"/>
            <a:r>
              <a:rPr lang="en-GB" sz="2100" dirty="0"/>
              <a:t>Selby (47%)</a:t>
            </a:r>
          </a:p>
          <a:p>
            <a:pPr marL="365760" lvl="1" indent="0">
              <a:buNone/>
            </a:pPr>
            <a:endParaRPr lang="en-GB" sz="2100" dirty="0"/>
          </a:p>
          <a:p>
            <a:r>
              <a:rPr lang="en-GB" dirty="0"/>
              <a:t>Affordable delivery down: </a:t>
            </a:r>
            <a:r>
              <a:rPr lang="en-GB" b="1" dirty="0"/>
              <a:t>43%  </a:t>
            </a:r>
          </a:p>
          <a:p>
            <a:r>
              <a:rPr lang="en-GB" dirty="0"/>
              <a:t>Completions below 50% in: </a:t>
            </a:r>
          </a:p>
          <a:p>
            <a:pPr lvl="1"/>
            <a:r>
              <a:rPr lang="en-GB" dirty="0" err="1"/>
              <a:t>Richmondshire</a:t>
            </a:r>
            <a:r>
              <a:rPr lang="en-GB" dirty="0"/>
              <a:t> (3%)</a:t>
            </a:r>
          </a:p>
          <a:p>
            <a:pPr lvl="1"/>
            <a:r>
              <a:rPr lang="en-GB" dirty="0"/>
              <a:t>Craven (6%)</a:t>
            </a:r>
          </a:p>
          <a:p>
            <a:pPr lvl="1"/>
            <a:r>
              <a:rPr lang="en-GB" dirty="0"/>
              <a:t>Scarborough (19%)</a:t>
            </a:r>
          </a:p>
          <a:p>
            <a:pPr lvl="1"/>
            <a:r>
              <a:rPr lang="en-GB" dirty="0"/>
              <a:t>York (20%)</a:t>
            </a:r>
          </a:p>
          <a:p>
            <a:pPr lvl="1"/>
            <a:r>
              <a:rPr lang="en-GB" dirty="0"/>
              <a:t>Selby (27%)</a:t>
            </a:r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5852160"/>
            <a:ext cx="4723728" cy="365125"/>
          </a:xfrm>
        </p:spPr>
        <p:txBody>
          <a:bodyPr/>
          <a:lstStyle/>
          <a:p>
            <a:r>
              <a:rPr lang="en-US" sz="1000" dirty="0"/>
              <a:t>*No data for ERY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848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606" y="856317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Planning Permissions:</a:t>
            </a:r>
            <a:br>
              <a:rPr lang="en-GB" dirty="0"/>
            </a:br>
            <a:r>
              <a:rPr lang="en-GB" dirty="0"/>
              <a:t> mid &amp; full year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7944" y="5852160"/>
            <a:ext cx="4075656" cy="365125"/>
          </a:xfrm>
        </p:spPr>
        <p:txBody>
          <a:bodyPr/>
          <a:lstStyle/>
          <a:p>
            <a:r>
              <a:rPr lang="en-US" sz="1000" dirty="0"/>
              <a:t>2021/22 data excludes ERY planning consents for Q3&amp;4</a:t>
            </a:r>
          </a:p>
          <a:p>
            <a:r>
              <a:rPr lang="en-US" sz="1000" dirty="0"/>
              <a:t>2022/23 data York &amp; North Yorkshire only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757318"/>
              </p:ext>
            </p:extLst>
          </p:nvPr>
        </p:nvGraphicFramePr>
        <p:xfrm>
          <a:off x="899592" y="2266017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8230573-1FA9-4032-BF36-2CA094336F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6629433"/>
              </p:ext>
            </p:extLst>
          </p:nvPr>
        </p:nvGraphicFramePr>
        <p:xfrm>
          <a:off x="1467371" y="2077086"/>
          <a:ext cx="6676229" cy="3697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79143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CE157-B789-4BE8-8526-D73680462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48" y="480627"/>
            <a:ext cx="8136904" cy="1298404"/>
          </a:xfrm>
        </p:spPr>
        <p:txBody>
          <a:bodyPr>
            <a:normAutofit/>
          </a:bodyPr>
          <a:lstStyle/>
          <a:p>
            <a:pPr algn="ctr"/>
            <a:r>
              <a:rPr lang="en-GB" sz="3200" dirty="0"/>
              <a:t>All completions &amp; affordable completions against annual targets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BAC0E-0651-4985-870D-DFDB7458A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E88D9-5C19-4218-9698-08499854B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5083768" cy="212069"/>
          </a:xfrm>
        </p:spPr>
        <p:txBody>
          <a:bodyPr/>
          <a:lstStyle/>
          <a:p>
            <a:r>
              <a:rPr lang="en-US" dirty="0"/>
              <a:t>ERY data not available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5617A-6BF6-4DDD-BD87-767BF03F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44963A56-2C9E-4F1B-8A8A-EF2342A6FD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401404"/>
              </p:ext>
            </p:extLst>
          </p:nvPr>
        </p:nvGraphicFramePr>
        <p:xfrm>
          <a:off x="1042988" y="1844824"/>
          <a:ext cx="717262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8136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5A949-8AE5-49E9-AC82-BABA8F4F5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en-GB" dirty="0"/>
              <a:t>Key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1A76A-C545-49F5-9348-D0244508E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92500"/>
          </a:bodyPr>
          <a:lstStyle/>
          <a:p>
            <a:r>
              <a:rPr lang="en-GB" dirty="0"/>
              <a:t>Slowing of permissions continues: geographical nuances – </a:t>
            </a:r>
            <a:r>
              <a:rPr lang="en-GB" dirty="0" err="1"/>
              <a:t>Richmondshire</a:t>
            </a:r>
            <a:r>
              <a:rPr lang="en-GB" dirty="0"/>
              <a:t>, Ryedale, Harrogate, Craven</a:t>
            </a:r>
          </a:p>
          <a:p>
            <a:r>
              <a:rPr lang="en-GB" dirty="0"/>
              <a:t>Overall delivery (completions) broadly on target for mid year, though  again variations: </a:t>
            </a:r>
            <a:r>
              <a:rPr lang="en-GB" dirty="0" err="1"/>
              <a:t>Richmondshire</a:t>
            </a:r>
            <a:r>
              <a:rPr lang="en-GB" dirty="0"/>
              <a:t>, Craven, NPAs, York, Selby  </a:t>
            </a:r>
          </a:p>
          <a:p>
            <a:r>
              <a:rPr lang="en-GB" dirty="0"/>
              <a:t>Challenging conditions for affordable housing delivery, especially outside Hambleton, Harrogate &amp; Ryedale</a:t>
            </a:r>
          </a:p>
          <a:p>
            <a:r>
              <a:rPr lang="en-GB" dirty="0"/>
              <a:t>Rural affordable delivery up to 32% of affordable completions</a:t>
            </a:r>
          </a:p>
          <a:p>
            <a:pPr marL="365760" lvl="1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0A090-818A-452B-ADA5-874277A58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20DA5-9B46-4FED-82B9-99BEE948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 data for ERY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24A20-E4CE-436E-82EA-406977472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58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E54B4-FBC1-42D2-AD6E-39C4F55C3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r>
              <a:rPr lang="en-GB" dirty="0"/>
              <a:t>Permissions by LPA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4EBA5-A45C-4E7B-B27D-53BB6E966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55BEB-46CE-4196-AEA3-C393C4877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 data for ERY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FAC62-EBCF-4F47-A340-37FEDF7AD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9C76E89-9D56-4C66-93F3-51F1E3965F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855688"/>
              </p:ext>
            </p:extLst>
          </p:nvPr>
        </p:nvGraphicFramePr>
        <p:xfrm>
          <a:off x="1042988" y="1988840"/>
          <a:ext cx="6777037" cy="3843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822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D0903-8A65-4570-B42B-7F6693E43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en-GB" dirty="0"/>
              <a:t>Permissions urban/rural split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406E9-BEDB-4FE8-B4D4-16BD337A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F51C2-714E-4933-9A37-8D27F858D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77% urban/23% rural</a:t>
            </a:r>
          </a:p>
          <a:p>
            <a:r>
              <a:rPr lang="en-US" dirty="0"/>
              <a:t>No data for ERY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7E981-074B-4A9E-9B8B-73FDFE4C8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AF43922-29C9-419A-8DCB-40B39A9FF3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561395"/>
              </p:ext>
            </p:extLst>
          </p:nvPr>
        </p:nvGraphicFramePr>
        <p:xfrm>
          <a:off x="1042988" y="1700808"/>
          <a:ext cx="7057522" cy="4151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0229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3A631-81EE-4B24-BBC2-572AAA16C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Midyear permissions as a % of annual housing supply targets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BA61807-6EAA-4694-9118-78801E93DC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042465"/>
              </p:ext>
            </p:extLst>
          </p:nvPr>
        </p:nvGraphicFramePr>
        <p:xfrm>
          <a:off x="1043608" y="2276871"/>
          <a:ext cx="7344815" cy="3637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2890">
                  <a:extLst>
                    <a:ext uri="{9D8B030D-6E8A-4147-A177-3AD203B41FA5}">
                      <a16:colId xmlns:a16="http://schemas.microsoft.com/office/drawing/2014/main" val="3849639054"/>
                    </a:ext>
                  </a:extLst>
                </a:gridCol>
                <a:gridCol w="1563975">
                  <a:extLst>
                    <a:ext uri="{9D8B030D-6E8A-4147-A177-3AD203B41FA5}">
                      <a16:colId xmlns:a16="http://schemas.microsoft.com/office/drawing/2014/main" val="2663874249"/>
                    </a:ext>
                  </a:extLst>
                </a:gridCol>
                <a:gridCol w="1563975">
                  <a:extLst>
                    <a:ext uri="{9D8B030D-6E8A-4147-A177-3AD203B41FA5}">
                      <a16:colId xmlns:a16="http://schemas.microsoft.com/office/drawing/2014/main" val="3992773031"/>
                    </a:ext>
                  </a:extLst>
                </a:gridCol>
                <a:gridCol w="1563975">
                  <a:extLst>
                    <a:ext uri="{9D8B030D-6E8A-4147-A177-3AD203B41FA5}">
                      <a16:colId xmlns:a16="http://schemas.microsoft.com/office/drawing/2014/main" val="1508586838"/>
                    </a:ext>
                  </a:extLst>
                </a:gridCol>
              </a:tblGrid>
              <a:tr h="550045">
                <a:tc>
                  <a:txBody>
                    <a:bodyPr/>
                    <a:lstStyle/>
                    <a:p>
                      <a:pPr algn="l" fontAlgn="b"/>
                      <a:endParaRPr lang="en-GB" sz="18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Permissions</a:t>
                      </a:r>
                      <a:endParaRPr lang="en-GB" sz="18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LPA Target</a:t>
                      </a:r>
                      <a:endParaRPr lang="en-GB" sz="18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% of Target</a:t>
                      </a:r>
                      <a:endParaRPr lang="en-GB" sz="18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00586356"/>
                  </a:ext>
                </a:extLst>
              </a:tr>
              <a:tr h="27502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Craven 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63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230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27%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9279271"/>
                  </a:ext>
                </a:extLst>
              </a:tr>
              <a:tr h="27502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Hambleton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190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315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60%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30973972"/>
                  </a:ext>
                </a:extLst>
              </a:tr>
              <a:tr h="27502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Harrogate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159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637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25%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28236452"/>
                  </a:ext>
                </a:extLst>
              </a:tr>
              <a:tr h="27502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Richmondshire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33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180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18%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49629481"/>
                  </a:ext>
                </a:extLst>
              </a:tr>
              <a:tr h="27502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Ryedale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34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199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17%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08609924"/>
                  </a:ext>
                </a:extLst>
              </a:tr>
              <a:tr h="27502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Scarborough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234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450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52%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89680097"/>
                  </a:ext>
                </a:extLst>
              </a:tr>
              <a:tr h="27502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Selby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342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450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76%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20774580"/>
                  </a:ext>
                </a:extLst>
              </a:tr>
              <a:tr h="27502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York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467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822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57%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47123442"/>
                  </a:ext>
                </a:extLst>
              </a:tr>
              <a:tr h="27502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NYMNPA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19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29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66%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7307835"/>
                  </a:ext>
                </a:extLst>
              </a:tr>
              <a:tr h="27502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YDNPA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26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46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57%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09761055"/>
                  </a:ext>
                </a:extLst>
              </a:tr>
              <a:tr h="27502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Total</a:t>
                      </a:r>
                      <a:endParaRPr lang="en-GB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1,567</a:t>
                      </a:r>
                      <a:endParaRPr lang="en-GB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3,358</a:t>
                      </a:r>
                      <a:endParaRPr lang="en-GB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47%</a:t>
                      </a:r>
                      <a:endParaRPr lang="en-GB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42354885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5F410-2982-46F2-BCAC-C139D108B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80BC5-6904-404D-8140-3010B6D16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 data available for ERY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55E4A-BC10-485E-94F3-F40D5544E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457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CB121-D955-47F3-8E36-B79830E05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Midyear permissions against annual housing targets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DF5AB-A207-4346-A674-078B8BD57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57FED-BED7-4F2B-A4C5-AE2BCE9E6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 data available for ERY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9462B-288D-40A8-9018-BCFA8014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BD6C5EEE-A826-42B8-9D21-4823E3CE7B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27267"/>
              </p:ext>
            </p:extLst>
          </p:nvPr>
        </p:nvGraphicFramePr>
        <p:xfrm>
          <a:off x="1042988" y="2170664"/>
          <a:ext cx="7100612" cy="3778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1732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ECCB1-9EC9-486D-84D7-6531DC29C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988" y="885357"/>
            <a:ext cx="7024744" cy="103147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Mid year permissions as a % of annual housing targets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59B10-56BC-4EAA-B313-79BA0402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D0F58-24A9-4F84-B805-C5DC390C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 data available for ERY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9CCD3-24CC-4E0F-81A2-5C3DCA10D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3647DEE-32AE-4AAF-A044-5B9BCDCE44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067094"/>
              </p:ext>
            </p:extLst>
          </p:nvPr>
        </p:nvGraphicFramePr>
        <p:xfrm>
          <a:off x="1042988" y="1916832"/>
          <a:ext cx="7201420" cy="3935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767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Completions: </a:t>
            </a:r>
            <a:br>
              <a:rPr lang="en-GB" dirty="0"/>
            </a:br>
            <a:r>
              <a:rPr lang="en-GB" dirty="0"/>
              <a:t>full year &amp; mid year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88" y="5852161"/>
            <a:ext cx="4579712" cy="241136"/>
          </a:xfrm>
        </p:spPr>
        <p:txBody>
          <a:bodyPr/>
          <a:lstStyle/>
          <a:p>
            <a:r>
              <a:rPr lang="en-US" sz="1000" dirty="0"/>
              <a:t> 2021/22 no market completions data for ERY Q3&amp;4</a:t>
            </a:r>
          </a:p>
          <a:p>
            <a:r>
              <a:rPr lang="en-US" sz="1000" dirty="0"/>
              <a:t>2022/23 Y&amp;NY data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285917"/>
              </p:ext>
            </p:extLst>
          </p:nvPr>
        </p:nvGraphicFramePr>
        <p:xfrm>
          <a:off x="1043608" y="2276872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757859"/>
              </p:ext>
            </p:extLst>
          </p:nvPr>
        </p:nvGraphicFramePr>
        <p:xfrm>
          <a:off x="1403648" y="1988840"/>
          <a:ext cx="604867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8ABF3D4-0ACD-49FE-9541-B274578E49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9237963"/>
              </p:ext>
            </p:extLst>
          </p:nvPr>
        </p:nvGraphicFramePr>
        <p:xfrm>
          <a:off x="1403648" y="1907704"/>
          <a:ext cx="6664704" cy="3681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85636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907076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en-GB" dirty="0"/>
              <a:t>Completions by LPA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13,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99592" y="5852160"/>
            <a:ext cx="7244008" cy="457160"/>
          </a:xfrm>
        </p:spPr>
        <p:txBody>
          <a:bodyPr/>
          <a:lstStyle/>
          <a:p>
            <a:r>
              <a:rPr lang="en-US" sz="1100" dirty="0"/>
              <a:t> </a:t>
            </a:r>
          </a:p>
          <a:p>
            <a:r>
              <a:rPr lang="en-US" sz="1100" dirty="0"/>
              <a:t>No data available for ERY</a:t>
            </a:r>
          </a:p>
          <a:p>
            <a:r>
              <a:rPr lang="en-US" sz="1100" dirty="0"/>
              <a:t>NPAs market completions only listed; affordable completions within NPAs listed by housing authority</a:t>
            </a:r>
          </a:p>
          <a:p>
            <a:endParaRPr lang="en-US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FD23CE80-C5A6-4B04-B12A-A996B83789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20709"/>
              </p:ext>
            </p:extLst>
          </p:nvPr>
        </p:nvGraphicFramePr>
        <p:xfrm>
          <a:off x="1042988" y="1580220"/>
          <a:ext cx="6913388" cy="4252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6102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3082</TotalTime>
  <Words>674</Words>
  <Application>Microsoft Office PowerPoint</Application>
  <PresentationFormat>On-screen Show (4:3)</PresentationFormat>
  <Paragraphs>227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Wingdings</vt:lpstr>
      <vt:lpstr>Wingdings 2</vt:lpstr>
      <vt:lpstr>Austin</vt:lpstr>
      <vt:lpstr>    Housing permissions and completions</vt:lpstr>
      <vt:lpstr>Planning Permissions:  mid &amp; full year</vt:lpstr>
      <vt:lpstr>Permissions by LPA</vt:lpstr>
      <vt:lpstr>Permissions urban/rural split</vt:lpstr>
      <vt:lpstr>Midyear permissions as a % of annual housing supply targets</vt:lpstr>
      <vt:lpstr>Midyear permissions against annual housing targets</vt:lpstr>
      <vt:lpstr>Mid year permissions as a % of annual housing targets</vt:lpstr>
      <vt:lpstr>Completions:  full year &amp; mid year</vt:lpstr>
      <vt:lpstr>Completions by LPA</vt:lpstr>
      <vt:lpstr>All completions against Local Plan targets</vt:lpstr>
      <vt:lpstr>Midyear completions as a % of annual targets</vt:lpstr>
      <vt:lpstr>Completions: midyear outputs  against annual targets</vt:lpstr>
      <vt:lpstr>Affordable housing completions year on year</vt:lpstr>
      <vt:lpstr>Affordable Housing Completions by LPA</vt:lpstr>
      <vt:lpstr>Midyear affordable delivery as a % of annual targets</vt:lpstr>
      <vt:lpstr>Midyear affordable completions against annual targets</vt:lpstr>
      <vt:lpstr>Affordable urban/rural split</vt:lpstr>
      <vt:lpstr>Summary</vt:lpstr>
      <vt:lpstr>Summary</vt:lpstr>
      <vt:lpstr>All completions &amp; affordable completions against annual targets</vt:lpstr>
      <vt:lpstr>Key messages</vt:lpstr>
    </vt:vector>
  </TitlesOfParts>
  <Company>Hambleton District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Strategy  2015-21: 2019/20 mid year outputs</dc:title>
  <dc:creator>Sharon Graham</dc:creator>
  <cp:lastModifiedBy>Dales, Colin</cp:lastModifiedBy>
  <cp:revision>159</cp:revision>
  <dcterms:created xsi:type="dcterms:W3CDTF">2019-12-02T13:51:51Z</dcterms:created>
  <dcterms:modified xsi:type="dcterms:W3CDTF">2022-12-13T12:11:37Z</dcterms:modified>
</cp:coreProperties>
</file>