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741" r:id="rId2"/>
    <p:sldId id="2827" r:id="rId3"/>
    <p:sldId id="2831" r:id="rId4"/>
    <p:sldId id="2828" r:id="rId5"/>
    <p:sldId id="2829" r:id="rId6"/>
    <p:sldId id="2832" r:id="rId7"/>
    <p:sldId id="2830" r:id="rId8"/>
    <p:sldId id="2824" r:id="rId9"/>
    <p:sldId id="2826" r:id="rId10"/>
    <p:sldId id="2825" r:id="rId11"/>
  </p:sldIdLst>
  <p:sldSz cx="12192000" cy="6858000"/>
  <p:notesSz cx="6865938" cy="9047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539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9109" y="0"/>
            <a:ext cx="2975240" cy="453929"/>
          </a:xfrm>
          <a:prstGeom prst="rect">
            <a:avLst/>
          </a:prstGeom>
        </p:spPr>
        <p:txBody>
          <a:bodyPr vert="horz" lIns="91440" tIns="45720" rIns="91440" bIns="45720" rtlCol="0"/>
          <a:lstStyle>
            <a:lvl1pPr algn="r">
              <a:defRPr sz="1200"/>
            </a:lvl1pPr>
          </a:lstStyle>
          <a:p>
            <a:fld id="{D2F9D7EB-F90C-4FE1-8BA7-21E772344579}" type="datetimeFigureOut">
              <a:rPr lang="en-GB" smtClean="0"/>
              <a:t>29/09/2021</a:t>
            </a:fld>
            <a:endParaRPr lang="en-GB"/>
          </a:p>
        </p:txBody>
      </p:sp>
      <p:sp>
        <p:nvSpPr>
          <p:cNvPr id="4" name="Slide Image Placeholder 3"/>
          <p:cNvSpPr>
            <a:spLocks noGrp="1" noRot="1" noChangeAspect="1"/>
          </p:cNvSpPr>
          <p:nvPr>
            <p:ph type="sldImg" idx="2"/>
          </p:nvPr>
        </p:nvSpPr>
        <p:spPr>
          <a:xfrm>
            <a:off x="719138" y="1130300"/>
            <a:ext cx="5429250" cy="3054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6594" y="4353947"/>
            <a:ext cx="5492750" cy="35623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593235"/>
            <a:ext cx="2975240" cy="4539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9109" y="8593235"/>
            <a:ext cx="2975240" cy="453928"/>
          </a:xfrm>
          <a:prstGeom prst="rect">
            <a:avLst/>
          </a:prstGeom>
        </p:spPr>
        <p:txBody>
          <a:bodyPr vert="horz" lIns="91440" tIns="45720" rIns="91440" bIns="45720" rtlCol="0" anchor="b"/>
          <a:lstStyle>
            <a:lvl1pPr algn="r">
              <a:defRPr sz="1200"/>
            </a:lvl1pPr>
          </a:lstStyle>
          <a:p>
            <a:fld id="{F4C670C3-4F8F-454B-97F2-4484582C2834}" type="slidenum">
              <a:rPr lang="en-GB" smtClean="0"/>
              <a:t>‹#›</a:t>
            </a:fld>
            <a:endParaRPr lang="en-GB"/>
          </a:p>
        </p:txBody>
      </p:sp>
    </p:spTree>
    <p:extLst>
      <p:ext uri="{BB962C8B-B14F-4D97-AF65-F5344CB8AC3E}">
        <p14:creationId xmlns:p14="http://schemas.microsoft.com/office/powerpoint/2010/main" val="277360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FE139B-A3BA-472B-A582-B7A3ED03FC4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526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C670C3-4F8F-454B-97F2-4484582C2834}" type="slidenum">
              <a:rPr lang="en-GB" smtClean="0"/>
              <a:t>10</a:t>
            </a:fld>
            <a:endParaRPr lang="en-GB"/>
          </a:p>
        </p:txBody>
      </p:sp>
    </p:spTree>
    <p:extLst>
      <p:ext uri="{BB962C8B-B14F-4D97-AF65-F5344CB8AC3E}">
        <p14:creationId xmlns:p14="http://schemas.microsoft.com/office/powerpoint/2010/main" val="156498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C670C3-4F8F-454B-97F2-4484582C2834}" type="slidenum">
              <a:rPr lang="en-GB" smtClean="0"/>
              <a:t>2</a:t>
            </a:fld>
            <a:endParaRPr lang="en-GB"/>
          </a:p>
        </p:txBody>
      </p:sp>
    </p:spTree>
    <p:extLst>
      <p:ext uri="{BB962C8B-B14F-4D97-AF65-F5344CB8AC3E}">
        <p14:creationId xmlns:p14="http://schemas.microsoft.com/office/powerpoint/2010/main" val="88618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C670C3-4F8F-454B-97F2-4484582C2834}" type="slidenum">
              <a:rPr lang="en-GB" smtClean="0"/>
              <a:t>3</a:t>
            </a:fld>
            <a:endParaRPr lang="en-GB"/>
          </a:p>
        </p:txBody>
      </p:sp>
    </p:spTree>
    <p:extLst>
      <p:ext uri="{BB962C8B-B14F-4D97-AF65-F5344CB8AC3E}">
        <p14:creationId xmlns:p14="http://schemas.microsoft.com/office/powerpoint/2010/main" val="231541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C670C3-4F8F-454B-97F2-4484582C2834}" type="slidenum">
              <a:rPr lang="en-GB" smtClean="0"/>
              <a:t>4</a:t>
            </a:fld>
            <a:endParaRPr lang="en-GB"/>
          </a:p>
        </p:txBody>
      </p:sp>
    </p:spTree>
    <p:extLst>
      <p:ext uri="{BB962C8B-B14F-4D97-AF65-F5344CB8AC3E}">
        <p14:creationId xmlns:p14="http://schemas.microsoft.com/office/powerpoint/2010/main" val="3105655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C670C3-4F8F-454B-97F2-4484582C2834}" type="slidenum">
              <a:rPr lang="en-GB" smtClean="0"/>
              <a:t>5</a:t>
            </a:fld>
            <a:endParaRPr lang="en-GB"/>
          </a:p>
        </p:txBody>
      </p:sp>
    </p:spTree>
    <p:extLst>
      <p:ext uri="{BB962C8B-B14F-4D97-AF65-F5344CB8AC3E}">
        <p14:creationId xmlns:p14="http://schemas.microsoft.com/office/powerpoint/2010/main" val="239492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C670C3-4F8F-454B-97F2-4484582C2834}" type="slidenum">
              <a:rPr lang="en-GB" smtClean="0"/>
              <a:t>6</a:t>
            </a:fld>
            <a:endParaRPr lang="en-GB"/>
          </a:p>
        </p:txBody>
      </p:sp>
    </p:spTree>
    <p:extLst>
      <p:ext uri="{BB962C8B-B14F-4D97-AF65-F5344CB8AC3E}">
        <p14:creationId xmlns:p14="http://schemas.microsoft.com/office/powerpoint/2010/main" val="2713852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C670C3-4F8F-454B-97F2-4484582C2834}" type="slidenum">
              <a:rPr lang="en-GB" smtClean="0"/>
              <a:t>7</a:t>
            </a:fld>
            <a:endParaRPr lang="en-GB"/>
          </a:p>
        </p:txBody>
      </p:sp>
    </p:spTree>
    <p:extLst>
      <p:ext uri="{BB962C8B-B14F-4D97-AF65-F5344CB8AC3E}">
        <p14:creationId xmlns:p14="http://schemas.microsoft.com/office/powerpoint/2010/main" val="6640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C670C3-4F8F-454B-97F2-4484582C2834}" type="slidenum">
              <a:rPr lang="en-GB" smtClean="0"/>
              <a:t>8</a:t>
            </a:fld>
            <a:endParaRPr lang="en-GB"/>
          </a:p>
        </p:txBody>
      </p:sp>
    </p:spTree>
    <p:extLst>
      <p:ext uri="{BB962C8B-B14F-4D97-AF65-F5344CB8AC3E}">
        <p14:creationId xmlns:p14="http://schemas.microsoft.com/office/powerpoint/2010/main" val="394473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C670C3-4F8F-454B-97F2-4484582C2834}" type="slidenum">
              <a:rPr lang="en-GB" smtClean="0"/>
              <a:t>9</a:t>
            </a:fld>
            <a:endParaRPr lang="en-GB"/>
          </a:p>
        </p:txBody>
      </p:sp>
    </p:spTree>
    <p:extLst>
      <p:ext uri="{BB962C8B-B14F-4D97-AF65-F5344CB8AC3E}">
        <p14:creationId xmlns:p14="http://schemas.microsoft.com/office/powerpoint/2010/main" val="2700800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2" name="Title 1"/>
          <p:cNvSpPr>
            <a:spLocks noGrp="1"/>
          </p:cNvSpPr>
          <p:nvPr>
            <p:ph type="ctrTitle"/>
          </p:nvPr>
        </p:nvSpPr>
        <p:spPr>
          <a:xfrm>
            <a:off x="483436" y="1898428"/>
            <a:ext cx="10363200" cy="418673"/>
          </a:xfrm>
        </p:spPr>
        <p:txBody>
          <a:bodyPr wrap="none" lIns="0" tIns="0" rIns="0" bIns="0" anchor="t">
            <a:noAutofit/>
          </a:bodyPr>
          <a:lstStyle>
            <a:lvl1pPr algn="l">
              <a:defRPr sz="2933">
                <a:solidFill>
                  <a:schemeClr val="tx1"/>
                </a:solidFill>
                <a:latin typeface="Corbel"/>
                <a:cs typeface="Corbel"/>
              </a:defRPr>
            </a:lvl1pPr>
          </a:lstStyle>
          <a:p>
            <a:r>
              <a:rPr lang="en-US"/>
              <a:t>Click to edit Master title style</a:t>
            </a:r>
          </a:p>
        </p:txBody>
      </p:sp>
      <p:sp>
        <p:nvSpPr>
          <p:cNvPr id="3" name="Subtitle 2"/>
          <p:cNvSpPr>
            <a:spLocks noGrp="1"/>
          </p:cNvSpPr>
          <p:nvPr>
            <p:ph type="subTitle" idx="1"/>
          </p:nvPr>
        </p:nvSpPr>
        <p:spPr>
          <a:xfrm>
            <a:off x="483436" y="2317100"/>
            <a:ext cx="10363200" cy="405392"/>
          </a:xfrm>
        </p:spPr>
        <p:txBody>
          <a:bodyPr wrap="none" lIns="0" tIns="0" rIns="0" bIns="0" anchor="t">
            <a:noAutofit/>
          </a:bodyPr>
          <a:lstStyle>
            <a:lvl1pPr marL="0" indent="0" algn="l">
              <a:buNone/>
              <a:defRPr sz="2933">
                <a:solidFill>
                  <a:srgbClr val="118CDC"/>
                </a:solidFill>
                <a:latin typeface="Corbel"/>
                <a:cs typeface="Corbe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897" y="352478"/>
            <a:ext cx="1107007" cy="1076709"/>
          </a:xfrm>
          <a:prstGeom prst="rect">
            <a:avLst/>
          </a:prstGeom>
        </p:spPr>
      </p:pic>
      <p:sp>
        <p:nvSpPr>
          <p:cNvPr id="11" name="TextBox 10"/>
          <p:cNvSpPr txBox="1"/>
          <p:nvPr userDrawn="1"/>
        </p:nvSpPr>
        <p:spPr>
          <a:xfrm>
            <a:off x="7249595" y="1067721"/>
            <a:ext cx="4574155" cy="379656"/>
          </a:xfrm>
          <a:prstGeom prst="rect">
            <a:avLst/>
          </a:prstGeom>
          <a:noFill/>
        </p:spPr>
        <p:txBody>
          <a:bodyPr wrap="square" rtlCol="0">
            <a:spAutoFit/>
          </a:bodyPr>
          <a:lstStyle/>
          <a:p>
            <a:pPr algn="r"/>
            <a:r>
              <a:rPr lang="en-US" sz="1867">
                <a:latin typeface="Corbel"/>
                <a:cs typeface="Corbel"/>
              </a:rPr>
              <a:t>Making homes happen</a:t>
            </a:r>
          </a:p>
        </p:txBody>
      </p:sp>
      <p:pic>
        <p:nvPicPr>
          <p:cNvPr id="8" name="Picture 7" descr="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085864"/>
            <a:ext cx="12192000" cy="3772136"/>
          </a:xfrm>
          <a:prstGeom prst="rect">
            <a:avLst/>
          </a:prstGeom>
        </p:spPr>
      </p:pic>
    </p:spTree>
    <p:extLst>
      <p:ext uri="{BB962C8B-B14F-4D97-AF65-F5344CB8AC3E}">
        <p14:creationId xmlns:p14="http://schemas.microsoft.com/office/powerpoint/2010/main" val="208931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 Slide 2col Blue">
    <p:spTree>
      <p:nvGrpSpPr>
        <p:cNvPr id="1" name=""/>
        <p:cNvGrpSpPr/>
        <p:nvPr/>
      </p:nvGrpSpPr>
      <p:grpSpPr>
        <a:xfrm>
          <a:off x="0" y="0"/>
          <a:ext cx="0" cy="0"/>
          <a:chOff x="0" y="0"/>
          <a:chExt cx="0" cy="0"/>
        </a:xfrm>
      </p:grpSpPr>
      <p:sp>
        <p:nvSpPr>
          <p:cNvPr id="2" name="Title 1"/>
          <p:cNvSpPr>
            <a:spLocks noGrp="1"/>
          </p:cNvSpPr>
          <p:nvPr>
            <p:ph type="title"/>
          </p:nvPr>
        </p:nvSpPr>
        <p:spPr>
          <a:xfrm>
            <a:off x="609600" y="362296"/>
            <a:ext cx="10972800" cy="1509705"/>
          </a:xfrm>
        </p:spPr>
        <p:txBody>
          <a:bodyPr lIns="0" tIns="0" rIns="0" bIns="0" anchor="t">
            <a:normAutofit/>
          </a:bodyPr>
          <a:lstStyle>
            <a:lvl1pPr algn="l">
              <a:lnSpc>
                <a:spcPct val="90000"/>
              </a:lnSpc>
              <a:defRPr sz="4267">
                <a:solidFill>
                  <a:srgbClr val="009FE3"/>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609600" y="1872000"/>
            <a:ext cx="10972800" cy="4210384"/>
          </a:xfrm>
        </p:spPr>
        <p:txBody>
          <a:bodyPr lIns="0" tIns="0" rIns="0" bIns="0" numCol="2" spcCol="288000">
            <a:normAutofit/>
          </a:bodyPr>
          <a:lstStyle>
            <a:lvl1pPr>
              <a:spcBef>
                <a:spcPts val="800"/>
              </a:spcBef>
              <a:defRPr sz="2667">
                <a:latin typeface="Corbel"/>
                <a:cs typeface="Corbel"/>
              </a:defRPr>
            </a:lvl1pPr>
            <a:lvl2pPr>
              <a:spcBef>
                <a:spcPts val="800"/>
              </a:spcBef>
              <a:defRPr sz="2667">
                <a:latin typeface="Corbel"/>
                <a:cs typeface="Corbel"/>
              </a:defRPr>
            </a:lvl2pPr>
            <a:lvl3pPr>
              <a:spcBef>
                <a:spcPts val="800"/>
              </a:spcBef>
              <a:defRPr sz="2667">
                <a:latin typeface="Corbel"/>
                <a:cs typeface="Corbel"/>
              </a:defRPr>
            </a:lvl3pPr>
            <a:lvl4pPr>
              <a:spcBef>
                <a:spcPts val="800"/>
              </a:spcBef>
              <a:defRPr sz="2667">
                <a:latin typeface="Corbel"/>
                <a:cs typeface="Corbel"/>
              </a:defRPr>
            </a:lvl4pPr>
            <a:lvl5pPr>
              <a:defRPr sz="2667">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latin typeface="Corbel"/>
                <a:cs typeface="Corbel"/>
              </a:rPr>
              <a:t>#MakingHomesHappen</a:t>
            </a:r>
          </a:p>
        </p:txBody>
      </p:sp>
    </p:spTree>
    <p:extLst>
      <p:ext uri="{BB962C8B-B14F-4D97-AF65-F5344CB8AC3E}">
        <p14:creationId xmlns:p14="http://schemas.microsoft.com/office/powerpoint/2010/main" val="107596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Slide 3col Blue">
    <p:spTree>
      <p:nvGrpSpPr>
        <p:cNvPr id="1" name=""/>
        <p:cNvGrpSpPr/>
        <p:nvPr/>
      </p:nvGrpSpPr>
      <p:grpSpPr>
        <a:xfrm>
          <a:off x="0" y="0"/>
          <a:ext cx="0" cy="0"/>
          <a:chOff x="0" y="0"/>
          <a:chExt cx="0" cy="0"/>
        </a:xfrm>
      </p:grpSpPr>
      <p:sp>
        <p:nvSpPr>
          <p:cNvPr id="2" name="Title 1"/>
          <p:cNvSpPr>
            <a:spLocks noGrp="1"/>
          </p:cNvSpPr>
          <p:nvPr>
            <p:ph type="title"/>
          </p:nvPr>
        </p:nvSpPr>
        <p:spPr>
          <a:xfrm>
            <a:off x="609600" y="362296"/>
            <a:ext cx="10972800" cy="1509705"/>
          </a:xfrm>
        </p:spPr>
        <p:txBody>
          <a:bodyPr lIns="0" tIns="0" rIns="0" bIns="0" anchor="t">
            <a:normAutofit/>
          </a:bodyPr>
          <a:lstStyle>
            <a:lvl1pPr algn="l">
              <a:lnSpc>
                <a:spcPct val="90000"/>
              </a:lnSpc>
              <a:defRPr sz="4267">
                <a:solidFill>
                  <a:srgbClr val="009FE3"/>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609600" y="1872000"/>
            <a:ext cx="10972800" cy="4199245"/>
          </a:xfrm>
        </p:spPr>
        <p:txBody>
          <a:bodyPr lIns="0" tIns="0" rIns="0" bIns="0" numCol="3" spcCol="288000">
            <a:normAutofit/>
          </a:bodyPr>
          <a:lstStyle>
            <a:lvl1pPr>
              <a:spcBef>
                <a:spcPts val="640"/>
              </a:spcBef>
              <a:defRPr sz="2133">
                <a:latin typeface="Corbel"/>
                <a:cs typeface="Corbel"/>
              </a:defRPr>
            </a:lvl1pPr>
            <a:lvl2pPr>
              <a:spcBef>
                <a:spcPts val="640"/>
              </a:spcBef>
              <a:defRPr sz="2133">
                <a:latin typeface="Corbel"/>
                <a:cs typeface="Corbel"/>
              </a:defRPr>
            </a:lvl2pPr>
            <a:lvl3pPr>
              <a:spcBef>
                <a:spcPts val="640"/>
              </a:spcBef>
              <a:defRPr sz="2133">
                <a:latin typeface="Corbel"/>
                <a:cs typeface="Corbel"/>
              </a:defRPr>
            </a:lvl3pPr>
            <a:lvl4pPr>
              <a:spcBef>
                <a:spcPts val="640"/>
              </a:spcBef>
              <a:defRPr sz="2133">
                <a:latin typeface="Corbel"/>
                <a:cs typeface="Corbel"/>
              </a:defRPr>
            </a:lvl4pPr>
            <a:lvl5pPr>
              <a:defRPr sz="2667">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latin typeface="Corbel"/>
                <a:cs typeface="Corbel"/>
              </a:rPr>
              <a:t>#MakingHomesHappen</a:t>
            </a:r>
          </a:p>
        </p:txBody>
      </p:sp>
    </p:spTree>
    <p:extLst>
      <p:ext uri="{BB962C8B-B14F-4D97-AF65-F5344CB8AC3E}">
        <p14:creationId xmlns:p14="http://schemas.microsoft.com/office/powerpoint/2010/main" val="1846656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 Slide Purple">
    <p:spTree>
      <p:nvGrpSpPr>
        <p:cNvPr id="1" name=""/>
        <p:cNvGrpSpPr/>
        <p:nvPr/>
      </p:nvGrpSpPr>
      <p:grpSpPr>
        <a:xfrm>
          <a:off x="0" y="0"/>
          <a:ext cx="0" cy="0"/>
          <a:chOff x="0" y="0"/>
          <a:chExt cx="0" cy="0"/>
        </a:xfrm>
      </p:grpSpPr>
      <p:sp>
        <p:nvSpPr>
          <p:cNvPr id="2" name="Title 1"/>
          <p:cNvSpPr>
            <a:spLocks noGrp="1"/>
          </p:cNvSpPr>
          <p:nvPr>
            <p:ph type="title"/>
          </p:nvPr>
        </p:nvSpPr>
        <p:spPr>
          <a:xfrm>
            <a:off x="609600" y="362295"/>
            <a:ext cx="10972800" cy="1507435"/>
          </a:xfrm>
        </p:spPr>
        <p:txBody>
          <a:bodyPr lIns="0" tIns="0" rIns="0" bIns="0" anchor="t">
            <a:normAutofit/>
          </a:bodyPr>
          <a:lstStyle>
            <a:lvl1pPr algn="l">
              <a:lnSpc>
                <a:spcPct val="90000"/>
              </a:lnSpc>
              <a:spcAft>
                <a:spcPts val="800"/>
              </a:spcAft>
              <a:defRPr sz="4267">
                <a:solidFill>
                  <a:srgbClr val="E6007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609600" y="1869729"/>
            <a:ext cx="9117221" cy="4190376"/>
          </a:xfrm>
        </p:spPr>
        <p:txBody>
          <a:bodyPr lIns="0" tIns="0" rIns="0" bIns="0">
            <a:normAutofit/>
          </a:bodyPr>
          <a:lstStyle>
            <a:lvl1pPr>
              <a:spcBef>
                <a:spcPts val="800"/>
              </a:spcBef>
              <a:defRPr sz="2667">
                <a:latin typeface="Corbel"/>
                <a:cs typeface="Corbel"/>
              </a:defRPr>
            </a:lvl1pPr>
            <a:lvl2pPr>
              <a:spcBef>
                <a:spcPts val="800"/>
              </a:spcBef>
              <a:defRPr sz="2667">
                <a:latin typeface="Corbel"/>
                <a:cs typeface="Corbel"/>
              </a:defRPr>
            </a:lvl2pPr>
            <a:lvl3pPr>
              <a:spcBef>
                <a:spcPts val="800"/>
              </a:spcBef>
              <a:defRPr sz="2667">
                <a:latin typeface="Corbel"/>
                <a:cs typeface="Corbel"/>
              </a:defRPr>
            </a:lvl3pPr>
            <a:lvl4pPr>
              <a:spcBef>
                <a:spcPts val="800"/>
              </a:spcBef>
              <a:defRPr sz="2667">
                <a:latin typeface="Corbel"/>
                <a:cs typeface="Corbel"/>
              </a:defRPr>
            </a:lvl4pPr>
            <a:lvl5pPr>
              <a:defRPr sz="2667">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latin typeface="Corbel"/>
                <a:cs typeface="Corbel"/>
              </a:rPr>
              <a:t>#MakingHomesHappen</a:t>
            </a:r>
          </a:p>
        </p:txBody>
      </p:sp>
    </p:spTree>
    <p:extLst>
      <p:ext uri="{BB962C8B-B14F-4D97-AF65-F5344CB8AC3E}">
        <p14:creationId xmlns:p14="http://schemas.microsoft.com/office/powerpoint/2010/main" val="1062951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 Slide 2col Purple">
    <p:spTree>
      <p:nvGrpSpPr>
        <p:cNvPr id="1" name=""/>
        <p:cNvGrpSpPr/>
        <p:nvPr/>
      </p:nvGrpSpPr>
      <p:grpSpPr>
        <a:xfrm>
          <a:off x="0" y="0"/>
          <a:ext cx="0" cy="0"/>
          <a:chOff x="0" y="0"/>
          <a:chExt cx="0" cy="0"/>
        </a:xfrm>
      </p:grpSpPr>
      <p:sp>
        <p:nvSpPr>
          <p:cNvPr id="2" name="Title 1"/>
          <p:cNvSpPr>
            <a:spLocks noGrp="1"/>
          </p:cNvSpPr>
          <p:nvPr>
            <p:ph type="title"/>
          </p:nvPr>
        </p:nvSpPr>
        <p:spPr>
          <a:xfrm>
            <a:off x="609600" y="362296"/>
            <a:ext cx="10972800" cy="1509705"/>
          </a:xfrm>
        </p:spPr>
        <p:txBody>
          <a:bodyPr lIns="0" tIns="0" rIns="0" bIns="0" anchor="t">
            <a:normAutofit/>
          </a:bodyPr>
          <a:lstStyle>
            <a:lvl1pPr algn="l">
              <a:lnSpc>
                <a:spcPct val="90000"/>
              </a:lnSpc>
              <a:defRPr sz="4267">
                <a:solidFill>
                  <a:srgbClr val="E6007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609600" y="1872000"/>
            <a:ext cx="10972800" cy="4210384"/>
          </a:xfrm>
        </p:spPr>
        <p:txBody>
          <a:bodyPr lIns="0" tIns="0" rIns="0" bIns="0" numCol="2" spcCol="288000">
            <a:normAutofit/>
          </a:bodyPr>
          <a:lstStyle>
            <a:lvl1pPr>
              <a:spcBef>
                <a:spcPts val="800"/>
              </a:spcBef>
              <a:defRPr sz="2667">
                <a:latin typeface="Corbel"/>
                <a:cs typeface="Corbel"/>
              </a:defRPr>
            </a:lvl1pPr>
            <a:lvl2pPr>
              <a:spcBef>
                <a:spcPts val="800"/>
              </a:spcBef>
              <a:defRPr sz="2667">
                <a:latin typeface="Corbel"/>
                <a:cs typeface="Corbel"/>
              </a:defRPr>
            </a:lvl2pPr>
            <a:lvl3pPr>
              <a:spcBef>
                <a:spcPts val="800"/>
              </a:spcBef>
              <a:defRPr sz="2667">
                <a:latin typeface="Corbel"/>
                <a:cs typeface="Corbel"/>
              </a:defRPr>
            </a:lvl3pPr>
            <a:lvl4pPr>
              <a:spcBef>
                <a:spcPts val="800"/>
              </a:spcBef>
              <a:defRPr sz="2667">
                <a:latin typeface="Corbel"/>
                <a:cs typeface="Corbel"/>
              </a:defRPr>
            </a:lvl4pPr>
            <a:lvl5pPr>
              <a:defRPr sz="2667">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latin typeface="Corbel"/>
                <a:cs typeface="Corbel"/>
              </a:rPr>
              <a:t>#MakingHomesHappen</a:t>
            </a:r>
          </a:p>
        </p:txBody>
      </p:sp>
    </p:spTree>
    <p:extLst>
      <p:ext uri="{BB962C8B-B14F-4D97-AF65-F5344CB8AC3E}">
        <p14:creationId xmlns:p14="http://schemas.microsoft.com/office/powerpoint/2010/main" val="1970909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 Slide 3col Purple">
    <p:spTree>
      <p:nvGrpSpPr>
        <p:cNvPr id="1" name=""/>
        <p:cNvGrpSpPr/>
        <p:nvPr/>
      </p:nvGrpSpPr>
      <p:grpSpPr>
        <a:xfrm>
          <a:off x="0" y="0"/>
          <a:ext cx="0" cy="0"/>
          <a:chOff x="0" y="0"/>
          <a:chExt cx="0" cy="0"/>
        </a:xfrm>
      </p:grpSpPr>
      <p:sp>
        <p:nvSpPr>
          <p:cNvPr id="2" name="Title 1"/>
          <p:cNvSpPr>
            <a:spLocks noGrp="1"/>
          </p:cNvSpPr>
          <p:nvPr>
            <p:ph type="title"/>
          </p:nvPr>
        </p:nvSpPr>
        <p:spPr>
          <a:xfrm>
            <a:off x="609600" y="362296"/>
            <a:ext cx="10972800" cy="1509705"/>
          </a:xfrm>
        </p:spPr>
        <p:txBody>
          <a:bodyPr lIns="0" tIns="0" rIns="0" bIns="0" anchor="t">
            <a:normAutofit/>
          </a:bodyPr>
          <a:lstStyle>
            <a:lvl1pPr algn="l">
              <a:lnSpc>
                <a:spcPct val="90000"/>
              </a:lnSpc>
              <a:defRPr sz="4267">
                <a:solidFill>
                  <a:srgbClr val="E6007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609600" y="1872000"/>
            <a:ext cx="10972800" cy="4199245"/>
          </a:xfrm>
        </p:spPr>
        <p:txBody>
          <a:bodyPr lIns="0" tIns="0" rIns="0" bIns="0" numCol="3" spcCol="288000">
            <a:normAutofit/>
          </a:bodyPr>
          <a:lstStyle>
            <a:lvl1pPr>
              <a:spcBef>
                <a:spcPts val="640"/>
              </a:spcBef>
              <a:defRPr sz="2133">
                <a:latin typeface="Corbel"/>
                <a:cs typeface="Corbel"/>
              </a:defRPr>
            </a:lvl1pPr>
            <a:lvl2pPr>
              <a:spcBef>
                <a:spcPts val="640"/>
              </a:spcBef>
              <a:defRPr sz="2133">
                <a:latin typeface="Corbel"/>
                <a:cs typeface="Corbel"/>
              </a:defRPr>
            </a:lvl2pPr>
            <a:lvl3pPr>
              <a:spcBef>
                <a:spcPts val="640"/>
              </a:spcBef>
              <a:defRPr sz="2133">
                <a:latin typeface="Corbel"/>
                <a:cs typeface="Corbel"/>
              </a:defRPr>
            </a:lvl3pPr>
            <a:lvl4pPr>
              <a:spcBef>
                <a:spcPts val="640"/>
              </a:spcBef>
              <a:defRPr sz="2133">
                <a:latin typeface="Corbel"/>
                <a:cs typeface="Corbel"/>
              </a:defRPr>
            </a:lvl4pPr>
            <a:lvl5pPr>
              <a:defRPr sz="2667">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latin typeface="Corbel"/>
                <a:cs typeface="Corbel"/>
              </a:rPr>
              <a:t>#MakingHomesHappen</a:t>
            </a:r>
          </a:p>
        </p:txBody>
      </p:sp>
    </p:spTree>
    <p:extLst>
      <p:ext uri="{BB962C8B-B14F-4D97-AF65-F5344CB8AC3E}">
        <p14:creationId xmlns:p14="http://schemas.microsoft.com/office/powerpoint/2010/main" val="273892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Slide Green">
    <p:spTree>
      <p:nvGrpSpPr>
        <p:cNvPr id="1" name=""/>
        <p:cNvGrpSpPr/>
        <p:nvPr/>
      </p:nvGrpSpPr>
      <p:grpSpPr>
        <a:xfrm>
          <a:off x="0" y="0"/>
          <a:ext cx="0" cy="0"/>
          <a:chOff x="0" y="0"/>
          <a:chExt cx="0" cy="0"/>
        </a:xfrm>
      </p:grpSpPr>
      <p:sp>
        <p:nvSpPr>
          <p:cNvPr id="2" name="Title 1"/>
          <p:cNvSpPr>
            <a:spLocks noGrp="1"/>
          </p:cNvSpPr>
          <p:nvPr>
            <p:ph type="title"/>
          </p:nvPr>
        </p:nvSpPr>
        <p:spPr>
          <a:xfrm>
            <a:off x="609600" y="362295"/>
            <a:ext cx="10972800" cy="1507435"/>
          </a:xfrm>
        </p:spPr>
        <p:txBody>
          <a:bodyPr lIns="0" tIns="0" rIns="0" bIns="0" anchor="t">
            <a:normAutofit/>
          </a:bodyPr>
          <a:lstStyle>
            <a:lvl1pPr algn="l">
              <a:lnSpc>
                <a:spcPct val="90000"/>
              </a:lnSpc>
              <a:spcAft>
                <a:spcPts val="800"/>
              </a:spcAft>
              <a:defRPr sz="4267">
                <a:solidFill>
                  <a:srgbClr val="95C11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609600" y="1869729"/>
            <a:ext cx="9117221" cy="4190376"/>
          </a:xfrm>
        </p:spPr>
        <p:txBody>
          <a:bodyPr lIns="0" tIns="0" rIns="0" bIns="0">
            <a:normAutofit/>
          </a:bodyPr>
          <a:lstStyle>
            <a:lvl1pPr>
              <a:spcBef>
                <a:spcPts val="800"/>
              </a:spcBef>
              <a:defRPr sz="2667">
                <a:latin typeface="Corbel"/>
                <a:cs typeface="Corbel"/>
              </a:defRPr>
            </a:lvl1pPr>
            <a:lvl2pPr>
              <a:spcBef>
                <a:spcPts val="800"/>
              </a:spcBef>
              <a:defRPr sz="2667">
                <a:latin typeface="Corbel"/>
                <a:cs typeface="Corbel"/>
              </a:defRPr>
            </a:lvl2pPr>
            <a:lvl3pPr>
              <a:spcBef>
                <a:spcPts val="800"/>
              </a:spcBef>
              <a:defRPr sz="2667">
                <a:latin typeface="Corbel"/>
                <a:cs typeface="Corbel"/>
              </a:defRPr>
            </a:lvl3pPr>
            <a:lvl4pPr>
              <a:spcBef>
                <a:spcPts val="800"/>
              </a:spcBef>
              <a:defRPr sz="2667">
                <a:latin typeface="Corbel"/>
                <a:cs typeface="Corbel"/>
              </a:defRPr>
            </a:lvl4pPr>
            <a:lvl5pPr>
              <a:defRPr sz="2667">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latin typeface="Corbel"/>
                <a:cs typeface="Corbel"/>
              </a:rPr>
              <a:t>#MakingHomesHappen</a:t>
            </a:r>
          </a:p>
        </p:txBody>
      </p:sp>
    </p:spTree>
    <p:extLst>
      <p:ext uri="{BB962C8B-B14F-4D97-AF65-F5344CB8AC3E}">
        <p14:creationId xmlns:p14="http://schemas.microsoft.com/office/powerpoint/2010/main" val="4058430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 Slide 2col Green">
    <p:spTree>
      <p:nvGrpSpPr>
        <p:cNvPr id="1" name=""/>
        <p:cNvGrpSpPr/>
        <p:nvPr/>
      </p:nvGrpSpPr>
      <p:grpSpPr>
        <a:xfrm>
          <a:off x="0" y="0"/>
          <a:ext cx="0" cy="0"/>
          <a:chOff x="0" y="0"/>
          <a:chExt cx="0" cy="0"/>
        </a:xfrm>
      </p:grpSpPr>
      <p:sp>
        <p:nvSpPr>
          <p:cNvPr id="2" name="Title 1"/>
          <p:cNvSpPr>
            <a:spLocks noGrp="1"/>
          </p:cNvSpPr>
          <p:nvPr>
            <p:ph type="title"/>
          </p:nvPr>
        </p:nvSpPr>
        <p:spPr>
          <a:xfrm>
            <a:off x="609600" y="362296"/>
            <a:ext cx="10972800" cy="1509705"/>
          </a:xfrm>
        </p:spPr>
        <p:txBody>
          <a:bodyPr lIns="0" tIns="0" rIns="0" bIns="0" anchor="t">
            <a:normAutofit/>
          </a:bodyPr>
          <a:lstStyle>
            <a:lvl1pPr algn="l">
              <a:lnSpc>
                <a:spcPct val="90000"/>
              </a:lnSpc>
              <a:defRPr sz="4267">
                <a:solidFill>
                  <a:srgbClr val="95C11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609600" y="1872000"/>
            <a:ext cx="10972800" cy="4210384"/>
          </a:xfrm>
        </p:spPr>
        <p:txBody>
          <a:bodyPr lIns="0" tIns="0" rIns="0" bIns="0" numCol="2" spcCol="288000">
            <a:normAutofit/>
          </a:bodyPr>
          <a:lstStyle>
            <a:lvl1pPr>
              <a:spcBef>
                <a:spcPts val="800"/>
              </a:spcBef>
              <a:defRPr sz="2667">
                <a:latin typeface="Corbel"/>
                <a:cs typeface="Corbel"/>
              </a:defRPr>
            </a:lvl1pPr>
            <a:lvl2pPr>
              <a:spcBef>
                <a:spcPts val="800"/>
              </a:spcBef>
              <a:defRPr sz="2667">
                <a:latin typeface="Corbel"/>
                <a:cs typeface="Corbel"/>
              </a:defRPr>
            </a:lvl2pPr>
            <a:lvl3pPr>
              <a:spcBef>
                <a:spcPts val="800"/>
              </a:spcBef>
              <a:defRPr sz="2667">
                <a:latin typeface="Corbel"/>
                <a:cs typeface="Corbel"/>
              </a:defRPr>
            </a:lvl3pPr>
            <a:lvl4pPr>
              <a:spcBef>
                <a:spcPts val="800"/>
              </a:spcBef>
              <a:defRPr sz="2667">
                <a:latin typeface="Corbel"/>
                <a:cs typeface="Corbel"/>
              </a:defRPr>
            </a:lvl4pPr>
            <a:lvl5pPr>
              <a:defRPr sz="2667">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latin typeface="Corbel"/>
                <a:cs typeface="Corbel"/>
              </a:rPr>
              <a:t>#MakingHomesHappen</a:t>
            </a:r>
          </a:p>
        </p:txBody>
      </p:sp>
    </p:spTree>
    <p:extLst>
      <p:ext uri="{BB962C8B-B14F-4D97-AF65-F5344CB8AC3E}">
        <p14:creationId xmlns:p14="http://schemas.microsoft.com/office/powerpoint/2010/main" val="9313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 Slide 3col Green">
    <p:spTree>
      <p:nvGrpSpPr>
        <p:cNvPr id="1" name=""/>
        <p:cNvGrpSpPr/>
        <p:nvPr/>
      </p:nvGrpSpPr>
      <p:grpSpPr>
        <a:xfrm>
          <a:off x="0" y="0"/>
          <a:ext cx="0" cy="0"/>
          <a:chOff x="0" y="0"/>
          <a:chExt cx="0" cy="0"/>
        </a:xfrm>
      </p:grpSpPr>
      <p:sp>
        <p:nvSpPr>
          <p:cNvPr id="2" name="Title 1"/>
          <p:cNvSpPr>
            <a:spLocks noGrp="1"/>
          </p:cNvSpPr>
          <p:nvPr>
            <p:ph type="title"/>
          </p:nvPr>
        </p:nvSpPr>
        <p:spPr>
          <a:xfrm>
            <a:off x="609600" y="362296"/>
            <a:ext cx="10972800" cy="1509705"/>
          </a:xfrm>
        </p:spPr>
        <p:txBody>
          <a:bodyPr lIns="0" tIns="0" rIns="0" bIns="0" anchor="t">
            <a:normAutofit/>
          </a:bodyPr>
          <a:lstStyle>
            <a:lvl1pPr algn="l">
              <a:lnSpc>
                <a:spcPct val="90000"/>
              </a:lnSpc>
              <a:defRPr sz="4267">
                <a:solidFill>
                  <a:srgbClr val="95C11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609600" y="1872000"/>
            <a:ext cx="10972800" cy="4199245"/>
          </a:xfrm>
        </p:spPr>
        <p:txBody>
          <a:bodyPr lIns="0" tIns="0" rIns="0" bIns="0" numCol="3" spcCol="288000">
            <a:normAutofit/>
          </a:bodyPr>
          <a:lstStyle>
            <a:lvl1pPr>
              <a:spcBef>
                <a:spcPts val="640"/>
              </a:spcBef>
              <a:defRPr sz="2133">
                <a:latin typeface="Corbel"/>
                <a:cs typeface="Corbel"/>
              </a:defRPr>
            </a:lvl1pPr>
            <a:lvl2pPr>
              <a:spcBef>
                <a:spcPts val="640"/>
              </a:spcBef>
              <a:defRPr sz="2133">
                <a:latin typeface="Corbel"/>
                <a:cs typeface="Corbel"/>
              </a:defRPr>
            </a:lvl2pPr>
            <a:lvl3pPr>
              <a:spcBef>
                <a:spcPts val="640"/>
              </a:spcBef>
              <a:defRPr sz="2133">
                <a:latin typeface="Corbel"/>
                <a:cs typeface="Corbel"/>
              </a:defRPr>
            </a:lvl3pPr>
            <a:lvl4pPr>
              <a:spcBef>
                <a:spcPts val="640"/>
              </a:spcBef>
              <a:defRPr sz="2133">
                <a:latin typeface="Corbel"/>
                <a:cs typeface="Corbel"/>
              </a:defRPr>
            </a:lvl4pPr>
            <a:lvl5pPr>
              <a:defRPr sz="2667">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latin typeface="Corbel"/>
                <a:cs typeface="Corbel"/>
              </a:rPr>
              <a:t>#MakingHomesHappen</a:t>
            </a:r>
          </a:p>
        </p:txBody>
      </p:sp>
    </p:spTree>
    <p:extLst>
      <p:ext uri="{BB962C8B-B14F-4D97-AF65-F5344CB8AC3E}">
        <p14:creationId xmlns:p14="http://schemas.microsoft.com/office/powerpoint/2010/main" val="50074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ext Slide Orange">
    <p:spTree>
      <p:nvGrpSpPr>
        <p:cNvPr id="1" name=""/>
        <p:cNvGrpSpPr/>
        <p:nvPr/>
      </p:nvGrpSpPr>
      <p:grpSpPr>
        <a:xfrm>
          <a:off x="0" y="0"/>
          <a:ext cx="0" cy="0"/>
          <a:chOff x="0" y="0"/>
          <a:chExt cx="0" cy="0"/>
        </a:xfrm>
      </p:grpSpPr>
      <p:sp>
        <p:nvSpPr>
          <p:cNvPr id="2" name="Title 1"/>
          <p:cNvSpPr>
            <a:spLocks noGrp="1"/>
          </p:cNvSpPr>
          <p:nvPr>
            <p:ph type="title"/>
          </p:nvPr>
        </p:nvSpPr>
        <p:spPr>
          <a:xfrm>
            <a:off x="609600" y="362295"/>
            <a:ext cx="10972800" cy="1507435"/>
          </a:xfrm>
        </p:spPr>
        <p:txBody>
          <a:bodyPr lIns="0" tIns="0" rIns="0" bIns="0" anchor="t">
            <a:normAutofit/>
          </a:bodyPr>
          <a:lstStyle>
            <a:lvl1pPr algn="l">
              <a:lnSpc>
                <a:spcPct val="90000"/>
              </a:lnSpc>
              <a:spcAft>
                <a:spcPts val="800"/>
              </a:spcAft>
              <a:defRPr sz="4267">
                <a:solidFill>
                  <a:srgbClr val="F9B000"/>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609600" y="1869729"/>
            <a:ext cx="9117221" cy="4190376"/>
          </a:xfrm>
        </p:spPr>
        <p:txBody>
          <a:bodyPr lIns="0" tIns="0" rIns="0" bIns="0">
            <a:normAutofit/>
          </a:bodyPr>
          <a:lstStyle>
            <a:lvl1pPr>
              <a:spcBef>
                <a:spcPts val="800"/>
              </a:spcBef>
              <a:defRPr sz="2667">
                <a:latin typeface="Corbel"/>
                <a:cs typeface="Corbel"/>
              </a:defRPr>
            </a:lvl1pPr>
            <a:lvl2pPr>
              <a:spcBef>
                <a:spcPts val="800"/>
              </a:spcBef>
              <a:defRPr sz="2667">
                <a:latin typeface="Corbel"/>
                <a:cs typeface="Corbel"/>
              </a:defRPr>
            </a:lvl2pPr>
            <a:lvl3pPr>
              <a:spcBef>
                <a:spcPts val="800"/>
              </a:spcBef>
              <a:defRPr sz="2667">
                <a:latin typeface="Corbel"/>
                <a:cs typeface="Corbel"/>
              </a:defRPr>
            </a:lvl3pPr>
            <a:lvl4pPr>
              <a:spcBef>
                <a:spcPts val="800"/>
              </a:spcBef>
              <a:defRPr sz="2667">
                <a:latin typeface="Corbel"/>
                <a:cs typeface="Corbel"/>
              </a:defRPr>
            </a:lvl4pPr>
            <a:lvl5pPr>
              <a:defRPr sz="2667">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latin typeface="Corbel"/>
                <a:cs typeface="Corbel"/>
              </a:rPr>
              <a:t>#MakingHomesHappen</a:t>
            </a:r>
          </a:p>
        </p:txBody>
      </p:sp>
    </p:spTree>
    <p:extLst>
      <p:ext uri="{BB962C8B-B14F-4D97-AF65-F5344CB8AC3E}">
        <p14:creationId xmlns:p14="http://schemas.microsoft.com/office/powerpoint/2010/main" val="2778751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ext Slide 2col Orange">
    <p:spTree>
      <p:nvGrpSpPr>
        <p:cNvPr id="1" name=""/>
        <p:cNvGrpSpPr/>
        <p:nvPr/>
      </p:nvGrpSpPr>
      <p:grpSpPr>
        <a:xfrm>
          <a:off x="0" y="0"/>
          <a:ext cx="0" cy="0"/>
          <a:chOff x="0" y="0"/>
          <a:chExt cx="0" cy="0"/>
        </a:xfrm>
      </p:grpSpPr>
      <p:sp>
        <p:nvSpPr>
          <p:cNvPr id="2" name="Title 1"/>
          <p:cNvSpPr>
            <a:spLocks noGrp="1"/>
          </p:cNvSpPr>
          <p:nvPr>
            <p:ph type="title"/>
          </p:nvPr>
        </p:nvSpPr>
        <p:spPr>
          <a:xfrm>
            <a:off x="609600" y="362296"/>
            <a:ext cx="10972800" cy="1509705"/>
          </a:xfrm>
        </p:spPr>
        <p:txBody>
          <a:bodyPr lIns="0" tIns="0" rIns="0" bIns="0" anchor="t">
            <a:normAutofit/>
          </a:bodyPr>
          <a:lstStyle>
            <a:lvl1pPr algn="l">
              <a:lnSpc>
                <a:spcPct val="90000"/>
              </a:lnSpc>
              <a:defRPr sz="4267">
                <a:solidFill>
                  <a:srgbClr val="F9B000"/>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609600" y="1872000"/>
            <a:ext cx="10972800" cy="4210384"/>
          </a:xfrm>
        </p:spPr>
        <p:txBody>
          <a:bodyPr lIns="0" tIns="0" rIns="0" bIns="0" numCol="2" spcCol="288000">
            <a:normAutofit/>
          </a:bodyPr>
          <a:lstStyle>
            <a:lvl1pPr>
              <a:spcBef>
                <a:spcPts val="800"/>
              </a:spcBef>
              <a:defRPr sz="2667">
                <a:latin typeface="Corbel"/>
                <a:cs typeface="Corbel"/>
              </a:defRPr>
            </a:lvl1pPr>
            <a:lvl2pPr>
              <a:spcBef>
                <a:spcPts val="800"/>
              </a:spcBef>
              <a:defRPr sz="2667">
                <a:latin typeface="Corbel"/>
                <a:cs typeface="Corbel"/>
              </a:defRPr>
            </a:lvl2pPr>
            <a:lvl3pPr>
              <a:spcBef>
                <a:spcPts val="800"/>
              </a:spcBef>
              <a:defRPr sz="2667">
                <a:latin typeface="Corbel"/>
                <a:cs typeface="Corbel"/>
              </a:defRPr>
            </a:lvl3pPr>
            <a:lvl4pPr>
              <a:spcBef>
                <a:spcPts val="800"/>
              </a:spcBef>
              <a:defRPr sz="2667">
                <a:latin typeface="Corbel"/>
                <a:cs typeface="Corbel"/>
              </a:defRPr>
            </a:lvl4pPr>
            <a:lvl5pPr>
              <a:defRPr sz="2667">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latin typeface="Corbel"/>
                <a:cs typeface="Corbel"/>
              </a:rPr>
              <a:t>#MakingHomesHappen</a:t>
            </a:r>
          </a:p>
        </p:txBody>
      </p:sp>
    </p:spTree>
    <p:extLst>
      <p:ext uri="{BB962C8B-B14F-4D97-AF65-F5344CB8AC3E}">
        <p14:creationId xmlns:p14="http://schemas.microsoft.com/office/powerpoint/2010/main" val="295986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urple">
    <p:spTree>
      <p:nvGrpSpPr>
        <p:cNvPr id="1" name=""/>
        <p:cNvGrpSpPr/>
        <p:nvPr/>
      </p:nvGrpSpPr>
      <p:grpSpPr>
        <a:xfrm>
          <a:off x="0" y="0"/>
          <a:ext cx="0" cy="0"/>
          <a:chOff x="0" y="0"/>
          <a:chExt cx="0" cy="0"/>
        </a:xfrm>
      </p:grpSpPr>
      <p:sp>
        <p:nvSpPr>
          <p:cNvPr id="2" name="Title 1"/>
          <p:cNvSpPr>
            <a:spLocks noGrp="1"/>
          </p:cNvSpPr>
          <p:nvPr>
            <p:ph type="ctrTitle"/>
          </p:nvPr>
        </p:nvSpPr>
        <p:spPr>
          <a:xfrm>
            <a:off x="483436" y="1898428"/>
            <a:ext cx="10363200" cy="418673"/>
          </a:xfrm>
        </p:spPr>
        <p:txBody>
          <a:bodyPr wrap="none" lIns="0" tIns="0" rIns="0" bIns="0" anchor="t">
            <a:noAutofit/>
          </a:bodyPr>
          <a:lstStyle>
            <a:lvl1pPr algn="l">
              <a:defRPr sz="2933">
                <a:solidFill>
                  <a:schemeClr val="tx1"/>
                </a:solidFill>
                <a:latin typeface="Corbel"/>
                <a:cs typeface="Corbel"/>
              </a:defRPr>
            </a:lvl1pPr>
          </a:lstStyle>
          <a:p>
            <a:r>
              <a:rPr lang="en-US"/>
              <a:t>Click to edit Master title style</a:t>
            </a:r>
          </a:p>
        </p:txBody>
      </p:sp>
      <p:sp>
        <p:nvSpPr>
          <p:cNvPr id="3" name="Subtitle 2"/>
          <p:cNvSpPr>
            <a:spLocks noGrp="1"/>
          </p:cNvSpPr>
          <p:nvPr>
            <p:ph type="subTitle" idx="1"/>
          </p:nvPr>
        </p:nvSpPr>
        <p:spPr>
          <a:xfrm>
            <a:off x="483436" y="2317100"/>
            <a:ext cx="10363200" cy="405392"/>
          </a:xfrm>
        </p:spPr>
        <p:txBody>
          <a:bodyPr wrap="none" lIns="0" tIns="0" rIns="0" bIns="0" anchor="t">
            <a:noAutofit/>
          </a:bodyPr>
          <a:lstStyle>
            <a:lvl1pPr marL="0" indent="0" algn="l">
              <a:buNone/>
              <a:defRPr sz="2933">
                <a:solidFill>
                  <a:srgbClr val="E6007E"/>
                </a:solidFill>
                <a:latin typeface="Corbel"/>
                <a:cs typeface="Corbe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897" y="352478"/>
            <a:ext cx="1107007" cy="1076709"/>
          </a:xfrm>
          <a:prstGeom prst="rect">
            <a:avLst/>
          </a:prstGeom>
        </p:spPr>
      </p:pic>
      <p:sp>
        <p:nvSpPr>
          <p:cNvPr id="11" name="TextBox 10"/>
          <p:cNvSpPr txBox="1"/>
          <p:nvPr userDrawn="1"/>
        </p:nvSpPr>
        <p:spPr>
          <a:xfrm>
            <a:off x="7249595" y="1067721"/>
            <a:ext cx="4574155" cy="379656"/>
          </a:xfrm>
          <a:prstGeom prst="rect">
            <a:avLst/>
          </a:prstGeom>
          <a:noFill/>
        </p:spPr>
        <p:txBody>
          <a:bodyPr wrap="square" rtlCol="0">
            <a:spAutoFit/>
          </a:bodyPr>
          <a:lstStyle/>
          <a:p>
            <a:pPr algn="r"/>
            <a:r>
              <a:rPr lang="en-US" sz="1867">
                <a:latin typeface="Corbel"/>
                <a:cs typeface="Corbel"/>
              </a:rPr>
              <a:t>Making homes happen</a:t>
            </a:r>
          </a:p>
        </p:txBody>
      </p:sp>
      <p:pic>
        <p:nvPicPr>
          <p:cNvPr id="7" name="Picture 6" descr="purp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085864"/>
            <a:ext cx="12192000" cy="3772136"/>
          </a:xfrm>
          <a:prstGeom prst="rect">
            <a:avLst/>
          </a:prstGeom>
        </p:spPr>
      </p:pic>
    </p:spTree>
    <p:extLst>
      <p:ext uri="{BB962C8B-B14F-4D97-AF65-F5344CB8AC3E}">
        <p14:creationId xmlns:p14="http://schemas.microsoft.com/office/powerpoint/2010/main" val="1379328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 Slide 3col Orange">
    <p:spTree>
      <p:nvGrpSpPr>
        <p:cNvPr id="1" name=""/>
        <p:cNvGrpSpPr/>
        <p:nvPr/>
      </p:nvGrpSpPr>
      <p:grpSpPr>
        <a:xfrm>
          <a:off x="0" y="0"/>
          <a:ext cx="0" cy="0"/>
          <a:chOff x="0" y="0"/>
          <a:chExt cx="0" cy="0"/>
        </a:xfrm>
      </p:grpSpPr>
      <p:sp>
        <p:nvSpPr>
          <p:cNvPr id="2" name="Title 1"/>
          <p:cNvSpPr>
            <a:spLocks noGrp="1"/>
          </p:cNvSpPr>
          <p:nvPr>
            <p:ph type="title"/>
          </p:nvPr>
        </p:nvSpPr>
        <p:spPr>
          <a:xfrm>
            <a:off x="609600" y="362296"/>
            <a:ext cx="10972800" cy="1509705"/>
          </a:xfrm>
        </p:spPr>
        <p:txBody>
          <a:bodyPr lIns="0" tIns="0" rIns="0" bIns="0" anchor="t">
            <a:normAutofit/>
          </a:bodyPr>
          <a:lstStyle>
            <a:lvl1pPr algn="l">
              <a:lnSpc>
                <a:spcPct val="90000"/>
              </a:lnSpc>
              <a:defRPr sz="4267">
                <a:solidFill>
                  <a:srgbClr val="F9B000"/>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609600" y="1872000"/>
            <a:ext cx="10972800" cy="4199245"/>
          </a:xfrm>
        </p:spPr>
        <p:txBody>
          <a:bodyPr lIns="0" tIns="0" rIns="0" bIns="0" numCol="3" spcCol="288000">
            <a:normAutofit/>
          </a:bodyPr>
          <a:lstStyle>
            <a:lvl1pPr>
              <a:spcBef>
                <a:spcPts val="640"/>
              </a:spcBef>
              <a:defRPr sz="2133">
                <a:latin typeface="Corbel"/>
                <a:cs typeface="Corbel"/>
              </a:defRPr>
            </a:lvl1pPr>
            <a:lvl2pPr>
              <a:spcBef>
                <a:spcPts val="640"/>
              </a:spcBef>
              <a:defRPr sz="2133">
                <a:latin typeface="Corbel"/>
                <a:cs typeface="Corbel"/>
              </a:defRPr>
            </a:lvl2pPr>
            <a:lvl3pPr>
              <a:spcBef>
                <a:spcPts val="640"/>
              </a:spcBef>
              <a:defRPr sz="2133">
                <a:latin typeface="Corbel"/>
                <a:cs typeface="Corbel"/>
              </a:defRPr>
            </a:lvl3pPr>
            <a:lvl4pPr>
              <a:spcBef>
                <a:spcPts val="640"/>
              </a:spcBef>
              <a:defRPr sz="2133">
                <a:latin typeface="Corbel"/>
                <a:cs typeface="Corbel"/>
              </a:defRPr>
            </a:lvl4pPr>
            <a:lvl5pPr>
              <a:defRPr sz="2667">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latin typeface="Corbel"/>
                <a:cs typeface="Corbel"/>
              </a:rPr>
              <a:t>#MakingHomesHappen</a:t>
            </a:r>
          </a:p>
        </p:txBody>
      </p:sp>
    </p:spTree>
    <p:extLst>
      <p:ext uri="{BB962C8B-B14F-4D97-AF65-F5344CB8AC3E}">
        <p14:creationId xmlns:p14="http://schemas.microsoft.com/office/powerpoint/2010/main" val="105408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HE - End Slide 1">
    <p:spTree>
      <p:nvGrpSpPr>
        <p:cNvPr id="1" name=""/>
        <p:cNvGrpSpPr/>
        <p:nvPr/>
      </p:nvGrpSpPr>
      <p:grpSpPr>
        <a:xfrm>
          <a:off x="0" y="0"/>
          <a:ext cx="0" cy="0"/>
          <a:chOff x="0" y="0"/>
          <a:chExt cx="0" cy="0"/>
        </a:xfrm>
      </p:grpSpPr>
      <p:pic>
        <p:nvPicPr>
          <p:cNvPr id="10" name="Picture 9" descr="HE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899" y="352480"/>
            <a:ext cx="1107007" cy="1076709"/>
          </a:xfrm>
          <a:prstGeom prst="rect">
            <a:avLst/>
          </a:prstGeom>
        </p:spPr>
      </p:pic>
      <p:sp>
        <p:nvSpPr>
          <p:cNvPr id="11" name="TextBox 10"/>
          <p:cNvSpPr txBox="1"/>
          <p:nvPr/>
        </p:nvSpPr>
        <p:spPr>
          <a:xfrm>
            <a:off x="7249595" y="1067724"/>
            <a:ext cx="4574155" cy="379656"/>
          </a:xfrm>
          <a:prstGeom prst="rect">
            <a:avLst/>
          </a:prstGeom>
          <a:noFill/>
        </p:spPr>
        <p:txBody>
          <a:bodyPr wrap="square" rtlCol="0">
            <a:spAutoFit/>
          </a:bodyPr>
          <a:lstStyle/>
          <a:p>
            <a:pPr algn="r" defTabSz="609585"/>
            <a:r>
              <a:rPr lang="en-US" sz="1867">
                <a:solidFill>
                  <a:prstClr val="black"/>
                </a:solidFill>
                <a:cs typeface="Corbel"/>
              </a:rPr>
              <a:t>Making homes happen</a:t>
            </a:r>
          </a:p>
        </p:txBody>
      </p:sp>
      <p:pic>
        <p:nvPicPr>
          <p:cNvPr id="7" name="Picture 6" descr="purp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85864"/>
            <a:ext cx="12192000" cy="3772136"/>
          </a:xfrm>
          <a:prstGeom prst="rect">
            <a:avLst/>
          </a:prstGeom>
        </p:spPr>
      </p:pic>
      <p:sp>
        <p:nvSpPr>
          <p:cNvPr id="13" name="Text Placeholder 12"/>
          <p:cNvSpPr>
            <a:spLocks noGrp="1"/>
          </p:cNvSpPr>
          <p:nvPr>
            <p:ph type="body" sz="quarter" idx="11" hasCustomPrompt="1"/>
          </p:nvPr>
        </p:nvSpPr>
        <p:spPr>
          <a:xfrm>
            <a:off x="484800" y="1900800"/>
            <a:ext cx="10363200" cy="472083"/>
          </a:xfrm>
        </p:spPr>
        <p:txBody>
          <a:bodyPr tIns="4680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kumimoji="0" lang="en-US" sz="3200" b="0" i="0" u="none" strike="noStrike" kern="1200" cap="none" spc="0" normalizeH="0" baseline="0" noProof="0" smtClean="0">
                <a:ln>
                  <a:noFill/>
                </a:ln>
                <a:solidFill>
                  <a:srgbClr val="E7027E"/>
                </a:solidFill>
                <a:effectLst/>
                <a:uLnTx/>
                <a:uFillTx/>
                <a:latin typeface="Corbel" panose="020B0503020204020204" pitchFamily="34" charset="0"/>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a:ln>
                  <a:noFill/>
                </a:ln>
                <a:solidFill>
                  <a:srgbClr val="E7027E"/>
                </a:solidFill>
                <a:effectLst/>
                <a:uLnTx/>
                <a:uFillTx/>
                <a:latin typeface="Corbel"/>
                <a:ea typeface="+mj-ea"/>
              </a:rPr>
              <a:t>Contact Information</a:t>
            </a:r>
            <a:endParaRPr kumimoji="0" lang="en-US" sz="1867" b="0" i="0" u="none" strike="noStrike" kern="1200" cap="none" spc="0" normalizeH="0" baseline="0" noProof="0">
              <a:ln>
                <a:noFill/>
              </a:ln>
              <a:solidFill>
                <a:sysClr val="windowText" lastClr="000000"/>
              </a:solidFill>
              <a:effectLst/>
              <a:uLnTx/>
              <a:uFillTx/>
              <a:latin typeface="Corbel"/>
              <a:ea typeface="+mj-ea"/>
            </a:endParaRPr>
          </a:p>
        </p:txBody>
      </p:sp>
      <p:sp>
        <p:nvSpPr>
          <p:cNvPr id="15" name="Text Placeholder 14"/>
          <p:cNvSpPr>
            <a:spLocks noGrp="1"/>
          </p:cNvSpPr>
          <p:nvPr>
            <p:ph type="body" sz="quarter" idx="12" hasCustomPrompt="1"/>
          </p:nvPr>
        </p:nvSpPr>
        <p:spPr>
          <a:xfrm>
            <a:off x="484800" y="2372884"/>
            <a:ext cx="10363200" cy="960105"/>
          </a:xfrm>
        </p:spPr>
        <p:txBody>
          <a:bodyPr tIns="0">
            <a:noAutofit/>
          </a:bodyPr>
          <a:lstStyle>
            <a:lvl1pPr marL="0" indent="0">
              <a:buNone/>
              <a:defRPr kumimoji="0" lang="en-US" sz="1867" b="0" i="0" u="none" strike="noStrike" kern="1200" cap="none" spc="0" normalizeH="0" baseline="0" noProof="0" smtClean="0">
                <a:ln>
                  <a:noFill/>
                </a:ln>
                <a:solidFill>
                  <a:srgbClr val="000000"/>
                </a:solidFill>
                <a:effectLst/>
                <a:uLnTx/>
                <a:uFillTx/>
                <a:latin typeface="Corbel" panose="020B0503020204020204" pitchFamily="34" charset="0"/>
              </a:defRPr>
            </a:lvl1pPr>
          </a:lstStyle>
          <a:p>
            <a:pPr lvl="0"/>
            <a:r>
              <a:rPr kumimoji="0" lang="en-US" sz="1867" b="0" i="0" u="none" strike="noStrike" kern="1200" cap="none" spc="0" normalizeH="0" baseline="0" noProof="0">
                <a:ln>
                  <a:noFill/>
                </a:ln>
                <a:solidFill>
                  <a:sysClr val="windowText" lastClr="000000"/>
                </a:solidFill>
                <a:effectLst/>
                <a:uLnTx/>
                <a:uFillTx/>
                <a:latin typeface="Corbel"/>
                <a:ea typeface="+mj-ea"/>
              </a:rPr>
              <a:t>enquiries@homesengland.gov.uk</a:t>
            </a:r>
            <a:br>
              <a:rPr kumimoji="0" lang="en-US" sz="1867" b="0" i="0" u="none" strike="noStrike" kern="1200" cap="none" spc="0" normalizeH="0" baseline="0" noProof="0">
                <a:ln>
                  <a:noFill/>
                </a:ln>
                <a:solidFill>
                  <a:sysClr val="windowText" lastClr="000000"/>
                </a:solidFill>
                <a:effectLst/>
                <a:uLnTx/>
                <a:uFillTx/>
                <a:latin typeface="Corbel"/>
                <a:ea typeface="+mj-ea"/>
              </a:rPr>
            </a:br>
            <a:r>
              <a:rPr kumimoji="0" lang="en-GB" sz="1867" b="0" i="0" u="none" strike="noStrike" kern="1200" cap="none" spc="0" normalizeH="0" baseline="0" noProof="0">
                <a:ln>
                  <a:noFill/>
                </a:ln>
                <a:solidFill>
                  <a:sysClr val="windowText" lastClr="000000"/>
                </a:solidFill>
                <a:effectLst/>
                <a:uLnTx/>
                <a:uFillTx/>
                <a:latin typeface="Corbel"/>
                <a:ea typeface="+mj-ea"/>
              </a:rPr>
              <a:t>0300 1234 500</a:t>
            </a:r>
            <a:br>
              <a:rPr kumimoji="0" lang="en-US" sz="1867" b="0" i="0" u="none" strike="noStrike" kern="1200" cap="none" spc="0" normalizeH="0" baseline="0" noProof="0">
                <a:ln>
                  <a:noFill/>
                </a:ln>
                <a:solidFill>
                  <a:sysClr val="windowText" lastClr="000000"/>
                </a:solidFill>
                <a:effectLst/>
                <a:uLnTx/>
                <a:uFillTx/>
                <a:latin typeface="Corbel"/>
                <a:ea typeface="+mj-ea"/>
              </a:rPr>
            </a:br>
            <a:r>
              <a:rPr kumimoji="0" lang="en-US" sz="1867" b="0" i="0" u="none" strike="noStrike" kern="1200" cap="none" spc="0" normalizeH="0" baseline="0" noProof="0">
                <a:ln>
                  <a:noFill/>
                </a:ln>
                <a:solidFill>
                  <a:sysClr val="windowText" lastClr="000000"/>
                </a:solidFill>
                <a:effectLst/>
                <a:uLnTx/>
                <a:uFillTx/>
                <a:latin typeface="Corbel"/>
                <a:ea typeface="+mj-ea"/>
              </a:rPr>
              <a:t>gov.uk/homes-</a:t>
            </a:r>
            <a:r>
              <a:rPr kumimoji="0" lang="en-US" sz="1867" b="0" i="0" u="none" strike="noStrike" kern="1200" cap="none" spc="0" normalizeH="0" baseline="0" noProof="0" err="1">
                <a:ln>
                  <a:noFill/>
                </a:ln>
                <a:solidFill>
                  <a:sysClr val="windowText" lastClr="000000"/>
                </a:solidFill>
                <a:effectLst/>
                <a:uLnTx/>
                <a:uFillTx/>
                <a:latin typeface="Corbel"/>
                <a:ea typeface="+mj-ea"/>
              </a:rPr>
              <a:t>england</a:t>
            </a:r>
            <a:endParaRPr lang="en-GB"/>
          </a:p>
        </p:txBody>
      </p:sp>
    </p:spTree>
    <p:extLst>
      <p:ext uri="{BB962C8B-B14F-4D97-AF65-F5344CB8AC3E}">
        <p14:creationId xmlns:p14="http://schemas.microsoft.com/office/powerpoint/2010/main" val="4151509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Green">
    <p:spTree>
      <p:nvGrpSpPr>
        <p:cNvPr id="1" name=""/>
        <p:cNvGrpSpPr/>
        <p:nvPr/>
      </p:nvGrpSpPr>
      <p:grpSpPr>
        <a:xfrm>
          <a:off x="0" y="0"/>
          <a:ext cx="0" cy="0"/>
          <a:chOff x="0" y="0"/>
          <a:chExt cx="0" cy="0"/>
        </a:xfrm>
      </p:grpSpPr>
      <p:sp>
        <p:nvSpPr>
          <p:cNvPr id="2" name="Title 1"/>
          <p:cNvSpPr>
            <a:spLocks noGrp="1"/>
          </p:cNvSpPr>
          <p:nvPr>
            <p:ph type="ctrTitle"/>
          </p:nvPr>
        </p:nvSpPr>
        <p:spPr>
          <a:xfrm>
            <a:off x="483436" y="1898428"/>
            <a:ext cx="10363200" cy="418673"/>
          </a:xfrm>
        </p:spPr>
        <p:txBody>
          <a:bodyPr wrap="none" lIns="0" tIns="0" rIns="0" bIns="0" anchor="t">
            <a:noAutofit/>
          </a:bodyPr>
          <a:lstStyle>
            <a:lvl1pPr algn="l">
              <a:defRPr sz="2933">
                <a:solidFill>
                  <a:schemeClr val="tx1"/>
                </a:solidFill>
                <a:latin typeface="Corbel"/>
                <a:cs typeface="Corbel"/>
              </a:defRPr>
            </a:lvl1pPr>
          </a:lstStyle>
          <a:p>
            <a:r>
              <a:rPr lang="en-US"/>
              <a:t>Click to edit Master title style</a:t>
            </a:r>
          </a:p>
        </p:txBody>
      </p:sp>
      <p:sp>
        <p:nvSpPr>
          <p:cNvPr id="3" name="Subtitle 2"/>
          <p:cNvSpPr>
            <a:spLocks noGrp="1"/>
          </p:cNvSpPr>
          <p:nvPr>
            <p:ph type="subTitle" idx="1"/>
          </p:nvPr>
        </p:nvSpPr>
        <p:spPr>
          <a:xfrm>
            <a:off x="483436" y="2317100"/>
            <a:ext cx="10363200" cy="405392"/>
          </a:xfrm>
        </p:spPr>
        <p:txBody>
          <a:bodyPr wrap="none" lIns="0" tIns="0" rIns="0" bIns="0" anchor="t">
            <a:noAutofit/>
          </a:bodyPr>
          <a:lstStyle>
            <a:lvl1pPr marL="0" indent="0" algn="l">
              <a:buNone/>
              <a:defRPr sz="2933">
                <a:solidFill>
                  <a:srgbClr val="95C11E"/>
                </a:solidFill>
                <a:latin typeface="Corbel"/>
                <a:cs typeface="Corbe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897" y="352478"/>
            <a:ext cx="1107007" cy="1076709"/>
          </a:xfrm>
          <a:prstGeom prst="rect">
            <a:avLst/>
          </a:prstGeom>
        </p:spPr>
      </p:pic>
      <p:sp>
        <p:nvSpPr>
          <p:cNvPr id="11" name="TextBox 10"/>
          <p:cNvSpPr txBox="1"/>
          <p:nvPr userDrawn="1"/>
        </p:nvSpPr>
        <p:spPr>
          <a:xfrm>
            <a:off x="7249595" y="1067721"/>
            <a:ext cx="4574155" cy="379656"/>
          </a:xfrm>
          <a:prstGeom prst="rect">
            <a:avLst/>
          </a:prstGeom>
          <a:noFill/>
        </p:spPr>
        <p:txBody>
          <a:bodyPr wrap="square" rtlCol="0">
            <a:spAutoFit/>
          </a:bodyPr>
          <a:lstStyle/>
          <a:p>
            <a:pPr algn="r"/>
            <a:r>
              <a:rPr lang="en-US" sz="1867">
                <a:latin typeface="Corbel"/>
                <a:cs typeface="Corbel"/>
              </a:rPr>
              <a:t>Making homes happen</a:t>
            </a:r>
          </a:p>
        </p:txBody>
      </p:sp>
      <p:pic>
        <p:nvPicPr>
          <p:cNvPr id="8" name="Picture 7" descr="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085864"/>
            <a:ext cx="12192000" cy="3772136"/>
          </a:xfrm>
          <a:prstGeom prst="rect">
            <a:avLst/>
          </a:prstGeom>
        </p:spPr>
      </p:pic>
    </p:spTree>
    <p:extLst>
      <p:ext uri="{BB962C8B-B14F-4D97-AF65-F5344CB8AC3E}">
        <p14:creationId xmlns:p14="http://schemas.microsoft.com/office/powerpoint/2010/main" val="244000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Orange">
    <p:spTree>
      <p:nvGrpSpPr>
        <p:cNvPr id="1" name=""/>
        <p:cNvGrpSpPr/>
        <p:nvPr/>
      </p:nvGrpSpPr>
      <p:grpSpPr>
        <a:xfrm>
          <a:off x="0" y="0"/>
          <a:ext cx="0" cy="0"/>
          <a:chOff x="0" y="0"/>
          <a:chExt cx="0" cy="0"/>
        </a:xfrm>
      </p:grpSpPr>
      <p:sp>
        <p:nvSpPr>
          <p:cNvPr id="2" name="Title 1"/>
          <p:cNvSpPr>
            <a:spLocks noGrp="1"/>
          </p:cNvSpPr>
          <p:nvPr>
            <p:ph type="ctrTitle"/>
          </p:nvPr>
        </p:nvSpPr>
        <p:spPr>
          <a:xfrm>
            <a:off x="483436" y="1898428"/>
            <a:ext cx="10363200" cy="418673"/>
          </a:xfrm>
        </p:spPr>
        <p:txBody>
          <a:bodyPr wrap="none" lIns="0" tIns="0" rIns="0" bIns="0" anchor="t">
            <a:noAutofit/>
          </a:bodyPr>
          <a:lstStyle>
            <a:lvl1pPr algn="l">
              <a:defRPr sz="2933">
                <a:solidFill>
                  <a:schemeClr val="tx1"/>
                </a:solidFill>
                <a:latin typeface="Corbel"/>
                <a:cs typeface="Corbel"/>
              </a:defRPr>
            </a:lvl1pPr>
          </a:lstStyle>
          <a:p>
            <a:r>
              <a:rPr lang="en-US"/>
              <a:t>Click to edit Master title style</a:t>
            </a:r>
          </a:p>
        </p:txBody>
      </p:sp>
      <p:sp>
        <p:nvSpPr>
          <p:cNvPr id="3" name="Subtitle 2"/>
          <p:cNvSpPr>
            <a:spLocks noGrp="1"/>
          </p:cNvSpPr>
          <p:nvPr>
            <p:ph type="subTitle" idx="1"/>
          </p:nvPr>
        </p:nvSpPr>
        <p:spPr>
          <a:xfrm>
            <a:off x="483436" y="2317100"/>
            <a:ext cx="10363200" cy="405392"/>
          </a:xfrm>
        </p:spPr>
        <p:txBody>
          <a:bodyPr wrap="none" lIns="0" tIns="0" rIns="0" bIns="0" anchor="t">
            <a:noAutofit/>
          </a:bodyPr>
          <a:lstStyle>
            <a:lvl1pPr marL="0" indent="0" algn="l">
              <a:buNone/>
              <a:defRPr sz="2933">
                <a:solidFill>
                  <a:srgbClr val="F7A109"/>
                </a:solidFill>
                <a:latin typeface="Corbel"/>
                <a:cs typeface="Corbe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897" y="352478"/>
            <a:ext cx="1107007" cy="1076709"/>
          </a:xfrm>
          <a:prstGeom prst="rect">
            <a:avLst/>
          </a:prstGeom>
        </p:spPr>
      </p:pic>
      <p:sp>
        <p:nvSpPr>
          <p:cNvPr id="11" name="TextBox 10"/>
          <p:cNvSpPr txBox="1"/>
          <p:nvPr userDrawn="1"/>
        </p:nvSpPr>
        <p:spPr>
          <a:xfrm>
            <a:off x="7249595" y="1067721"/>
            <a:ext cx="4574155" cy="379656"/>
          </a:xfrm>
          <a:prstGeom prst="rect">
            <a:avLst/>
          </a:prstGeom>
          <a:noFill/>
        </p:spPr>
        <p:txBody>
          <a:bodyPr wrap="square" rtlCol="0">
            <a:spAutoFit/>
          </a:bodyPr>
          <a:lstStyle/>
          <a:p>
            <a:pPr algn="r"/>
            <a:r>
              <a:rPr lang="en-US" sz="1867">
                <a:latin typeface="Corbel"/>
                <a:cs typeface="Corbel"/>
              </a:rPr>
              <a:t>Making homes happen</a:t>
            </a:r>
          </a:p>
        </p:txBody>
      </p:sp>
      <p:pic>
        <p:nvPicPr>
          <p:cNvPr id="7" name="Picture 6" descr="yello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085864"/>
            <a:ext cx="12192000" cy="3772136"/>
          </a:xfrm>
          <a:prstGeom prst="rect">
            <a:avLst/>
          </a:prstGeom>
        </p:spPr>
      </p:pic>
    </p:spTree>
    <p:extLst>
      <p:ext uri="{BB962C8B-B14F-4D97-AF65-F5344CB8AC3E}">
        <p14:creationId xmlns:p14="http://schemas.microsoft.com/office/powerpoint/2010/main" val="393271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C64B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80001"/>
            <a:ext cx="10363200" cy="2553812"/>
          </a:xfrm>
        </p:spPr>
        <p:txBody>
          <a:bodyPr lIns="0" tIns="0" rIns="0" bIns="0" anchor="t">
            <a:normAutofit/>
          </a:bodyPr>
          <a:lstStyle>
            <a:lvl1pPr algn="l">
              <a:lnSpc>
                <a:spcPct val="90000"/>
              </a:lnSpc>
              <a:defRPr sz="5333">
                <a:solidFill>
                  <a:schemeClr val="bg1"/>
                </a:solidFill>
                <a:latin typeface="Corbel"/>
                <a:cs typeface="Corbel"/>
              </a:defRPr>
            </a:lvl1pPr>
          </a:lstStyle>
          <a:p>
            <a:r>
              <a:rPr lang="en-US"/>
              <a:t>Click to edit Master title style</a:t>
            </a:r>
          </a:p>
        </p:txBody>
      </p:sp>
      <p:pic>
        <p:nvPicPr>
          <p:cNvPr id="5" name="Picture 4" descr="b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85864"/>
            <a:ext cx="12192000" cy="3772136"/>
          </a:xfrm>
          <a:prstGeom prst="rect">
            <a:avLst/>
          </a:prstGeom>
        </p:spPr>
      </p:pic>
      <p:sp>
        <p:nvSpPr>
          <p:cNvPr id="4" name="TextBox 3"/>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solidFill>
                  <a:schemeClr val="bg1"/>
                </a:solidFill>
                <a:latin typeface="Corbel"/>
                <a:cs typeface="Corbel"/>
              </a:rPr>
              <a:t>#MakingHomesHappen</a:t>
            </a:r>
          </a:p>
        </p:txBody>
      </p:sp>
    </p:spTree>
    <p:extLst>
      <p:ext uri="{BB962C8B-B14F-4D97-AF65-F5344CB8AC3E}">
        <p14:creationId xmlns:p14="http://schemas.microsoft.com/office/powerpoint/2010/main" val="66987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A6006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80001"/>
            <a:ext cx="10363200" cy="2553812"/>
          </a:xfrm>
        </p:spPr>
        <p:txBody>
          <a:bodyPr lIns="0" tIns="0" rIns="0" bIns="0" anchor="t">
            <a:normAutofit/>
          </a:bodyPr>
          <a:lstStyle>
            <a:lvl1pPr algn="l">
              <a:lnSpc>
                <a:spcPct val="90000"/>
              </a:lnSpc>
              <a:defRPr sz="5333">
                <a:solidFill>
                  <a:schemeClr val="bg1"/>
                </a:solidFill>
                <a:latin typeface="Corbel"/>
                <a:cs typeface="Corbel"/>
              </a:defRPr>
            </a:lvl1pPr>
          </a:lstStyle>
          <a:p>
            <a:r>
              <a:rPr lang="en-US"/>
              <a:t>Click to edit Master title style</a:t>
            </a:r>
          </a:p>
        </p:txBody>
      </p:sp>
      <p:pic>
        <p:nvPicPr>
          <p:cNvPr id="4" name="Picture 3" descr="p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85864"/>
            <a:ext cx="12192000" cy="3772136"/>
          </a:xfrm>
          <a:prstGeom prst="rect">
            <a:avLst/>
          </a:prstGeom>
        </p:spPr>
      </p:pic>
      <p:sp>
        <p:nvSpPr>
          <p:cNvPr id="5" name="TextBox 4"/>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solidFill>
                  <a:schemeClr val="bg1"/>
                </a:solidFill>
                <a:latin typeface="Corbel"/>
                <a:cs typeface="Corbel"/>
              </a:rPr>
              <a:t>#MakingHomesHappen</a:t>
            </a:r>
          </a:p>
        </p:txBody>
      </p:sp>
    </p:spTree>
    <p:extLst>
      <p:ext uri="{BB962C8B-B14F-4D97-AF65-F5344CB8AC3E}">
        <p14:creationId xmlns:p14="http://schemas.microsoft.com/office/powerpoint/2010/main" val="6111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83B91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80001"/>
            <a:ext cx="10363200" cy="2553812"/>
          </a:xfrm>
        </p:spPr>
        <p:txBody>
          <a:bodyPr lIns="0" tIns="0" rIns="0" bIns="0" anchor="t">
            <a:normAutofit/>
          </a:bodyPr>
          <a:lstStyle>
            <a:lvl1pPr algn="l">
              <a:lnSpc>
                <a:spcPct val="90000"/>
              </a:lnSpc>
              <a:defRPr sz="5333">
                <a:solidFill>
                  <a:schemeClr val="bg1"/>
                </a:solidFill>
                <a:latin typeface="Corbel"/>
                <a:cs typeface="Corbel"/>
              </a:defRPr>
            </a:lvl1pPr>
          </a:lstStyle>
          <a:p>
            <a:r>
              <a:rPr lang="en-US"/>
              <a:t>Click to edit Master title style</a:t>
            </a:r>
          </a:p>
        </p:txBody>
      </p:sp>
      <p:pic>
        <p:nvPicPr>
          <p:cNvPr id="3" name="Picture 2" descr="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85864"/>
            <a:ext cx="12192000" cy="3772136"/>
          </a:xfrm>
          <a:prstGeom prst="rect">
            <a:avLst/>
          </a:prstGeom>
        </p:spPr>
      </p:pic>
      <p:sp>
        <p:nvSpPr>
          <p:cNvPr id="4" name="TextBox 3"/>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solidFill>
                  <a:schemeClr val="bg1"/>
                </a:solidFill>
                <a:latin typeface="Corbel"/>
                <a:cs typeface="Corbel"/>
              </a:rPr>
              <a:t>#MakingHomesHappen</a:t>
            </a:r>
          </a:p>
        </p:txBody>
      </p:sp>
    </p:spTree>
    <p:extLst>
      <p:ext uri="{BB962C8B-B14F-4D97-AF65-F5344CB8AC3E}">
        <p14:creationId xmlns:p14="http://schemas.microsoft.com/office/powerpoint/2010/main" val="356334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rgbClr val="F7A109"/>
        </a:solidFill>
        <a:effectLst/>
      </p:bgPr>
    </p:bg>
    <p:spTree>
      <p:nvGrpSpPr>
        <p:cNvPr id="1" name=""/>
        <p:cNvGrpSpPr/>
        <p:nvPr/>
      </p:nvGrpSpPr>
      <p:grpSpPr>
        <a:xfrm>
          <a:off x="0" y="0"/>
          <a:ext cx="0" cy="0"/>
          <a:chOff x="0" y="0"/>
          <a:chExt cx="0" cy="0"/>
        </a:xfrm>
      </p:grpSpPr>
      <p:pic>
        <p:nvPicPr>
          <p:cNvPr id="3" name="Picture 2" descr="o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85864"/>
            <a:ext cx="12192000" cy="3772136"/>
          </a:xfrm>
          <a:prstGeom prst="rect">
            <a:avLst/>
          </a:prstGeom>
        </p:spPr>
      </p:pic>
      <p:sp>
        <p:nvSpPr>
          <p:cNvPr id="4" name="TextBox 3"/>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solidFill>
                  <a:schemeClr val="bg1"/>
                </a:solidFill>
                <a:latin typeface="Corbel"/>
                <a:cs typeface="Corbel"/>
              </a:rPr>
              <a:t>#MakingHomesHappen</a:t>
            </a:r>
          </a:p>
        </p:txBody>
      </p:sp>
      <p:sp>
        <p:nvSpPr>
          <p:cNvPr id="2" name="Title 1"/>
          <p:cNvSpPr>
            <a:spLocks noGrp="1"/>
          </p:cNvSpPr>
          <p:nvPr>
            <p:ph type="ctrTitle"/>
          </p:nvPr>
        </p:nvSpPr>
        <p:spPr>
          <a:xfrm>
            <a:off x="609599" y="480001"/>
            <a:ext cx="10881439" cy="2553812"/>
          </a:xfrm>
        </p:spPr>
        <p:txBody>
          <a:bodyPr lIns="0" tIns="0" rIns="0" bIns="0" anchor="t">
            <a:normAutofit/>
          </a:bodyPr>
          <a:lstStyle>
            <a:lvl1pPr algn="l">
              <a:lnSpc>
                <a:spcPct val="90000"/>
              </a:lnSpc>
              <a:defRPr sz="5333">
                <a:solidFill>
                  <a:schemeClr val="bg1"/>
                </a:solidFill>
                <a:latin typeface="Corbel"/>
                <a:cs typeface="Corbel"/>
              </a:defRPr>
            </a:lvl1pPr>
          </a:lstStyle>
          <a:p>
            <a:r>
              <a:rPr lang="en-US"/>
              <a:t>Click to edit Master title style</a:t>
            </a:r>
          </a:p>
        </p:txBody>
      </p:sp>
    </p:spTree>
    <p:extLst>
      <p:ext uri="{BB962C8B-B14F-4D97-AF65-F5344CB8AC3E}">
        <p14:creationId xmlns:p14="http://schemas.microsoft.com/office/powerpoint/2010/main" val="150918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 Slide Blue">
    <p:spTree>
      <p:nvGrpSpPr>
        <p:cNvPr id="1" name=""/>
        <p:cNvGrpSpPr/>
        <p:nvPr/>
      </p:nvGrpSpPr>
      <p:grpSpPr>
        <a:xfrm>
          <a:off x="0" y="0"/>
          <a:ext cx="0" cy="0"/>
          <a:chOff x="0" y="0"/>
          <a:chExt cx="0" cy="0"/>
        </a:xfrm>
      </p:grpSpPr>
      <p:sp>
        <p:nvSpPr>
          <p:cNvPr id="2" name="Title 1"/>
          <p:cNvSpPr>
            <a:spLocks noGrp="1"/>
          </p:cNvSpPr>
          <p:nvPr>
            <p:ph type="title"/>
          </p:nvPr>
        </p:nvSpPr>
        <p:spPr>
          <a:xfrm>
            <a:off x="609600" y="362295"/>
            <a:ext cx="10972800" cy="1507435"/>
          </a:xfrm>
        </p:spPr>
        <p:txBody>
          <a:bodyPr lIns="0" tIns="0" rIns="0" bIns="0" anchor="t">
            <a:normAutofit/>
          </a:bodyPr>
          <a:lstStyle>
            <a:lvl1pPr algn="l">
              <a:lnSpc>
                <a:spcPct val="90000"/>
              </a:lnSpc>
              <a:spcAft>
                <a:spcPts val="800"/>
              </a:spcAft>
              <a:defRPr sz="4267">
                <a:solidFill>
                  <a:srgbClr val="009FE3"/>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609600" y="1869729"/>
            <a:ext cx="9117221" cy="4190376"/>
          </a:xfrm>
        </p:spPr>
        <p:txBody>
          <a:bodyPr lIns="0" tIns="0" rIns="0" bIns="0">
            <a:normAutofit/>
          </a:bodyPr>
          <a:lstStyle>
            <a:lvl1pPr>
              <a:spcBef>
                <a:spcPts val="800"/>
              </a:spcBef>
              <a:defRPr sz="2667">
                <a:latin typeface="Corbel"/>
                <a:cs typeface="Corbel"/>
              </a:defRPr>
            </a:lvl1pPr>
            <a:lvl2pPr>
              <a:spcBef>
                <a:spcPts val="800"/>
              </a:spcBef>
              <a:defRPr sz="2667">
                <a:latin typeface="Corbel"/>
                <a:cs typeface="Corbel"/>
              </a:defRPr>
            </a:lvl2pPr>
            <a:lvl3pPr>
              <a:spcBef>
                <a:spcPts val="800"/>
              </a:spcBef>
              <a:defRPr sz="2667">
                <a:latin typeface="Corbel"/>
                <a:cs typeface="Corbel"/>
              </a:defRPr>
            </a:lvl3pPr>
            <a:lvl4pPr>
              <a:spcBef>
                <a:spcPts val="800"/>
              </a:spcBef>
              <a:defRPr sz="2667">
                <a:latin typeface="Corbel"/>
                <a:cs typeface="Corbel"/>
              </a:defRPr>
            </a:lvl4pPr>
            <a:lvl5pPr>
              <a:defRPr sz="2667">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Box 7"/>
          <p:cNvSpPr txBox="1"/>
          <p:nvPr userDrawn="1"/>
        </p:nvSpPr>
        <p:spPr>
          <a:xfrm>
            <a:off x="609600" y="6460184"/>
            <a:ext cx="3860800" cy="184666"/>
          </a:xfrm>
          <a:prstGeom prst="rect">
            <a:avLst/>
          </a:prstGeom>
          <a:noFill/>
        </p:spPr>
        <p:txBody>
          <a:bodyPr wrap="square" lIns="0" tIns="0" rIns="0" bIns="0" rtlCol="0" anchor="ctr">
            <a:spAutoFit/>
          </a:bodyPr>
          <a:lstStyle/>
          <a:p>
            <a:r>
              <a:rPr lang="en-US" sz="1200">
                <a:latin typeface="Corbel"/>
                <a:cs typeface="Corbel"/>
              </a:rPr>
              <a:t>#MakingHomesHappen</a:t>
            </a:r>
          </a:p>
        </p:txBody>
      </p:sp>
    </p:spTree>
    <p:extLst>
      <p:ext uri="{BB962C8B-B14F-4D97-AF65-F5344CB8AC3E}">
        <p14:creationId xmlns:p14="http://schemas.microsoft.com/office/powerpoint/2010/main" val="98164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MSIPCMContentMarking" descr="{&quot;HashCode&quot;:-1345168894,&quot;Placement&quot;:&quot;Footer&quot;}">
            <a:extLst>
              <a:ext uri="{FF2B5EF4-FFF2-40B4-BE49-F238E27FC236}">
                <a16:creationId xmlns:a16="http://schemas.microsoft.com/office/drawing/2014/main" id="{57358E37-37A6-4759-966E-E674C21DF70C}"/>
              </a:ext>
            </a:extLst>
          </p:cNvPr>
          <p:cNvSpPr txBox="1"/>
          <p:nvPr userDrawn="1"/>
        </p:nvSpPr>
        <p:spPr>
          <a:xfrm>
            <a:off x="5948680" y="6561475"/>
            <a:ext cx="294640"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78D7"/>
                </a:solidFill>
                <a:latin typeface="Calibri" panose="020F0502020204030204" pitchFamily="34" charset="0"/>
              </a:rPr>
              <a:t> </a:t>
            </a:r>
          </a:p>
        </p:txBody>
      </p:sp>
    </p:spTree>
    <p:extLst>
      <p:ext uri="{BB962C8B-B14F-4D97-AF65-F5344CB8AC3E}">
        <p14:creationId xmlns:p14="http://schemas.microsoft.com/office/powerpoint/2010/main" val="1066347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788F-668A-4E58-9889-C7331A58CFC7}"/>
              </a:ext>
            </a:extLst>
          </p:cNvPr>
          <p:cNvSpPr>
            <a:spLocks noGrp="1"/>
          </p:cNvSpPr>
          <p:nvPr>
            <p:ph type="ctrTitle"/>
          </p:nvPr>
        </p:nvSpPr>
        <p:spPr>
          <a:xfrm>
            <a:off x="387231" y="1867605"/>
            <a:ext cx="10363200" cy="418673"/>
          </a:xfrm>
        </p:spPr>
        <p:txBody>
          <a:bodyPr/>
          <a:lstStyle/>
          <a:p>
            <a:r>
              <a:rPr lang="en-GB" dirty="0"/>
              <a:t>York, North Yorkshire and the East Riding of Yorkshire</a:t>
            </a:r>
            <a:br>
              <a:rPr lang="en-GB" dirty="0"/>
            </a:br>
            <a:r>
              <a:rPr lang="en-GB" dirty="0"/>
              <a:t>Market Analysis and Affordability</a:t>
            </a:r>
            <a:br>
              <a:rPr lang="en-GB" dirty="0"/>
            </a:br>
            <a:r>
              <a:rPr lang="en-GB" sz="2400" dirty="0">
                <a:solidFill>
                  <a:srgbClr val="E6007E"/>
                </a:solidFill>
              </a:rPr>
              <a:t>September 2021</a:t>
            </a:r>
            <a:endParaRPr lang="en-GB" dirty="0">
              <a:solidFill>
                <a:srgbClr val="E6007E"/>
              </a:solidFill>
            </a:endParaRPr>
          </a:p>
        </p:txBody>
      </p:sp>
    </p:spTree>
    <p:extLst>
      <p:ext uri="{BB962C8B-B14F-4D97-AF65-F5344CB8AC3E}">
        <p14:creationId xmlns:p14="http://schemas.microsoft.com/office/powerpoint/2010/main" val="46194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D445308-A05C-47CD-847E-E770A74A0F58}"/>
              </a:ext>
            </a:extLst>
          </p:cNvPr>
          <p:cNvSpPr>
            <a:spLocks noGrp="1"/>
          </p:cNvSpPr>
          <p:nvPr>
            <p:ph type="title"/>
          </p:nvPr>
        </p:nvSpPr>
        <p:spPr>
          <a:xfrm>
            <a:off x="424095" y="308173"/>
            <a:ext cx="11631889" cy="722008"/>
          </a:xfrm>
        </p:spPr>
        <p:txBody>
          <a:bodyPr>
            <a:normAutofit fontScale="90000"/>
          </a:bodyPr>
          <a:lstStyle/>
          <a:p>
            <a:r>
              <a:rPr lang="en-GB" sz="4000" dirty="0">
                <a:solidFill>
                  <a:srgbClr val="004F9F"/>
                </a:solidFill>
              </a:rPr>
              <a:t>House Price Growth</a:t>
            </a:r>
            <a:br>
              <a:rPr lang="en-GB" sz="3600" dirty="0">
                <a:solidFill>
                  <a:srgbClr val="004F9F"/>
                </a:solidFill>
              </a:rPr>
            </a:br>
            <a:r>
              <a:rPr lang="en-GB" sz="2133" dirty="0">
                <a:solidFill>
                  <a:srgbClr val="262626"/>
                </a:solidFill>
              </a:rPr>
              <a:t>House prices growing at a faster rate than the national average across much of North Yorkshire and the East Riding</a:t>
            </a:r>
            <a:br>
              <a:rPr lang="en-GB" sz="2133" dirty="0">
                <a:solidFill>
                  <a:srgbClr val="262626"/>
                </a:solidFill>
              </a:rPr>
            </a:br>
            <a:endParaRPr lang="en-GB" sz="3600" dirty="0">
              <a:solidFill>
                <a:schemeClr val="bg1">
                  <a:lumMod val="50000"/>
                </a:schemeClr>
              </a:solidFill>
            </a:endParaRPr>
          </a:p>
        </p:txBody>
      </p:sp>
      <p:sp>
        <p:nvSpPr>
          <p:cNvPr id="9" name="Content Placeholder 5">
            <a:extLst>
              <a:ext uri="{FF2B5EF4-FFF2-40B4-BE49-F238E27FC236}">
                <a16:creationId xmlns:a16="http://schemas.microsoft.com/office/drawing/2014/main" id="{15E2DEF6-E702-4693-8398-7160BD27A61D}"/>
              </a:ext>
            </a:extLst>
          </p:cNvPr>
          <p:cNvSpPr txBox="1">
            <a:spLocks/>
          </p:cNvSpPr>
          <p:nvPr/>
        </p:nvSpPr>
        <p:spPr>
          <a:xfrm>
            <a:off x="6240039" y="1262642"/>
            <a:ext cx="5653227" cy="5260091"/>
          </a:xfrm>
          <a:prstGeom prst="rect">
            <a:avLst/>
          </a:prstGeom>
          <a:noFill/>
        </p:spPr>
        <p:txBody>
          <a:bodyPr vert="horz" lIns="68573" tIns="34286" rIns="68573" bIns="34286" rtlCol="0" anchor="t">
            <a:noAutofit/>
          </a:bodyPr>
          <a:lstStyle>
            <a:lvl1pPr marL="457137" indent="-457137" algn="l" defTabSz="609515" rtl="0" eaLnBrk="1" latinLnBrk="0" hangingPunct="1">
              <a:spcBef>
                <a:spcPct val="20000"/>
              </a:spcBef>
              <a:buFont typeface="Arial"/>
              <a:buChar char="•"/>
              <a:defRPr sz="4267" kern="1200">
                <a:solidFill>
                  <a:schemeClr val="tx1"/>
                </a:solidFill>
                <a:latin typeface="+mn-lt"/>
                <a:ea typeface="+mn-ea"/>
                <a:cs typeface="+mn-cs"/>
              </a:defRPr>
            </a:lvl1pPr>
            <a:lvl2pPr marL="990462" indent="-380946" algn="l" defTabSz="609515" rtl="0" eaLnBrk="1" latinLnBrk="0" hangingPunct="1">
              <a:spcBef>
                <a:spcPct val="20000"/>
              </a:spcBef>
              <a:buFont typeface="Arial"/>
              <a:buChar char="–"/>
              <a:defRPr sz="3733" kern="1200">
                <a:solidFill>
                  <a:schemeClr val="tx1"/>
                </a:solidFill>
                <a:latin typeface="+mn-lt"/>
                <a:ea typeface="+mn-ea"/>
                <a:cs typeface="+mn-cs"/>
              </a:defRPr>
            </a:lvl2pPr>
            <a:lvl3pPr marL="1523789" indent="-304758" algn="l" defTabSz="609515" rtl="0" eaLnBrk="1" latinLnBrk="0" hangingPunct="1">
              <a:spcBef>
                <a:spcPct val="20000"/>
              </a:spcBef>
              <a:buFont typeface="Arial"/>
              <a:buChar char="•"/>
              <a:defRPr sz="3200" kern="1200">
                <a:solidFill>
                  <a:schemeClr val="tx1"/>
                </a:solidFill>
                <a:latin typeface="+mn-lt"/>
                <a:ea typeface="+mn-ea"/>
                <a:cs typeface="+mn-cs"/>
              </a:defRPr>
            </a:lvl3pPr>
            <a:lvl4pPr marL="2133304" indent="-304758" algn="l" defTabSz="609515" rtl="0" eaLnBrk="1" latinLnBrk="0" hangingPunct="1">
              <a:spcBef>
                <a:spcPct val="20000"/>
              </a:spcBef>
              <a:buFont typeface="Arial"/>
              <a:buChar char="–"/>
              <a:defRPr sz="2667" kern="1200">
                <a:solidFill>
                  <a:schemeClr val="tx1"/>
                </a:solidFill>
                <a:latin typeface="+mn-lt"/>
                <a:ea typeface="+mn-ea"/>
                <a:cs typeface="+mn-cs"/>
              </a:defRPr>
            </a:lvl4pPr>
            <a:lvl5pPr marL="2742819" indent="-304758" algn="l" defTabSz="609515" rtl="0" eaLnBrk="1" latinLnBrk="0" hangingPunct="1">
              <a:spcBef>
                <a:spcPct val="20000"/>
              </a:spcBef>
              <a:buFont typeface="Arial"/>
              <a:buChar char="»"/>
              <a:defRPr sz="2667" kern="1200">
                <a:solidFill>
                  <a:schemeClr val="tx1"/>
                </a:solidFill>
                <a:latin typeface="+mn-lt"/>
                <a:ea typeface="+mn-ea"/>
                <a:cs typeface="+mn-cs"/>
              </a:defRPr>
            </a:lvl5pPr>
            <a:lvl6pPr marL="3352335" indent="-304758" algn="l" defTabSz="609515" rtl="0" eaLnBrk="1" latinLnBrk="0" hangingPunct="1">
              <a:spcBef>
                <a:spcPct val="20000"/>
              </a:spcBef>
              <a:buFont typeface="Arial"/>
              <a:buChar char="•"/>
              <a:defRPr sz="2667" kern="1200">
                <a:solidFill>
                  <a:schemeClr val="tx1"/>
                </a:solidFill>
                <a:latin typeface="+mn-lt"/>
                <a:ea typeface="+mn-ea"/>
                <a:cs typeface="+mn-cs"/>
              </a:defRPr>
            </a:lvl6pPr>
            <a:lvl7pPr marL="3961850" indent="-304758" algn="l" defTabSz="609515" rtl="0" eaLnBrk="1" latinLnBrk="0" hangingPunct="1">
              <a:spcBef>
                <a:spcPct val="20000"/>
              </a:spcBef>
              <a:buFont typeface="Arial"/>
              <a:buChar char="•"/>
              <a:defRPr sz="2667" kern="1200">
                <a:solidFill>
                  <a:schemeClr val="tx1"/>
                </a:solidFill>
                <a:latin typeface="+mn-lt"/>
                <a:ea typeface="+mn-ea"/>
                <a:cs typeface="+mn-cs"/>
              </a:defRPr>
            </a:lvl7pPr>
            <a:lvl8pPr marL="4571366" indent="-304758" algn="l" defTabSz="609515" rtl="0" eaLnBrk="1" latinLnBrk="0" hangingPunct="1">
              <a:spcBef>
                <a:spcPct val="20000"/>
              </a:spcBef>
              <a:buFont typeface="Arial"/>
              <a:buChar char="•"/>
              <a:defRPr sz="2667" kern="1200">
                <a:solidFill>
                  <a:schemeClr val="tx1"/>
                </a:solidFill>
                <a:latin typeface="+mn-lt"/>
                <a:ea typeface="+mn-ea"/>
                <a:cs typeface="+mn-cs"/>
              </a:defRPr>
            </a:lvl8pPr>
            <a:lvl9pPr marL="5180881" indent="-304758" algn="l" defTabSz="609515" rtl="0" eaLnBrk="1" latinLnBrk="0" hangingPunct="1">
              <a:spcBef>
                <a:spcPct val="20000"/>
              </a:spcBef>
              <a:buFont typeface="Arial"/>
              <a:buChar char="•"/>
              <a:defRPr sz="2667" kern="1200">
                <a:solidFill>
                  <a:schemeClr val="tx1"/>
                </a:solidFill>
                <a:latin typeface="+mn-lt"/>
                <a:ea typeface="+mn-ea"/>
                <a:cs typeface="+mn-cs"/>
              </a:defRPr>
            </a:lvl9pPr>
          </a:lstStyle>
          <a:p>
            <a:pPr marL="0" lvl="8" indent="0">
              <a:spcBef>
                <a:spcPts val="383"/>
              </a:spcBef>
              <a:buClr>
                <a:srgbClr val="004F9F"/>
              </a:buClr>
              <a:buSzPct val="90000"/>
              <a:buNone/>
              <a:defRPr/>
            </a:pPr>
            <a:r>
              <a:rPr lang="en-GB" sz="1100" dirty="0">
                <a:solidFill>
                  <a:srgbClr val="434343"/>
                </a:solidFill>
                <a:latin typeface="Corbel" panose="020B0503020204020204" pitchFamily="34" charset="0"/>
              </a:rPr>
              <a:t>Chart 1: Annual rate of house price growth  - ONS UK HPI (Latest: July 2021)</a:t>
            </a:r>
          </a:p>
          <a:p>
            <a:pPr marL="173355" lvl="8" indent="-173355">
              <a:spcBef>
                <a:spcPts val="383"/>
              </a:spcBef>
              <a:buClr>
                <a:srgbClr val="004F9F"/>
              </a:buClr>
              <a:buSzPct val="90000"/>
              <a:buFont typeface="Raleway Light"/>
              <a:buChar char="●"/>
              <a:defRPr/>
            </a:pPr>
            <a:r>
              <a:rPr lang="en-GB" sz="1400" dirty="0">
                <a:solidFill>
                  <a:srgbClr val="434343"/>
                </a:solidFill>
                <a:latin typeface="Corbel"/>
              </a:rPr>
              <a:t>The latest ONS UK House Price Index reported that Richmondshire (+21%), Hambleton (+14%), York (+12%), Scarborough (+11%), Harrogate (+10%) and the East Riding (+10% have all seen the annual rate of UK house price growth exceed that national average for England (+7.01%) in the year to July 2021.</a:t>
            </a:r>
          </a:p>
          <a:p>
            <a:pPr marL="173355" lvl="8" indent="-173355">
              <a:spcBef>
                <a:spcPts val="383"/>
              </a:spcBef>
              <a:buClr>
                <a:srgbClr val="004F9F"/>
              </a:buClr>
              <a:buSzPct val="90000"/>
              <a:buFont typeface="Raleway Light"/>
              <a:buChar char="●"/>
              <a:defRPr/>
            </a:pPr>
            <a:r>
              <a:rPr lang="en-GB" sz="1400" dirty="0">
                <a:solidFill>
                  <a:srgbClr val="434343"/>
                </a:solidFill>
                <a:latin typeface="Corbel"/>
              </a:rPr>
              <a:t>Richmondshire is one of only three local authority areas in England recording over 20% house price growth in the year to July 2021 (the others being Hastings and North Devon).</a:t>
            </a:r>
          </a:p>
          <a:p>
            <a:pPr marL="173355" lvl="8" indent="-173355">
              <a:spcBef>
                <a:spcPts val="383"/>
              </a:spcBef>
              <a:buClr>
                <a:srgbClr val="004F9F"/>
              </a:buClr>
              <a:buSzPct val="90000"/>
              <a:buFont typeface="Raleway Light"/>
              <a:buChar char="●"/>
              <a:defRPr/>
            </a:pPr>
            <a:r>
              <a:rPr lang="en-GB" sz="1400" dirty="0">
                <a:solidFill>
                  <a:srgbClr val="434343"/>
                </a:solidFill>
                <a:latin typeface="Corbel"/>
              </a:rPr>
              <a:t>Whilst it is clear that has prices across the area are growing at a significantly faster pace than that recorded in the first half of 2020 (and throughout 2019) – </a:t>
            </a:r>
            <a:r>
              <a:rPr lang="en-GB" sz="1400" b="1" dirty="0">
                <a:solidFill>
                  <a:srgbClr val="434343"/>
                </a:solidFill>
                <a:latin typeface="Corbel"/>
              </a:rPr>
              <a:t>we would urge significant caution when viewing this data at a local authority level </a:t>
            </a:r>
          </a:p>
          <a:p>
            <a:pPr marL="173355" lvl="8" indent="-173355">
              <a:spcBef>
                <a:spcPts val="383"/>
              </a:spcBef>
              <a:buClr>
                <a:srgbClr val="004F9F"/>
              </a:buClr>
              <a:buSzPct val="90000"/>
              <a:buFont typeface="Raleway Light"/>
              <a:buChar char="●"/>
              <a:defRPr/>
            </a:pPr>
            <a:r>
              <a:rPr lang="en-GB" sz="1400" dirty="0">
                <a:solidFill>
                  <a:srgbClr val="434343"/>
                </a:solidFill>
                <a:latin typeface="Corbel"/>
              </a:rPr>
              <a:t>The rolling annual % change in house price growth so far in 2021 for these local authorities has been subject to significant volatility linked to the previous Stamp Duty holiday deadlines and most importantly the increased time lag in when transactions are registered with HM Land Registry (meaning the ONS house price index currently has larger changes at lower geographies owing to fewer transactions being used in the short term).</a:t>
            </a:r>
          </a:p>
          <a:p>
            <a:pPr marL="173355" lvl="8" indent="-173355">
              <a:spcBef>
                <a:spcPts val="383"/>
              </a:spcBef>
              <a:buClr>
                <a:srgbClr val="004F9F"/>
              </a:buClr>
              <a:buSzPct val="90000"/>
              <a:buFont typeface="Raleway Light"/>
              <a:buChar char="●"/>
              <a:defRPr/>
            </a:pPr>
            <a:r>
              <a:rPr lang="en-GB" sz="1400" dirty="0">
                <a:solidFill>
                  <a:srgbClr val="434343"/>
                </a:solidFill>
                <a:latin typeface="Corbel"/>
              </a:rPr>
              <a:t>As such it may be some months before we can reliably interpret price changes here during 2021</a:t>
            </a:r>
          </a:p>
          <a:p>
            <a:pPr marL="0" lvl="8" indent="0">
              <a:spcBef>
                <a:spcPts val="383"/>
              </a:spcBef>
              <a:buClr>
                <a:srgbClr val="004F9F"/>
              </a:buClr>
              <a:buSzPct val="90000"/>
              <a:buNone/>
              <a:defRPr/>
            </a:pPr>
            <a:r>
              <a:rPr lang="en-GB" sz="1000" dirty="0">
                <a:solidFill>
                  <a:srgbClr val="434343"/>
                </a:solidFill>
                <a:latin typeface="Corbel"/>
              </a:rPr>
              <a:t>Note: The house price data recorded within the ONS UK HPI is especially subject to backward revisions when derived at subnational geographies. This is currently likely to be exacerbated by the increased </a:t>
            </a:r>
            <a:r>
              <a:rPr lang="en-GB" sz="1000" dirty="0">
                <a:solidFill>
                  <a:srgbClr val="434343"/>
                </a:solidFill>
                <a:latin typeface="Corbel" panose="020B0503020204020204" pitchFamily="34" charset="0"/>
                <a:cs typeface="Corbel"/>
              </a:rPr>
              <a:t>the time lag between the sale of a property and its registration with the Land Registry.</a:t>
            </a:r>
            <a:endParaRPr kumimoji="0" lang="en-GB" sz="1000" b="0" i="0" u="none" strike="noStrike" kern="1200" cap="none" spc="0" normalizeH="0" baseline="0" noProof="0" dirty="0">
              <a:ln>
                <a:noFill/>
              </a:ln>
              <a:solidFill>
                <a:srgbClr val="434343"/>
              </a:solidFill>
              <a:effectLst/>
              <a:uLnTx/>
              <a:uFillTx/>
              <a:latin typeface="Corbel"/>
              <a:ea typeface="+mn-ea"/>
              <a:cs typeface="+mn-cs"/>
            </a:endParaRPr>
          </a:p>
          <a:p>
            <a:pPr marL="173355" marR="0" lvl="8" indent="-173355" algn="l" defTabSz="609515" rtl="0" eaLnBrk="1" fontAlgn="auto" latinLnBrk="0" hangingPunct="1">
              <a:lnSpc>
                <a:spcPct val="100000"/>
              </a:lnSpc>
              <a:spcBef>
                <a:spcPts val="383"/>
              </a:spcBef>
              <a:spcAft>
                <a:spcPts val="0"/>
              </a:spcAft>
              <a:buClr>
                <a:srgbClr val="004F9F"/>
              </a:buClr>
              <a:buSzPct val="90000"/>
              <a:buFont typeface="Raleway Light"/>
              <a:buChar char="●"/>
              <a:tabLst/>
              <a:defRPr/>
            </a:pPr>
            <a:endParaRPr kumimoji="0" lang="en-GB" sz="1050" b="0" i="0" u="none" strike="noStrike" kern="1200" cap="none" spc="0" normalizeH="0" baseline="0" noProof="0" dirty="0">
              <a:ln>
                <a:noFill/>
              </a:ln>
              <a:solidFill>
                <a:srgbClr val="434343"/>
              </a:solidFill>
              <a:effectLst/>
              <a:uLnTx/>
              <a:uFillTx/>
              <a:latin typeface="Corbel"/>
              <a:ea typeface="+mn-ea"/>
              <a:cs typeface="+mn-cs"/>
            </a:endParaRPr>
          </a:p>
        </p:txBody>
      </p:sp>
      <p:pic>
        <p:nvPicPr>
          <p:cNvPr id="3" name="Picture 2">
            <a:extLst>
              <a:ext uri="{FF2B5EF4-FFF2-40B4-BE49-F238E27FC236}">
                <a16:creationId xmlns:a16="http://schemas.microsoft.com/office/drawing/2014/main" id="{343DBC15-EC30-4AC6-AA91-CAD3212EA7FA}"/>
              </a:ext>
            </a:extLst>
          </p:cNvPr>
          <p:cNvPicPr>
            <a:picLocks noChangeAspect="1"/>
          </p:cNvPicPr>
          <p:nvPr/>
        </p:nvPicPr>
        <p:blipFill>
          <a:blip r:embed="rId3"/>
          <a:stretch>
            <a:fillRect/>
          </a:stretch>
        </p:blipFill>
        <p:spPr>
          <a:xfrm>
            <a:off x="298734" y="1602679"/>
            <a:ext cx="5815944" cy="3897898"/>
          </a:xfrm>
          <a:prstGeom prst="rect">
            <a:avLst/>
          </a:prstGeom>
        </p:spPr>
      </p:pic>
    </p:spTree>
    <p:extLst>
      <p:ext uri="{BB962C8B-B14F-4D97-AF65-F5344CB8AC3E}">
        <p14:creationId xmlns:p14="http://schemas.microsoft.com/office/powerpoint/2010/main" val="3935326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C66032A4-7158-41C3-93C4-CC236278E0BD}"/>
              </a:ext>
            </a:extLst>
          </p:cNvPr>
          <p:cNvSpPr txBox="1">
            <a:spLocks/>
          </p:cNvSpPr>
          <p:nvPr/>
        </p:nvSpPr>
        <p:spPr>
          <a:xfrm>
            <a:off x="5994655" y="2571751"/>
            <a:ext cx="5883841" cy="2647950"/>
          </a:xfrm>
          <a:prstGeom prst="rect">
            <a:avLst/>
          </a:prstGeom>
          <a:noFill/>
        </p:spPr>
        <p:txBody>
          <a:bodyPr vert="horz" lIns="91431" tIns="45715" rIns="91431" bIns="45715" rtlCol="0" anchor="ctr">
            <a:noAutofit/>
          </a:bodyPr>
          <a:lstStyle>
            <a:lvl1pPr marL="457137" indent="-457137" algn="l" defTabSz="609515" rtl="0" eaLnBrk="1" latinLnBrk="0" hangingPunct="1">
              <a:spcBef>
                <a:spcPct val="20000"/>
              </a:spcBef>
              <a:buFont typeface="Arial"/>
              <a:buChar char="•"/>
              <a:defRPr sz="4267" kern="1200">
                <a:solidFill>
                  <a:schemeClr val="tx1"/>
                </a:solidFill>
                <a:latin typeface="+mn-lt"/>
                <a:ea typeface="+mn-ea"/>
                <a:cs typeface="+mn-cs"/>
              </a:defRPr>
            </a:lvl1pPr>
            <a:lvl2pPr marL="990462" indent="-380946" algn="l" defTabSz="609515" rtl="0" eaLnBrk="1" latinLnBrk="0" hangingPunct="1">
              <a:spcBef>
                <a:spcPct val="20000"/>
              </a:spcBef>
              <a:buFont typeface="Arial"/>
              <a:buChar char="–"/>
              <a:defRPr sz="3733" kern="1200">
                <a:solidFill>
                  <a:schemeClr val="tx1"/>
                </a:solidFill>
                <a:latin typeface="+mn-lt"/>
                <a:ea typeface="+mn-ea"/>
                <a:cs typeface="+mn-cs"/>
              </a:defRPr>
            </a:lvl2pPr>
            <a:lvl3pPr marL="1523789" indent="-304758" algn="l" defTabSz="609515" rtl="0" eaLnBrk="1" latinLnBrk="0" hangingPunct="1">
              <a:spcBef>
                <a:spcPct val="20000"/>
              </a:spcBef>
              <a:buFont typeface="Arial"/>
              <a:buChar char="•"/>
              <a:defRPr sz="3200" kern="1200">
                <a:solidFill>
                  <a:schemeClr val="tx1"/>
                </a:solidFill>
                <a:latin typeface="+mn-lt"/>
                <a:ea typeface="+mn-ea"/>
                <a:cs typeface="+mn-cs"/>
              </a:defRPr>
            </a:lvl3pPr>
            <a:lvl4pPr marL="2133304" indent="-304758" algn="l" defTabSz="609515" rtl="0" eaLnBrk="1" latinLnBrk="0" hangingPunct="1">
              <a:spcBef>
                <a:spcPct val="20000"/>
              </a:spcBef>
              <a:buFont typeface="Arial"/>
              <a:buChar char="–"/>
              <a:defRPr sz="2667" kern="1200">
                <a:solidFill>
                  <a:schemeClr val="tx1"/>
                </a:solidFill>
                <a:latin typeface="+mn-lt"/>
                <a:ea typeface="+mn-ea"/>
                <a:cs typeface="+mn-cs"/>
              </a:defRPr>
            </a:lvl4pPr>
            <a:lvl5pPr marL="2742819" indent="-304758" algn="l" defTabSz="609515" rtl="0" eaLnBrk="1" latinLnBrk="0" hangingPunct="1">
              <a:spcBef>
                <a:spcPct val="20000"/>
              </a:spcBef>
              <a:buFont typeface="Arial"/>
              <a:buChar char="»"/>
              <a:defRPr sz="2667" kern="1200">
                <a:solidFill>
                  <a:schemeClr val="tx1"/>
                </a:solidFill>
                <a:latin typeface="+mn-lt"/>
                <a:ea typeface="+mn-ea"/>
                <a:cs typeface="+mn-cs"/>
              </a:defRPr>
            </a:lvl5pPr>
            <a:lvl6pPr marL="3352335" indent="-304758" algn="l" defTabSz="609515" rtl="0" eaLnBrk="1" latinLnBrk="0" hangingPunct="1">
              <a:spcBef>
                <a:spcPct val="20000"/>
              </a:spcBef>
              <a:buFont typeface="Arial"/>
              <a:buChar char="•"/>
              <a:defRPr sz="2667" kern="1200">
                <a:solidFill>
                  <a:schemeClr val="tx1"/>
                </a:solidFill>
                <a:latin typeface="+mn-lt"/>
                <a:ea typeface="+mn-ea"/>
                <a:cs typeface="+mn-cs"/>
              </a:defRPr>
            </a:lvl6pPr>
            <a:lvl7pPr marL="3961850" indent="-304758" algn="l" defTabSz="609515" rtl="0" eaLnBrk="1" latinLnBrk="0" hangingPunct="1">
              <a:spcBef>
                <a:spcPct val="20000"/>
              </a:spcBef>
              <a:buFont typeface="Arial"/>
              <a:buChar char="•"/>
              <a:defRPr sz="2667" kern="1200">
                <a:solidFill>
                  <a:schemeClr val="tx1"/>
                </a:solidFill>
                <a:latin typeface="+mn-lt"/>
                <a:ea typeface="+mn-ea"/>
                <a:cs typeface="+mn-cs"/>
              </a:defRPr>
            </a:lvl7pPr>
            <a:lvl8pPr marL="4571366" indent="-304758" algn="l" defTabSz="609515" rtl="0" eaLnBrk="1" latinLnBrk="0" hangingPunct="1">
              <a:spcBef>
                <a:spcPct val="20000"/>
              </a:spcBef>
              <a:buFont typeface="Arial"/>
              <a:buChar char="•"/>
              <a:defRPr sz="2667" kern="1200">
                <a:solidFill>
                  <a:schemeClr val="tx1"/>
                </a:solidFill>
                <a:latin typeface="+mn-lt"/>
                <a:ea typeface="+mn-ea"/>
                <a:cs typeface="+mn-cs"/>
              </a:defRPr>
            </a:lvl8pPr>
            <a:lvl9pPr marL="5180881" indent="-304758" algn="l" defTabSz="609515" rtl="0" eaLnBrk="1" latinLnBrk="0" hangingPunct="1">
              <a:spcBef>
                <a:spcPct val="20000"/>
              </a:spcBef>
              <a:buFont typeface="Arial"/>
              <a:buChar char="•"/>
              <a:defRPr sz="2667" kern="1200">
                <a:solidFill>
                  <a:schemeClr val="tx1"/>
                </a:solidFill>
                <a:latin typeface="+mn-lt"/>
                <a:ea typeface="+mn-ea"/>
                <a:cs typeface="+mn-cs"/>
              </a:defRPr>
            </a:lvl9pPr>
          </a:lstStyle>
          <a:p>
            <a:pPr marL="0" lvl="8" indent="0">
              <a:spcBef>
                <a:spcPts val="511"/>
              </a:spcBef>
              <a:buClr>
                <a:srgbClr val="004F9F"/>
              </a:buClr>
              <a:buSzPct val="90000"/>
              <a:buNone/>
              <a:defRPr/>
            </a:pPr>
            <a:r>
              <a:rPr lang="en-GB" sz="1200" dirty="0">
                <a:solidFill>
                  <a:srgbClr val="434343"/>
                </a:solidFill>
                <a:latin typeface="Corbel" panose="020B0503020204020204" pitchFamily="34" charset="0"/>
              </a:rPr>
              <a:t>Chart 1: Homes by type of owner (2018) – note this is an experimental dataset from the ONS and any reporting should reflect this.</a:t>
            </a:r>
          </a:p>
          <a:p>
            <a:pPr marL="231134" lvl="8" indent="-231134" defTabSz="812666">
              <a:spcBef>
                <a:spcPts val="511"/>
              </a:spcBef>
              <a:buClr>
                <a:srgbClr val="004F9F"/>
              </a:buClr>
              <a:buSzPct val="90000"/>
              <a:buFont typeface="Raleway Light"/>
              <a:buChar char="●"/>
              <a:defRPr/>
            </a:pPr>
            <a:r>
              <a:rPr lang="en-GB" sz="1600" b="1" dirty="0">
                <a:solidFill>
                  <a:srgbClr val="434343"/>
                </a:solidFill>
                <a:latin typeface="Corbel"/>
              </a:rPr>
              <a:t>Home ownership levels remain higher than average across much of North Yorkshire and the East Riding </a:t>
            </a:r>
            <a:r>
              <a:rPr lang="en-GB" sz="1600" dirty="0">
                <a:solidFill>
                  <a:srgbClr val="434343"/>
                </a:solidFill>
                <a:latin typeface="Corbel"/>
              </a:rPr>
              <a:t>– with only Kingston upon Hull falling below the England average</a:t>
            </a:r>
          </a:p>
          <a:p>
            <a:pPr marL="231134" lvl="8" indent="-231134" defTabSz="812666">
              <a:spcBef>
                <a:spcPts val="511"/>
              </a:spcBef>
              <a:buClr>
                <a:srgbClr val="004F9F"/>
              </a:buClr>
              <a:buSzPct val="90000"/>
              <a:buFont typeface="Raleway Light"/>
              <a:buChar char="●"/>
              <a:defRPr/>
            </a:pPr>
            <a:r>
              <a:rPr lang="en-GB" sz="1600" dirty="0">
                <a:solidFill>
                  <a:srgbClr val="434343"/>
                </a:solidFill>
                <a:latin typeface="Corbel"/>
              </a:rPr>
              <a:t>There is relatively little difference between these authorities in terms of the proportion of private rented – although Hull, Scarborough and Richmondshire are between 3 and 5% higher than the national average</a:t>
            </a:r>
          </a:p>
          <a:p>
            <a:pPr marL="231134" lvl="8" indent="-231134" defTabSz="812666">
              <a:spcBef>
                <a:spcPts val="511"/>
              </a:spcBef>
              <a:buClr>
                <a:srgbClr val="004F9F"/>
              </a:buClr>
              <a:buSzPct val="90000"/>
              <a:buFont typeface="Raleway Light"/>
              <a:buChar char="●"/>
              <a:defRPr/>
            </a:pPr>
            <a:r>
              <a:rPr lang="en-GB" sz="1600" dirty="0">
                <a:solidFill>
                  <a:srgbClr val="434343"/>
                </a:solidFill>
                <a:latin typeface="Corbel"/>
              </a:rPr>
              <a:t>Kingston upon Hull has a significantly higher proportion of social rented homes (26%), with the rest below the national average</a:t>
            </a:r>
          </a:p>
          <a:p>
            <a:pPr marL="231134" lvl="8" indent="-231134" defTabSz="812666">
              <a:spcBef>
                <a:spcPts val="511"/>
              </a:spcBef>
              <a:buClr>
                <a:srgbClr val="004F9F"/>
              </a:buClr>
              <a:buSzPct val="90000"/>
              <a:buFont typeface="Raleway Light"/>
              <a:buChar char="●"/>
              <a:defRPr/>
            </a:pPr>
            <a:endParaRPr lang="en-GB" sz="1467" dirty="0">
              <a:solidFill>
                <a:srgbClr val="434343"/>
              </a:solidFill>
              <a:latin typeface="Corbel"/>
            </a:endParaRPr>
          </a:p>
          <a:p>
            <a:pPr marL="231134" lvl="8" indent="-231134" defTabSz="812666">
              <a:spcBef>
                <a:spcPts val="511"/>
              </a:spcBef>
              <a:buClr>
                <a:srgbClr val="004F9F"/>
              </a:buClr>
              <a:buSzPct val="90000"/>
              <a:buFont typeface="Raleway Light"/>
              <a:buChar char="●"/>
              <a:defRPr/>
            </a:pPr>
            <a:endParaRPr lang="en-GB" sz="1467" dirty="0">
              <a:solidFill>
                <a:srgbClr val="434343"/>
              </a:solidFill>
              <a:latin typeface="Corbel"/>
            </a:endParaRPr>
          </a:p>
          <a:p>
            <a:pPr marL="0" lvl="8" indent="0" defTabSz="812666">
              <a:spcBef>
                <a:spcPts val="511"/>
              </a:spcBef>
              <a:buClr>
                <a:srgbClr val="004F9F"/>
              </a:buClr>
              <a:buSzPct val="90000"/>
              <a:buNone/>
              <a:defRPr/>
            </a:pPr>
            <a:endParaRPr lang="en-GB" sz="1467" dirty="0">
              <a:solidFill>
                <a:srgbClr val="434343"/>
              </a:solidFill>
              <a:latin typeface="Corbel"/>
            </a:endParaRPr>
          </a:p>
          <a:p>
            <a:pPr marL="231134" lvl="8" indent="-231134" defTabSz="812666">
              <a:spcBef>
                <a:spcPts val="511"/>
              </a:spcBef>
              <a:buClr>
                <a:srgbClr val="004F9F"/>
              </a:buClr>
              <a:buSzPct val="90000"/>
              <a:buFont typeface="Raleway Light"/>
              <a:buChar char="●"/>
              <a:defRPr/>
            </a:pPr>
            <a:endParaRPr lang="en-GB" sz="1400" dirty="0">
              <a:solidFill>
                <a:srgbClr val="434343"/>
              </a:solidFill>
              <a:latin typeface="Corbel"/>
            </a:endParaRPr>
          </a:p>
        </p:txBody>
      </p:sp>
      <p:sp>
        <p:nvSpPr>
          <p:cNvPr id="10" name="Title 1">
            <a:extLst>
              <a:ext uri="{FF2B5EF4-FFF2-40B4-BE49-F238E27FC236}">
                <a16:creationId xmlns:a16="http://schemas.microsoft.com/office/drawing/2014/main" id="{0D445308-A05C-47CD-847E-E770A74A0F58}"/>
              </a:ext>
            </a:extLst>
          </p:cNvPr>
          <p:cNvSpPr>
            <a:spLocks noGrp="1"/>
          </p:cNvSpPr>
          <p:nvPr>
            <p:ph type="title"/>
          </p:nvPr>
        </p:nvSpPr>
        <p:spPr>
          <a:xfrm>
            <a:off x="333375" y="177470"/>
            <a:ext cx="11722609" cy="722008"/>
          </a:xfrm>
        </p:spPr>
        <p:txBody>
          <a:bodyPr>
            <a:normAutofit fontScale="90000"/>
          </a:bodyPr>
          <a:lstStyle/>
          <a:p>
            <a:r>
              <a:rPr lang="en-GB" sz="4000">
                <a:solidFill>
                  <a:srgbClr val="004F9F"/>
                </a:solidFill>
              </a:rPr>
              <a:t>Dwelling Stock - ownership </a:t>
            </a:r>
            <a:br>
              <a:rPr lang="en-GB" sz="3600">
                <a:solidFill>
                  <a:srgbClr val="004F9F"/>
                </a:solidFill>
              </a:rPr>
            </a:br>
            <a:r>
              <a:rPr lang="en-GB" sz="2133">
                <a:solidFill>
                  <a:srgbClr val="262626"/>
                </a:solidFill>
              </a:rPr>
              <a:t>Homeownership remains high across much of North Yorkshire, with a lower proportion of social homes</a:t>
            </a:r>
            <a:endParaRPr lang="en-GB" sz="3600">
              <a:solidFill>
                <a:schemeClr val="bg1">
                  <a:lumMod val="50000"/>
                </a:schemeClr>
              </a:solidFill>
            </a:endParaRPr>
          </a:p>
        </p:txBody>
      </p:sp>
      <p:pic>
        <p:nvPicPr>
          <p:cNvPr id="2" name="Picture 1">
            <a:extLst>
              <a:ext uri="{FF2B5EF4-FFF2-40B4-BE49-F238E27FC236}">
                <a16:creationId xmlns:a16="http://schemas.microsoft.com/office/drawing/2014/main" id="{0A4B5FBF-8F2D-4749-B6F1-54D9296D95C8}"/>
              </a:ext>
            </a:extLst>
          </p:cNvPr>
          <p:cNvPicPr>
            <a:picLocks noChangeAspect="1"/>
          </p:cNvPicPr>
          <p:nvPr/>
        </p:nvPicPr>
        <p:blipFill>
          <a:blip r:embed="rId3"/>
          <a:stretch>
            <a:fillRect/>
          </a:stretch>
        </p:blipFill>
        <p:spPr>
          <a:xfrm>
            <a:off x="743478" y="2253192"/>
            <a:ext cx="5038725" cy="2842683"/>
          </a:xfrm>
          <a:prstGeom prst="rect">
            <a:avLst/>
          </a:prstGeom>
        </p:spPr>
      </p:pic>
      <p:sp>
        <p:nvSpPr>
          <p:cNvPr id="11" name="TextBox 1">
            <a:extLst>
              <a:ext uri="{FF2B5EF4-FFF2-40B4-BE49-F238E27FC236}">
                <a16:creationId xmlns:a16="http://schemas.microsoft.com/office/drawing/2014/main" id="{C2D25C95-0B76-4F7C-B555-CAF6E10AC091}"/>
              </a:ext>
            </a:extLst>
          </p:cNvPr>
          <p:cNvSpPr txBox="1"/>
          <p:nvPr/>
        </p:nvSpPr>
        <p:spPr>
          <a:xfrm>
            <a:off x="435776" y="1994937"/>
            <a:ext cx="5064125" cy="3238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latin typeface="Corbel" panose="020B0503020204020204" pitchFamily="34" charset="0"/>
              </a:rPr>
              <a:t>Dwellings by ownership (2018)</a:t>
            </a:r>
          </a:p>
        </p:txBody>
      </p:sp>
    </p:spTree>
    <p:extLst>
      <p:ext uri="{BB962C8B-B14F-4D97-AF65-F5344CB8AC3E}">
        <p14:creationId xmlns:p14="http://schemas.microsoft.com/office/powerpoint/2010/main" val="2525152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A739E4-DB0E-4C80-9F30-33552DFD60E1}"/>
              </a:ext>
            </a:extLst>
          </p:cNvPr>
          <p:cNvSpPr>
            <a:spLocks noGrp="1"/>
          </p:cNvSpPr>
          <p:nvPr>
            <p:ph type="sldNum" sz="quarter" idx="12"/>
          </p:nvPr>
        </p:nvSpPr>
        <p:spPr>
          <a:xfrm>
            <a:off x="8341774" y="4883054"/>
            <a:ext cx="690052" cy="133482"/>
          </a:xfrm>
          <a:prstGeom prst="rect">
            <a:avLst/>
          </a:prstGeom>
        </p:spPr>
        <p:txBody>
          <a:bodyPr vert="horz" lIns="91430" tIns="45715" rIns="91430" bIns="45715" rtlCol="0" anchor="ctr"/>
          <a:lstStyle>
            <a:defPPr>
              <a:defRPr lang="en-US"/>
            </a:defPPr>
            <a:lvl1pPr marL="0" algn="ctr" defTabSz="457148" rtl="0" eaLnBrk="1" latinLnBrk="0" hangingPunct="1">
              <a:defRPr sz="700" kern="1200">
                <a:solidFill>
                  <a:schemeClr val="tx1"/>
                </a:solidFill>
                <a:latin typeface="Corbel"/>
                <a:ea typeface="+mn-ea"/>
                <a:cs typeface="Corbel"/>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pPr defTabSz="609499">
              <a:defRPr/>
            </a:pPr>
            <a:fld id="{B85282A8-A6D7-5B4D-8257-F9C7177A3D72}" type="slidenum">
              <a:rPr lang="en-US" smtClean="0"/>
              <a:pPr defTabSz="609499">
                <a:defRPr/>
              </a:pPr>
              <a:t>3</a:t>
            </a:fld>
            <a:endParaRPr lang="en-US">
              <a:solidFill>
                <a:prstClr val="black"/>
              </a:solidFill>
            </a:endParaRPr>
          </a:p>
        </p:txBody>
      </p:sp>
      <p:sp>
        <p:nvSpPr>
          <p:cNvPr id="8" name="Content Placeholder 5">
            <a:extLst>
              <a:ext uri="{FF2B5EF4-FFF2-40B4-BE49-F238E27FC236}">
                <a16:creationId xmlns:a16="http://schemas.microsoft.com/office/drawing/2014/main" id="{9B70DB4D-9B1A-4D3F-9C62-364DB9747B40}"/>
              </a:ext>
            </a:extLst>
          </p:cNvPr>
          <p:cNvSpPr txBox="1">
            <a:spLocks/>
          </p:cNvSpPr>
          <p:nvPr/>
        </p:nvSpPr>
        <p:spPr>
          <a:xfrm>
            <a:off x="6096000" y="2842026"/>
            <a:ext cx="5883841" cy="1910329"/>
          </a:xfrm>
          <a:prstGeom prst="rect">
            <a:avLst/>
          </a:prstGeom>
          <a:noFill/>
        </p:spPr>
        <p:txBody>
          <a:bodyPr vert="horz" lIns="91431" tIns="45715" rIns="91431" bIns="45715" rtlCol="0" anchor="ctr">
            <a:noAutofit/>
          </a:bodyPr>
          <a:lstStyle>
            <a:lvl1pPr marL="457137" indent="-457137" algn="l" defTabSz="609515" rtl="0" eaLnBrk="1" latinLnBrk="0" hangingPunct="1">
              <a:spcBef>
                <a:spcPct val="20000"/>
              </a:spcBef>
              <a:buFont typeface="Arial"/>
              <a:buChar char="•"/>
              <a:defRPr sz="4267" kern="1200">
                <a:solidFill>
                  <a:schemeClr val="tx1"/>
                </a:solidFill>
                <a:latin typeface="+mn-lt"/>
                <a:ea typeface="+mn-ea"/>
                <a:cs typeface="+mn-cs"/>
              </a:defRPr>
            </a:lvl1pPr>
            <a:lvl2pPr marL="990462" indent="-380946" algn="l" defTabSz="609515" rtl="0" eaLnBrk="1" latinLnBrk="0" hangingPunct="1">
              <a:spcBef>
                <a:spcPct val="20000"/>
              </a:spcBef>
              <a:buFont typeface="Arial"/>
              <a:buChar char="–"/>
              <a:defRPr sz="3733" kern="1200">
                <a:solidFill>
                  <a:schemeClr val="tx1"/>
                </a:solidFill>
                <a:latin typeface="+mn-lt"/>
                <a:ea typeface="+mn-ea"/>
                <a:cs typeface="+mn-cs"/>
              </a:defRPr>
            </a:lvl2pPr>
            <a:lvl3pPr marL="1523789" indent="-304758" algn="l" defTabSz="609515" rtl="0" eaLnBrk="1" latinLnBrk="0" hangingPunct="1">
              <a:spcBef>
                <a:spcPct val="20000"/>
              </a:spcBef>
              <a:buFont typeface="Arial"/>
              <a:buChar char="•"/>
              <a:defRPr sz="3200" kern="1200">
                <a:solidFill>
                  <a:schemeClr val="tx1"/>
                </a:solidFill>
                <a:latin typeface="+mn-lt"/>
                <a:ea typeface="+mn-ea"/>
                <a:cs typeface="+mn-cs"/>
              </a:defRPr>
            </a:lvl3pPr>
            <a:lvl4pPr marL="2133304" indent="-304758" algn="l" defTabSz="609515" rtl="0" eaLnBrk="1" latinLnBrk="0" hangingPunct="1">
              <a:spcBef>
                <a:spcPct val="20000"/>
              </a:spcBef>
              <a:buFont typeface="Arial"/>
              <a:buChar char="–"/>
              <a:defRPr sz="2667" kern="1200">
                <a:solidFill>
                  <a:schemeClr val="tx1"/>
                </a:solidFill>
                <a:latin typeface="+mn-lt"/>
                <a:ea typeface="+mn-ea"/>
                <a:cs typeface="+mn-cs"/>
              </a:defRPr>
            </a:lvl4pPr>
            <a:lvl5pPr marL="2742819" indent="-304758" algn="l" defTabSz="609515" rtl="0" eaLnBrk="1" latinLnBrk="0" hangingPunct="1">
              <a:spcBef>
                <a:spcPct val="20000"/>
              </a:spcBef>
              <a:buFont typeface="Arial"/>
              <a:buChar char="»"/>
              <a:defRPr sz="2667" kern="1200">
                <a:solidFill>
                  <a:schemeClr val="tx1"/>
                </a:solidFill>
                <a:latin typeface="+mn-lt"/>
                <a:ea typeface="+mn-ea"/>
                <a:cs typeface="+mn-cs"/>
              </a:defRPr>
            </a:lvl5pPr>
            <a:lvl6pPr marL="3352335" indent="-304758" algn="l" defTabSz="609515" rtl="0" eaLnBrk="1" latinLnBrk="0" hangingPunct="1">
              <a:spcBef>
                <a:spcPct val="20000"/>
              </a:spcBef>
              <a:buFont typeface="Arial"/>
              <a:buChar char="•"/>
              <a:defRPr sz="2667" kern="1200">
                <a:solidFill>
                  <a:schemeClr val="tx1"/>
                </a:solidFill>
                <a:latin typeface="+mn-lt"/>
                <a:ea typeface="+mn-ea"/>
                <a:cs typeface="+mn-cs"/>
              </a:defRPr>
            </a:lvl6pPr>
            <a:lvl7pPr marL="3961850" indent="-304758" algn="l" defTabSz="609515" rtl="0" eaLnBrk="1" latinLnBrk="0" hangingPunct="1">
              <a:spcBef>
                <a:spcPct val="20000"/>
              </a:spcBef>
              <a:buFont typeface="Arial"/>
              <a:buChar char="•"/>
              <a:defRPr sz="2667" kern="1200">
                <a:solidFill>
                  <a:schemeClr val="tx1"/>
                </a:solidFill>
                <a:latin typeface="+mn-lt"/>
                <a:ea typeface="+mn-ea"/>
                <a:cs typeface="+mn-cs"/>
              </a:defRPr>
            </a:lvl7pPr>
            <a:lvl8pPr marL="4571366" indent="-304758" algn="l" defTabSz="609515" rtl="0" eaLnBrk="1" latinLnBrk="0" hangingPunct="1">
              <a:spcBef>
                <a:spcPct val="20000"/>
              </a:spcBef>
              <a:buFont typeface="Arial"/>
              <a:buChar char="•"/>
              <a:defRPr sz="2667" kern="1200">
                <a:solidFill>
                  <a:schemeClr val="tx1"/>
                </a:solidFill>
                <a:latin typeface="+mn-lt"/>
                <a:ea typeface="+mn-ea"/>
                <a:cs typeface="+mn-cs"/>
              </a:defRPr>
            </a:lvl8pPr>
            <a:lvl9pPr marL="5180881" indent="-304758" algn="l" defTabSz="609515" rtl="0" eaLnBrk="1" latinLnBrk="0" hangingPunct="1">
              <a:spcBef>
                <a:spcPct val="20000"/>
              </a:spcBef>
              <a:buFont typeface="Arial"/>
              <a:buChar char="•"/>
              <a:defRPr sz="2667" kern="1200">
                <a:solidFill>
                  <a:schemeClr val="tx1"/>
                </a:solidFill>
                <a:latin typeface="+mn-lt"/>
                <a:ea typeface="+mn-ea"/>
                <a:cs typeface="+mn-cs"/>
              </a:defRPr>
            </a:lvl9pPr>
          </a:lstStyle>
          <a:p>
            <a:pPr marL="0" lvl="8" indent="0">
              <a:spcBef>
                <a:spcPts val="511"/>
              </a:spcBef>
              <a:buClr>
                <a:srgbClr val="004F9F"/>
              </a:buClr>
              <a:buSzPct val="90000"/>
              <a:buNone/>
              <a:defRPr/>
            </a:pPr>
            <a:r>
              <a:rPr lang="en-GB" sz="1400" dirty="0">
                <a:solidFill>
                  <a:srgbClr val="434343"/>
                </a:solidFill>
                <a:latin typeface="Corbel" panose="020B0503020204020204" pitchFamily="34" charset="0"/>
              </a:rPr>
              <a:t>Chart 2: Proportion of dwellings by Council Tax band (2020)</a:t>
            </a:r>
          </a:p>
          <a:p>
            <a:pPr marL="231134" lvl="8" indent="-231134" defTabSz="812666">
              <a:spcBef>
                <a:spcPts val="511"/>
              </a:spcBef>
              <a:buClr>
                <a:srgbClr val="004F9F"/>
              </a:buClr>
              <a:buSzPct val="90000"/>
              <a:buFont typeface="Raleway Light"/>
              <a:buChar char="●"/>
              <a:defRPr/>
            </a:pPr>
            <a:r>
              <a:rPr lang="en-GB" sz="1600" b="1" dirty="0">
                <a:solidFill>
                  <a:srgbClr val="434343"/>
                </a:solidFill>
                <a:latin typeface="Corbel"/>
              </a:rPr>
              <a:t>The proportion of dwellings by Council Tax band – a useful proxy for the relative value of properties within LAs – shows a mixed picture across North Yorkshire and the East Riding</a:t>
            </a:r>
          </a:p>
          <a:p>
            <a:pPr marL="231134" lvl="8" indent="-231134" defTabSz="812666">
              <a:spcBef>
                <a:spcPts val="511"/>
              </a:spcBef>
              <a:buClr>
                <a:srgbClr val="004F9F"/>
              </a:buClr>
              <a:buSzPct val="90000"/>
              <a:buFont typeface="Raleway Light"/>
              <a:buChar char="●"/>
              <a:defRPr/>
            </a:pPr>
            <a:r>
              <a:rPr lang="en-GB" sz="1600" dirty="0">
                <a:solidFill>
                  <a:srgbClr val="434343"/>
                </a:solidFill>
                <a:latin typeface="Corbel"/>
              </a:rPr>
              <a:t>Kingston upon Hull remains the outlier here with a very high proportion of lower value Band A housing Stock – although Scarborough and the East Riding continue to exceed the national average</a:t>
            </a:r>
          </a:p>
          <a:p>
            <a:pPr marL="231134" lvl="8" indent="-231134" defTabSz="812666">
              <a:spcBef>
                <a:spcPts val="511"/>
              </a:spcBef>
              <a:buClr>
                <a:srgbClr val="004F9F"/>
              </a:buClr>
              <a:buSzPct val="90000"/>
              <a:buFont typeface="Raleway Light"/>
              <a:buChar char="●"/>
              <a:defRPr/>
            </a:pPr>
            <a:r>
              <a:rPr lang="en-GB" sz="1600" dirty="0">
                <a:solidFill>
                  <a:srgbClr val="434343"/>
                </a:solidFill>
                <a:latin typeface="Corbel"/>
              </a:rPr>
              <a:t>Craven, Hambleton, Harrogate, Richmondshire and Ryedale all have a significantly larger proportion of higher value Band E stock than the national average</a:t>
            </a:r>
          </a:p>
          <a:p>
            <a:pPr marL="231134" lvl="8" indent="-231134" defTabSz="812666">
              <a:spcBef>
                <a:spcPts val="511"/>
              </a:spcBef>
              <a:buClr>
                <a:srgbClr val="004F9F"/>
              </a:buClr>
              <a:buSzPct val="90000"/>
              <a:buFont typeface="Raleway Light"/>
              <a:buChar char="●"/>
              <a:defRPr/>
            </a:pPr>
            <a:endParaRPr lang="en-GB" sz="1467" dirty="0">
              <a:solidFill>
                <a:srgbClr val="434343"/>
              </a:solidFill>
              <a:latin typeface="Corbel"/>
            </a:endParaRPr>
          </a:p>
          <a:p>
            <a:pPr marL="0" lvl="8" indent="0" defTabSz="812666">
              <a:spcBef>
                <a:spcPts val="511"/>
              </a:spcBef>
              <a:buClr>
                <a:srgbClr val="004F9F"/>
              </a:buClr>
              <a:buSzPct val="90000"/>
              <a:buNone/>
              <a:defRPr/>
            </a:pPr>
            <a:endParaRPr lang="en-GB" sz="1467" dirty="0">
              <a:solidFill>
                <a:srgbClr val="434343"/>
              </a:solidFill>
              <a:latin typeface="Corbel"/>
            </a:endParaRPr>
          </a:p>
          <a:p>
            <a:pPr marL="231134" lvl="8" indent="-231134" defTabSz="812666">
              <a:spcBef>
                <a:spcPts val="511"/>
              </a:spcBef>
              <a:buClr>
                <a:srgbClr val="004F9F"/>
              </a:buClr>
              <a:buSzPct val="90000"/>
              <a:buFont typeface="Raleway Light"/>
              <a:buChar char="●"/>
              <a:defRPr/>
            </a:pPr>
            <a:endParaRPr lang="en-GB" sz="1400" dirty="0">
              <a:solidFill>
                <a:srgbClr val="434343"/>
              </a:solidFill>
              <a:latin typeface="Corbel"/>
            </a:endParaRPr>
          </a:p>
        </p:txBody>
      </p:sp>
      <p:sp>
        <p:nvSpPr>
          <p:cNvPr id="10" name="Title 1">
            <a:extLst>
              <a:ext uri="{FF2B5EF4-FFF2-40B4-BE49-F238E27FC236}">
                <a16:creationId xmlns:a16="http://schemas.microsoft.com/office/drawing/2014/main" id="{0D445308-A05C-47CD-847E-E770A74A0F58}"/>
              </a:ext>
            </a:extLst>
          </p:cNvPr>
          <p:cNvSpPr>
            <a:spLocks noGrp="1"/>
          </p:cNvSpPr>
          <p:nvPr>
            <p:ph type="title"/>
          </p:nvPr>
        </p:nvSpPr>
        <p:spPr>
          <a:xfrm>
            <a:off x="333375" y="177470"/>
            <a:ext cx="11722609" cy="722008"/>
          </a:xfrm>
        </p:spPr>
        <p:txBody>
          <a:bodyPr>
            <a:normAutofit fontScale="90000"/>
          </a:bodyPr>
          <a:lstStyle/>
          <a:p>
            <a:r>
              <a:rPr lang="en-GB" sz="4000">
                <a:solidFill>
                  <a:srgbClr val="004F9F"/>
                </a:solidFill>
              </a:rPr>
              <a:t>Dwelling Stock – Council Tax Band</a:t>
            </a:r>
            <a:br>
              <a:rPr lang="en-GB" sz="3600">
                <a:solidFill>
                  <a:srgbClr val="004F9F"/>
                </a:solidFill>
              </a:rPr>
            </a:br>
            <a:r>
              <a:rPr lang="en-GB" sz="2133">
                <a:solidFill>
                  <a:srgbClr val="262626"/>
                </a:solidFill>
              </a:rPr>
              <a:t>Council tax band – a useful proxy for the relative value of properties – shows a mixed picture across the area</a:t>
            </a:r>
            <a:endParaRPr lang="en-GB" sz="3600">
              <a:solidFill>
                <a:schemeClr val="bg1">
                  <a:lumMod val="50000"/>
                </a:schemeClr>
              </a:solidFill>
            </a:endParaRPr>
          </a:p>
        </p:txBody>
      </p:sp>
      <p:pic>
        <p:nvPicPr>
          <p:cNvPr id="3" name="Picture 2">
            <a:extLst>
              <a:ext uri="{FF2B5EF4-FFF2-40B4-BE49-F238E27FC236}">
                <a16:creationId xmlns:a16="http://schemas.microsoft.com/office/drawing/2014/main" id="{FDF3F61A-35A2-4F2A-A36D-17660A8EF56A}"/>
              </a:ext>
            </a:extLst>
          </p:cNvPr>
          <p:cNvPicPr>
            <a:picLocks noChangeAspect="1"/>
          </p:cNvPicPr>
          <p:nvPr/>
        </p:nvPicPr>
        <p:blipFill>
          <a:blip r:embed="rId3"/>
          <a:stretch>
            <a:fillRect/>
          </a:stretch>
        </p:blipFill>
        <p:spPr>
          <a:xfrm>
            <a:off x="466726" y="2026122"/>
            <a:ext cx="5505450" cy="3102047"/>
          </a:xfrm>
          <a:prstGeom prst="rect">
            <a:avLst/>
          </a:prstGeom>
        </p:spPr>
      </p:pic>
      <p:sp>
        <p:nvSpPr>
          <p:cNvPr id="12" name="TextBox 1">
            <a:extLst>
              <a:ext uri="{FF2B5EF4-FFF2-40B4-BE49-F238E27FC236}">
                <a16:creationId xmlns:a16="http://schemas.microsoft.com/office/drawing/2014/main" id="{A9B79BBB-7651-4D55-AF4D-29FD6A0C274F}"/>
              </a:ext>
            </a:extLst>
          </p:cNvPr>
          <p:cNvSpPr txBox="1"/>
          <p:nvPr/>
        </p:nvSpPr>
        <p:spPr>
          <a:xfrm>
            <a:off x="325931" y="1764724"/>
            <a:ext cx="5064125" cy="3238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latin typeface="Corbel" panose="020B0503020204020204" pitchFamily="34" charset="0"/>
              </a:rPr>
              <a:t>Proportion of dwellings by Council Tax Band (2020)</a:t>
            </a:r>
          </a:p>
        </p:txBody>
      </p:sp>
    </p:spTree>
    <p:extLst>
      <p:ext uri="{BB962C8B-B14F-4D97-AF65-F5344CB8AC3E}">
        <p14:creationId xmlns:p14="http://schemas.microsoft.com/office/powerpoint/2010/main" val="3554263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9B70DB4D-9B1A-4D3F-9C62-364DB9747B40}"/>
              </a:ext>
            </a:extLst>
          </p:cNvPr>
          <p:cNvSpPr txBox="1">
            <a:spLocks/>
          </p:cNvSpPr>
          <p:nvPr/>
        </p:nvSpPr>
        <p:spPr>
          <a:xfrm>
            <a:off x="6381693" y="1293109"/>
            <a:ext cx="5674291" cy="5193416"/>
          </a:xfrm>
          <a:prstGeom prst="rect">
            <a:avLst/>
          </a:prstGeom>
          <a:noFill/>
        </p:spPr>
        <p:txBody>
          <a:bodyPr vert="horz" lIns="91431" tIns="45715" rIns="91431" bIns="45715" rtlCol="0" anchor="ctr">
            <a:noAutofit/>
          </a:bodyPr>
          <a:lstStyle>
            <a:lvl1pPr marL="457137" indent="-457137" algn="l" defTabSz="609515" rtl="0" eaLnBrk="1" latinLnBrk="0" hangingPunct="1">
              <a:spcBef>
                <a:spcPct val="20000"/>
              </a:spcBef>
              <a:buFont typeface="Arial"/>
              <a:buChar char="•"/>
              <a:defRPr sz="4267" kern="1200">
                <a:solidFill>
                  <a:schemeClr val="tx1"/>
                </a:solidFill>
                <a:latin typeface="+mn-lt"/>
                <a:ea typeface="+mn-ea"/>
                <a:cs typeface="+mn-cs"/>
              </a:defRPr>
            </a:lvl1pPr>
            <a:lvl2pPr marL="990462" indent="-380946" algn="l" defTabSz="609515" rtl="0" eaLnBrk="1" latinLnBrk="0" hangingPunct="1">
              <a:spcBef>
                <a:spcPct val="20000"/>
              </a:spcBef>
              <a:buFont typeface="Arial"/>
              <a:buChar char="–"/>
              <a:defRPr sz="3733" kern="1200">
                <a:solidFill>
                  <a:schemeClr val="tx1"/>
                </a:solidFill>
                <a:latin typeface="+mn-lt"/>
                <a:ea typeface="+mn-ea"/>
                <a:cs typeface="+mn-cs"/>
              </a:defRPr>
            </a:lvl2pPr>
            <a:lvl3pPr marL="1523789" indent="-304758" algn="l" defTabSz="609515" rtl="0" eaLnBrk="1" latinLnBrk="0" hangingPunct="1">
              <a:spcBef>
                <a:spcPct val="20000"/>
              </a:spcBef>
              <a:buFont typeface="Arial"/>
              <a:buChar char="•"/>
              <a:defRPr sz="3200" kern="1200">
                <a:solidFill>
                  <a:schemeClr val="tx1"/>
                </a:solidFill>
                <a:latin typeface="+mn-lt"/>
                <a:ea typeface="+mn-ea"/>
                <a:cs typeface="+mn-cs"/>
              </a:defRPr>
            </a:lvl3pPr>
            <a:lvl4pPr marL="2133304" indent="-304758" algn="l" defTabSz="609515" rtl="0" eaLnBrk="1" latinLnBrk="0" hangingPunct="1">
              <a:spcBef>
                <a:spcPct val="20000"/>
              </a:spcBef>
              <a:buFont typeface="Arial"/>
              <a:buChar char="–"/>
              <a:defRPr sz="2667" kern="1200">
                <a:solidFill>
                  <a:schemeClr val="tx1"/>
                </a:solidFill>
                <a:latin typeface="+mn-lt"/>
                <a:ea typeface="+mn-ea"/>
                <a:cs typeface="+mn-cs"/>
              </a:defRPr>
            </a:lvl4pPr>
            <a:lvl5pPr marL="2742819" indent="-304758" algn="l" defTabSz="609515" rtl="0" eaLnBrk="1" latinLnBrk="0" hangingPunct="1">
              <a:spcBef>
                <a:spcPct val="20000"/>
              </a:spcBef>
              <a:buFont typeface="Arial"/>
              <a:buChar char="»"/>
              <a:defRPr sz="2667" kern="1200">
                <a:solidFill>
                  <a:schemeClr val="tx1"/>
                </a:solidFill>
                <a:latin typeface="+mn-lt"/>
                <a:ea typeface="+mn-ea"/>
                <a:cs typeface="+mn-cs"/>
              </a:defRPr>
            </a:lvl5pPr>
            <a:lvl6pPr marL="3352335" indent="-304758" algn="l" defTabSz="609515" rtl="0" eaLnBrk="1" latinLnBrk="0" hangingPunct="1">
              <a:spcBef>
                <a:spcPct val="20000"/>
              </a:spcBef>
              <a:buFont typeface="Arial"/>
              <a:buChar char="•"/>
              <a:defRPr sz="2667" kern="1200">
                <a:solidFill>
                  <a:schemeClr val="tx1"/>
                </a:solidFill>
                <a:latin typeface="+mn-lt"/>
                <a:ea typeface="+mn-ea"/>
                <a:cs typeface="+mn-cs"/>
              </a:defRPr>
            </a:lvl6pPr>
            <a:lvl7pPr marL="3961850" indent="-304758" algn="l" defTabSz="609515" rtl="0" eaLnBrk="1" latinLnBrk="0" hangingPunct="1">
              <a:spcBef>
                <a:spcPct val="20000"/>
              </a:spcBef>
              <a:buFont typeface="Arial"/>
              <a:buChar char="•"/>
              <a:defRPr sz="2667" kern="1200">
                <a:solidFill>
                  <a:schemeClr val="tx1"/>
                </a:solidFill>
                <a:latin typeface="+mn-lt"/>
                <a:ea typeface="+mn-ea"/>
                <a:cs typeface="+mn-cs"/>
              </a:defRPr>
            </a:lvl7pPr>
            <a:lvl8pPr marL="4571366" indent="-304758" algn="l" defTabSz="609515" rtl="0" eaLnBrk="1" latinLnBrk="0" hangingPunct="1">
              <a:spcBef>
                <a:spcPct val="20000"/>
              </a:spcBef>
              <a:buFont typeface="Arial"/>
              <a:buChar char="•"/>
              <a:defRPr sz="2667" kern="1200">
                <a:solidFill>
                  <a:schemeClr val="tx1"/>
                </a:solidFill>
                <a:latin typeface="+mn-lt"/>
                <a:ea typeface="+mn-ea"/>
                <a:cs typeface="+mn-cs"/>
              </a:defRPr>
            </a:lvl8pPr>
            <a:lvl9pPr marL="5180881" indent="-304758" algn="l" defTabSz="609515" rtl="0" eaLnBrk="1" latinLnBrk="0" hangingPunct="1">
              <a:spcBef>
                <a:spcPct val="20000"/>
              </a:spcBef>
              <a:buFont typeface="Arial"/>
              <a:buChar char="•"/>
              <a:defRPr sz="2667" kern="1200">
                <a:solidFill>
                  <a:schemeClr val="tx1"/>
                </a:solidFill>
                <a:latin typeface="+mn-lt"/>
                <a:ea typeface="+mn-ea"/>
                <a:cs typeface="+mn-cs"/>
              </a:defRPr>
            </a:lvl9pPr>
          </a:lstStyle>
          <a:p>
            <a:pPr marL="0" lvl="8" indent="0">
              <a:spcBef>
                <a:spcPts val="511"/>
              </a:spcBef>
              <a:buClr>
                <a:srgbClr val="004F9F"/>
              </a:buClr>
              <a:buSzPct val="90000"/>
              <a:buNone/>
              <a:defRPr/>
            </a:pPr>
            <a:r>
              <a:rPr lang="en-GB" sz="1333">
                <a:solidFill>
                  <a:srgbClr val="434343"/>
                </a:solidFill>
                <a:latin typeface="Corbel" panose="020B0503020204020204" pitchFamily="34" charset="0"/>
              </a:rPr>
              <a:t>Chart 1: Housing Delivery Test results 2017/18 -2019/20</a:t>
            </a:r>
          </a:p>
          <a:p>
            <a:pPr marL="231134" lvl="8" indent="-231134" defTabSz="812666">
              <a:spcBef>
                <a:spcPts val="511"/>
              </a:spcBef>
              <a:buClr>
                <a:srgbClr val="004F9F"/>
              </a:buClr>
              <a:buSzPct val="90000"/>
              <a:buFont typeface="Raleway Light"/>
              <a:buChar char="●"/>
              <a:defRPr/>
            </a:pPr>
            <a:r>
              <a:rPr lang="en-GB" sz="1467">
                <a:solidFill>
                  <a:srgbClr val="434343"/>
                </a:solidFill>
                <a:latin typeface="Corbel"/>
              </a:rPr>
              <a:t>All local authorities in North Yorkshire and the East Riding, with the exemption of York, have comfortably delivered sufficient homes to meet need according to the latest Housing Delivery Test.</a:t>
            </a:r>
          </a:p>
          <a:p>
            <a:pPr marL="231134" lvl="8" indent="-231134" defTabSz="812666">
              <a:spcBef>
                <a:spcPts val="511"/>
              </a:spcBef>
              <a:buClr>
                <a:srgbClr val="004F9F"/>
              </a:buClr>
              <a:buSzPct val="90000"/>
              <a:buFont typeface="Raleway Light"/>
              <a:buChar char="●"/>
              <a:defRPr/>
            </a:pPr>
            <a:r>
              <a:rPr lang="en-GB" sz="1467">
                <a:solidFill>
                  <a:srgbClr val="434343"/>
                </a:solidFill>
                <a:latin typeface="Corbel"/>
              </a:rPr>
              <a:t>The highest numbers of homes delivered over the three years to 2019/20 in the area have come in the East Riding (3,864), Hull (2,819) York (2,409) and Harrogate (2,355)</a:t>
            </a:r>
          </a:p>
          <a:p>
            <a:pPr marL="231134" lvl="8" indent="-231134" defTabSz="812666">
              <a:spcBef>
                <a:spcPts val="511"/>
              </a:spcBef>
              <a:buClr>
                <a:srgbClr val="004F9F"/>
              </a:buClr>
              <a:buSzPct val="90000"/>
              <a:buFont typeface="Raleway Light"/>
              <a:buChar char="●"/>
              <a:defRPr/>
            </a:pPr>
            <a:r>
              <a:rPr lang="en-GB" sz="1467">
                <a:solidFill>
                  <a:srgbClr val="434343"/>
                </a:solidFill>
                <a:latin typeface="Corbel"/>
              </a:rPr>
              <a:t>In the East Riding, Hull and Harrogate – this new supply has included significant levels of </a:t>
            </a:r>
            <a:r>
              <a:rPr lang="en-GB" sz="1467">
                <a:solidFill>
                  <a:srgbClr val="434343"/>
                </a:solidFill>
                <a:latin typeface="Corbel"/>
                <a:hlinkClick r:id="rId3" action="ppaction://hlinksldjump"/>
              </a:rPr>
              <a:t>new affordable housing supply</a:t>
            </a:r>
            <a:endParaRPr lang="en-GB" sz="1467">
              <a:solidFill>
                <a:srgbClr val="434343"/>
              </a:solidFill>
              <a:latin typeface="Corbel"/>
            </a:endParaRPr>
          </a:p>
          <a:p>
            <a:pPr marL="231134" lvl="8" indent="-231134" defTabSz="812666">
              <a:spcBef>
                <a:spcPts val="511"/>
              </a:spcBef>
              <a:buClr>
                <a:srgbClr val="004F9F"/>
              </a:buClr>
              <a:buSzPct val="90000"/>
              <a:buFont typeface="Raleway Light"/>
              <a:buChar char="●"/>
              <a:defRPr/>
            </a:pPr>
            <a:endParaRPr lang="en-GB" sz="1467">
              <a:solidFill>
                <a:srgbClr val="434343"/>
              </a:solidFill>
              <a:latin typeface="Corbel"/>
            </a:endParaRPr>
          </a:p>
          <a:p>
            <a:pPr marL="0" lvl="8" indent="0" defTabSz="812666">
              <a:spcBef>
                <a:spcPts val="511"/>
              </a:spcBef>
              <a:buClr>
                <a:srgbClr val="004F9F"/>
              </a:buClr>
              <a:buSzPct val="90000"/>
              <a:buNone/>
              <a:defRPr/>
            </a:pPr>
            <a:endParaRPr lang="en-GB" sz="1467">
              <a:solidFill>
                <a:srgbClr val="434343"/>
              </a:solidFill>
              <a:latin typeface="Corbel"/>
            </a:endParaRPr>
          </a:p>
          <a:p>
            <a:pPr marL="231134" lvl="8" indent="-231134" defTabSz="812666">
              <a:spcBef>
                <a:spcPts val="511"/>
              </a:spcBef>
              <a:buClr>
                <a:srgbClr val="004F9F"/>
              </a:buClr>
              <a:buSzPct val="90000"/>
              <a:buFont typeface="Raleway Light"/>
              <a:buChar char="●"/>
              <a:defRPr/>
            </a:pPr>
            <a:endParaRPr lang="en-GB" sz="1400">
              <a:solidFill>
                <a:srgbClr val="434343"/>
              </a:solidFill>
              <a:latin typeface="Corbel"/>
            </a:endParaRPr>
          </a:p>
        </p:txBody>
      </p:sp>
      <p:sp>
        <p:nvSpPr>
          <p:cNvPr id="10" name="Title 1">
            <a:extLst>
              <a:ext uri="{FF2B5EF4-FFF2-40B4-BE49-F238E27FC236}">
                <a16:creationId xmlns:a16="http://schemas.microsoft.com/office/drawing/2014/main" id="{0D445308-A05C-47CD-847E-E770A74A0F58}"/>
              </a:ext>
            </a:extLst>
          </p:cNvPr>
          <p:cNvSpPr>
            <a:spLocks noGrp="1"/>
          </p:cNvSpPr>
          <p:nvPr>
            <p:ph type="title"/>
          </p:nvPr>
        </p:nvSpPr>
        <p:spPr>
          <a:xfrm>
            <a:off x="424095" y="177470"/>
            <a:ext cx="11631889" cy="722008"/>
          </a:xfrm>
        </p:spPr>
        <p:txBody>
          <a:bodyPr>
            <a:normAutofit/>
          </a:bodyPr>
          <a:lstStyle/>
          <a:p>
            <a:r>
              <a:rPr lang="en-GB" sz="4000">
                <a:solidFill>
                  <a:srgbClr val="004F9F"/>
                </a:solidFill>
              </a:rPr>
              <a:t>Housing Delivery (</a:t>
            </a:r>
            <a:r>
              <a:rPr lang="en-GB" sz="4000" err="1">
                <a:solidFill>
                  <a:srgbClr val="004F9F"/>
                </a:solidFill>
              </a:rPr>
              <a:t>i</a:t>
            </a:r>
            <a:r>
              <a:rPr lang="en-GB" sz="4000">
                <a:solidFill>
                  <a:srgbClr val="004F9F"/>
                </a:solidFill>
              </a:rPr>
              <a:t>) - Housing Need vs. Supply</a:t>
            </a:r>
            <a:endParaRPr lang="en-GB" sz="3600">
              <a:solidFill>
                <a:schemeClr val="bg1">
                  <a:lumMod val="50000"/>
                </a:schemeClr>
              </a:solidFill>
            </a:endParaRPr>
          </a:p>
        </p:txBody>
      </p:sp>
      <p:sp>
        <p:nvSpPr>
          <p:cNvPr id="11" name="TextBox 1">
            <a:extLst>
              <a:ext uri="{FF2B5EF4-FFF2-40B4-BE49-F238E27FC236}">
                <a16:creationId xmlns:a16="http://schemas.microsoft.com/office/drawing/2014/main" id="{C2D25C95-0B76-4F7C-B555-CAF6E10AC091}"/>
              </a:ext>
            </a:extLst>
          </p:cNvPr>
          <p:cNvSpPr txBox="1"/>
          <p:nvPr/>
        </p:nvSpPr>
        <p:spPr>
          <a:xfrm>
            <a:off x="526891" y="1583090"/>
            <a:ext cx="5064125" cy="3238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latin typeface="Corbel" panose="020B0503020204020204" pitchFamily="34" charset="0"/>
              </a:rPr>
              <a:t>Housing Delivery Test Results (2017/18-2019/20)</a:t>
            </a:r>
          </a:p>
          <a:p>
            <a:endParaRPr lang="en-GB" sz="1050" b="1">
              <a:latin typeface="Corbel" panose="020B0503020204020204" pitchFamily="34" charset="0"/>
            </a:endParaRPr>
          </a:p>
        </p:txBody>
      </p:sp>
      <p:pic>
        <p:nvPicPr>
          <p:cNvPr id="5" name="Picture 4">
            <a:extLst>
              <a:ext uri="{FF2B5EF4-FFF2-40B4-BE49-F238E27FC236}">
                <a16:creationId xmlns:a16="http://schemas.microsoft.com/office/drawing/2014/main" id="{A716CCE3-1DED-47D6-9666-DE8230142BD6}"/>
              </a:ext>
            </a:extLst>
          </p:cNvPr>
          <p:cNvPicPr>
            <a:picLocks noChangeAspect="1"/>
          </p:cNvPicPr>
          <p:nvPr/>
        </p:nvPicPr>
        <p:blipFill>
          <a:blip r:embed="rId4"/>
          <a:stretch>
            <a:fillRect/>
          </a:stretch>
        </p:blipFill>
        <p:spPr>
          <a:xfrm>
            <a:off x="526891" y="1906908"/>
            <a:ext cx="5640699" cy="2626992"/>
          </a:xfrm>
          <a:prstGeom prst="rect">
            <a:avLst/>
          </a:prstGeom>
        </p:spPr>
      </p:pic>
    </p:spTree>
    <p:extLst>
      <p:ext uri="{BB962C8B-B14F-4D97-AF65-F5344CB8AC3E}">
        <p14:creationId xmlns:p14="http://schemas.microsoft.com/office/powerpoint/2010/main" val="993139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D445308-A05C-47CD-847E-E770A74A0F58}"/>
              </a:ext>
            </a:extLst>
          </p:cNvPr>
          <p:cNvSpPr>
            <a:spLocks noGrp="1"/>
          </p:cNvSpPr>
          <p:nvPr>
            <p:ph type="title"/>
          </p:nvPr>
        </p:nvSpPr>
        <p:spPr>
          <a:xfrm>
            <a:off x="424095" y="177470"/>
            <a:ext cx="11631889" cy="722008"/>
          </a:xfrm>
        </p:spPr>
        <p:txBody>
          <a:bodyPr>
            <a:normAutofit fontScale="90000"/>
          </a:bodyPr>
          <a:lstStyle/>
          <a:p>
            <a:r>
              <a:rPr lang="en-GB" sz="3600">
                <a:solidFill>
                  <a:srgbClr val="004F9F"/>
                </a:solidFill>
              </a:rPr>
              <a:t>Housing Delivery (ii) – Affordable Housing Completions by Tenure</a:t>
            </a:r>
            <a:br>
              <a:rPr lang="en-GB" sz="3600">
                <a:solidFill>
                  <a:srgbClr val="004F9F"/>
                </a:solidFill>
              </a:rPr>
            </a:br>
            <a:r>
              <a:rPr lang="en-GB" sz="2133">
                <a:solidFill>
                  <a:srgbClr val="262626"/>
                </a:solidFill>
              </a:rPr>
              <a:t>East Riding, Hull and Harrogate drive new affordable housing supply over the past three years</a:t>
            </a:r>
            <a:endParaRPr lang="en-GB" sz="3600">
              <a:solidFill>
                <a:schemeClr val="bg1">
                  <a:lumMod val="50000"/>
                </a:schemeClr>
              </a:solidFill>
            </a:endParaRPr>
          </a:p>
        </p:txBody>
      </p:sp>
      <p:sp>
        <p:nvSpPr>
          <p:cNvPr id="7" name="Content Placeholder 5">
            <a:extLst>
              <a:ext uri="{FF2B5EF4-FFF2-40B4-BE49-F238E27FC236}">
                <a16:creationId xmlns:a16="http://schemas.microsoft.com/office/drawing/2014/main" id="{67B7A845-AF5A-4655-AE11-BE450852F828}"/>
              </a:ext>
            </a:extLst>
          </p:cNvPr>
          <p:cNvSpPr txBox="1">
            <a:spLocks/>
          </p:cNvSpPr>
          <p:nvPr/>
        </p:nvSpPr>
        <p:spPr>
          <a:xfrm>
            <a:off x="6926347" y="1390996"/>
            <a:ext cx="5034387" cy="5193416"/>
          </a:xfrm>
          <a:prstGeom prst="rect">
            <a:avLst/>
          </a:prstGeom>
          <a:noFill/>
        </p:spPr>
        <p:txBody>
          <a:bodyPr vert="horz" lIns="91431" tIns="45715" rIns="91431" bIns="45715" rtlCol="0" anchor="ctr">
            <a:noAutofit/>
          </a:bodyPr>
          <a:lstStyle>
            <a:lvl1pPr marL="457137" indent="-457137" algn="l" defTabSz="609515" rtl="0" eaLnBrk="1" latinLnBrk="0" hangingPunct="1">
              <a:spcBef>
                <a:spcPct val="20000"/>
              </a:spcBef>
              <a:buFont typeface="Arial"/>
              <a:buChar char="•"/>
              <a:defRPr sz="4267" kern="1200">
                <a:solidFill>
                  <a:schemeClr val="tx1"/>
                </a:solidFill>
                <a:latin typeface="+mn-lt"/>
                <a:ea typeface="+mn-ea"/>
                <a:cs typeface="+mn-cs"/>
              </a:defRPr>
            </a:lvl1pPr>
            <a:lvl2pPr marL="990462" indent="-380946" algn="l" defTabSz="609515" rtl="0" eaLnBrk="1" latinLnBrk="0" hangingPunct="1">
              <a:spcBef>
                <a:spcPct val="20000"/>
              </a:spcBef>
              <a:buFont typeface="Arial"/>
              <a:buChar char="–"/>
              <a:defRPr sz="3733" kern="1200">
                <a:solidFill>
                  <a:schemeClr val="tx1"/>
                </a:solidFill>
                <a:latin typeface="+mn-lt"/>
                <a:ea typeface="+mn-ea"/>
                <a:cs typeface="+mn-cs"/>
              </a:defRPr>
            </a:lvl2pPr>
            <a:lvl3pPr marL="1523789" indent="-304758" algn="l" defTabSz="609515" rtl="0" eaLnBrk="1" latinLnBrk="0" hangingPunct="1">
              <a:spcBef>
                <a:spcPct val="20000"/>
              </a:spcBef>
              <a:buFont typeface="Arial"/>
              <a:buChar char="•"/>
              <a:defRPr sz="3200" kern="1200">
                <a:solidFill>
                  <a:schemeClr val="tx1"/>
                </a:solidFill>
                <a:latin typeface="+mn-lt"/>
                <a:ea typeface="+mn-ea"/>
                <a:cs typeface="+mn-cs"/>
              </a:defRPr>
            </a:lvl3pPr>
            <a:lvl4pPr marL="2133304" indent="-304758" algn="l" defTabSz="609515" rtl="0" eaLnBrk="1" latinLnBrk="0" hangingPunct="1">
              <a:spcBef>
                <a:spcPct val="20000"/>
              </a:spcBef>
              <a:buFont typeface="Arial"/>
              <a:buChar char="–"/>
              <a:defRPr sz="2667" kern="1200">
                <a:solidFill>
                  <a:schemeClr val="tx1"/>
                </a:solidFill>
                <a:latin typeface="+mn-lt"/>
                <a:ea typeface="+mn-ea"/>
                <a:cs typeface="+mn-cs"/>
              </a:defRPr>
            </a:lvl4pPr>
            <a:lvl5pPr marL="2742819" indent="-304758" algn="l" defTabSz="609515" rtl="0" eaLnBrk="1" latinLnBrk="0" hangingPunct="1">
              <a:spcBef>
                <a:spcPct val="20000"/>
              </a:spcBef>
              <a:buFont typeface="Arial"/>
              <a:buChar char="»"/>
              <a:defRPr sz="2667" kern="1200">
                <a:solidFill>
                  <a:schemeClr val="tx1"/>
                </a:solidFill>
                <a:latin typeface="+mn-lt"/>
                <a:ea typeface="+mn-ea"/>
                <a:cs typeface="+mn-cs"/>
              </a:defRPr>
            </a:lvl5pPr>
            <a:lvl6pPr marL="3352335" indent="-304758" algn="l" defTabSz="609515" rtl="0" eaLnBrk="1" latinLnBrk="0" hangingPunct="1">
              <a:spcBef>
                <a:spcPct val="20000"/>
              </a:spcBef>
              <a:buFont typeface="Arial"/>
              <a:buChar char="•"/>
              <a:defRPr sz="2667" kern="1200">
                <a:solidFill>
                  <a:schemeClr val="tx1"/>
                </a:solidFill>
                <a:latin typeface="+mn-lt"/>
                <a:ea typeface="+mn-ea"/>
                <a:cs typeface="+mn-cs"/>
              </a:defRPr>
            </a:lvl6pPr>
            <a:lvl7pPr marL="3961850" indent="-304758" algn="l" defTabSz="609515" rtl="0" eaLnBrk="1" latinLnBrk="0" hangingPunct="1">
              <a:spcBef>
                <a:spcPct val="20000"/>
              </a:spcBef>
              <a:buFont typeface="Arial"/>
              <a:buChar char="•"/>
              <a:defRPr sz="2667" kern="1200">
                <a:solidFill>
                  <a:schemeClr val="tx1"/>
                </a:solidFill>
                <a:latin typeface="+mn-lt"/>
                <a:ea typeface="+mn-ea"/>
                <a:cs typeface="+mn-cs"/>
              </a:defRPr>
            </a:lvl7pPr>
            <a:lvl8pPr marL="4571366" indent="-304758" algn="l" defTabSz="609515" rtl="0" eaLnBrk="1" latinLnBrk="0" hangingPunct="1">
              <a:spcBef>
                <a:spcPct val="20000"/>
              </a:spcBef>
              <a:buFont typeface="Arial"/>
              <a:buChar char="•"/>
              <a:defRPr sz="2667" kern="1200">
                <a:solidFill>
                  <a:schemeClr val="tx1"/>
                </a:solidFill>
                <a:latin typeface="+mn-lt"/>
                <a:ea typeface="+mn-ea"/>
                <a:cs typeface="+mn-cs"/>
              </a:defRPr>
            </a:lvl8pPr>
            <a:lvl9pPr marL="5180881" indent="-304758" algn="l" defTabSz="609515" rtl="0" eaLnBrk="1" latinLnBrk="0" hangingPunct="1">
              <a:spcBef>
                <a:spcPct val="20000"/>
              </a:spcBef>
              <a:buFont typeface="Arial"/>
              <a:buChar char="•"/>
              <a:defRPr sz="2667" kern="1200">
                <a:solidFill>
                  <a:schemeClr val="tx1"/>
                </a:solidFill>
                <a:latin typeface="+mn-lt"/>
                <a:ea typeface="+mn-ea"/>
                <a:cs typeface="+mn-cs"/>
              </a:defRPr>
            </a:lvl9pPr>
          </a:lstStyle>
          <a:p>
            <a:pPr marL="0" lvl="8" indent="0">
              <a:spcBef>
                <a:spcPts val="511"/>
              </a:spcBef>
              <a:buClr>
                <a:srgbClr val="004F9F"/>
              </a:buClr>
              <a:buSzPct val="90000"/>
              <a:buNone/>
              <a:defRPr/>
            </a:pPr>
            <a:r>
              <a:rPr lang="en-GB" sz="1200" dirty="0">
                <a:solidFill>
                  <a:srgbClr val="434343"/>
                </a:solidFill>
                <a:latin typeface="Corbel" panose="020B0503020204020204" pitchFamily="34" charset="0"/>
              </a:rPr>
              <a:t>Chart 1: Affordable Housing Supply, completions by tenure (2017/18 to 2019/20)</a:t>
            </a:r>
          </a:p>
          <a:p>
            <a:pPr marL="231134" lvl="8" indent="-231134" defTabSz="812666">
              <a:spcBef>
                <a:spcPts val="511"/>
              </a:spcBef>
              <a:buClr>
                <a:srgbClr val="004F9F"/>
              </a:buClr>
              <a:buSzPct val="90000"/>
              <a:buFont typeface="Raleway Light"/>
              <a:buChar char="●"/>
              <a:defRPr/>
            </a:pPr>
            <a:r>
              <a:rPr lang="en-GB" sz="1467" b="1" dirty="0">
                <a:solidFill>
                  <a:srgbClr val="434343"/>
                </a:solidFill>
                <a:latin typeface="Corbel"/>
              </a:rPr>
              <a:t>East Riding (957) and Hull (991), alongside Harrogate (743), have seen significant new affordable housing supply </a:t>
            </a:r>
            <a:r>
              <a:rPr lang="en-GB" sz="1467" dirty="0">
                <a:solidFill>
                  <a:srgbClr val="434343"/>
                </a:solidFill>
                <a:latin typeface="Corbel"/>
              </a:rPr>
              <a:t>delivered over the past three years.</a:t>
            </a:r>
          </a:p>
          <a:p>
            <a:pPr marL="231134" lvl="8" indent="-231134" defTabSz="812666">
              <a:spcBef>
                <a:spcPts val="511"/>
              </a:spcBef>
              <a:buClr>
                <a:srgbClr val="004F9F"/>
              </a:buClr>
              <a:buSzPct val="90000"/>
              <a:buFont typeface="Raleway Light"/>
              <a:buChar char="●"/>
              <a:defRPr/>
            </a:pPr>
            <a:r>
              <a:rPr lang="en-GB" sz="1467" dirty="0">
                <a:solidFill>
                  <a:srgbClr val="434343"/>
                </a:solidFill>
                <a:latin typeface="Corbel"/>
              </a:rPr>
              <a:t>In the case of Hull and to a slightly lesser extent East Riding, this has </a:t>
            </a:r>
            <a:r>
              <a:rPr lang="en-GB" sz="1467" b="1" dirty="0">
                <a:solidFill>
                  <a:srgbClr val="434343"/>
                </a:solidFill>
                <a:latin typeface="Corbel"/>
              </a:rPr>
              <a:t>primarily been driven by new Affordable Rented product </a:t>
            </a:r>
            <a:r>
              <a:rPr lang="en-GB" sz="1467" dirty="0">
                <a:solidFill>
                  <a:srgbClr val="434343"/>
                </a:solidFill>
                <a:latin typeface="Corbel"/>
              </a:rPr>
              <a:t>– although East Riding and Harrogate have both delivered over 200 shared ownership homes in the past three years.</a:t>
            </a:r>
          </a:p>
          <a:p>
            <a:pPr marL="231134" lvl="8" indent="-231134" defTabSz="812666">
              <a:spcBef>
                <a:spcPts val="511"/>
              </a:spcBef>
              <a:buClr>
                <a:srgbClr val="004F9F"/>
              </a:buClr>
              <a:buSzPct val="90000"/>
              <a:buFont typeface="Raleway Light"/>
              <a:buChar char="●"/>
              <a:defRPr/>
            </a:pPr>
            <a:r>
              <a:rPr lang="en-GB" sz="1467" b="1" dirty="0">
                <a:solidFill>
                  <a:srgbClr val="434343"/>
                </a:solidFill>
                <a:latin typeface="Corbel"/>
              </a:rPr>
              <a:t>The lowest numbers of new affordable housing supply have been delivered in Craven (119) and </a:t>
            </a:r>
            <a:r>
              <a:rPr lang="en-GB" sz="1467" b="1" dirty="0" err="1">
                <a:solidFill>
                  <a:srgbClr val="434343"/>
                </a:solidFill>
                <a:latin typeface="Corbel"/>
              </a:rPr>
              <a:t>Richmondshire</a:t>
            </a:r>
            <a:r>
              <a:rPr lang="en-GB" sz="1467" b="1" dirty="0">
                <a:solidFill>
                  <a:srgbClr val="434343"/>
                </a:solidFill>
                <a:latin typeface="Corbel"/>
              </a:rPr>
              <a:t> (140)</a:t>
            </a:r>
            <a:r>
              <a:rPr lang="en-GB" sz="1467" dirty="0">
                <a:solidFill>
                  <a:srgbClr val="434343"/>
                </a:solidFill>
                <a:latin typeface="Corbel"/>
              </a:rPr>
              <a:t>– although these are areas with significantly lower overall housing need </a:t>
            </a:r>
            <a:r>
              <a:rPr lang="en-GB" sz="1467" dirty="0">
                <a:solidFill>
                  <a:srgbClr val="434343"/>
                </a:solidFill>
                <a:latin typeface="Corbel"/>
                <a:hlinkClick r:id="rId3" action="ppaction://hlinksldjump"/>
              </a:rPr>
              <a:t>(according to the latest Housing Delivery test)</a:t>
            </a:r>
            <a:endParaRPr lang="en-GB" sz="1467" dirty="0">
              <a:solidFill>
                <a:srgbClr val="434343"/>
              </a:solidFill>
              <a:latin typeface="Corbel"/>
            </a:endParaRPr>
          </a:p>
          <a:p>
            <a:pPr marL="231134" lvl="8" indent="-231134" defTabSz="812666">
              <a:spcBef>
                <a:spcPts val="511"/>
              </a:spcBef>
              <a:buClr>
                <a:srgbClr val="004F9F"/>
              </a:buClr>
              <a:buSzPct val="90000"/>
              <a:buFont typeface="Raleway Light"/>
              <a:buChar char="●"/>
              <a:defRPr/>
            </a:pPr>
            <a:r>
              <a:rPr lang="en-GB" sz="1467" b="1" dirty="0">
                <a:solidFill>
                  <a:srgbClr val="434343"/>
                </a:solidFill>
                <a:latin typeface="Corbel"/>
              </a:rPr>
              <a:t>York has seen the highest number of new social rented properties </a:t>
            </a:r>
            <a:r>
              <a:rPr lang="en-GB" sz="1467" dirty="0">
                <a:solidFill>
                  <a:srgbClr val="434343"/>
                </a:solidFill>
                <a:latin typeface="Corbel"/>
              </a:rPr>
              <a:t>(165 – only East Riding being comparable at 145) – but continues to see a relatively slow rate of overall affordable delivery during this period</a:t>
            </a:r>
          </a:p>
          <a:p>
            <a:pPr marL="231134" lvl="8" indent="-231134" defTabSz="812666">
              <a:spcBef>
                <a:spcPts val="511"/>
              </a:spcBef>
              <a:buClr>
                <a:srgbClr val="004F9F"/>
              </a:buClr>
              <a:buSzPct val="90000"/>
              <a:buFont typeface="Raleway Light"/>
              <a:buChar char="●"/>
              <a:defRPr/>
            </a:pPr>
            <a:r>
              <a:rPr lang="en-GB" sz="1467" dirty="0">
                <a:solidFill>
                  <a:srgbClr val="434343"/>
                </a:solidFill>
                <a:latin typeface="Corbel"/>
              </a:rPr>
              <a:t>Please note the Ryedale figure (229 homes) is currently being rectified with MHCLG, it is understood the submitted figure should be 311 homes. </a:t>
            </a:r>
          </a:p>
          <a:p>
            <a:pPr marL="0" lvl="8" indent="0" defTabSz="812666">
              <a:spcBef>
                <a:spcPts val="511"/>
              </a:spcBef>
              <a:buClr>
                <a:srgbClr val="004F9F"/>
              </a:buClr>
              <a:buSzPct val="90000"/>
              <a:buNone/>
              <a:defRPr/>
            </a:pPr>
            <a:endParaRPr lang="en-GB" sz="1467" dirty="0">
              <a:solidFill>
                <a:srgbClr val="434343"/>
              </a:solidFill>
              <a:latin typeface="Corbel"/>
            </a:endParaRPr>
          </a:p>
          <a:p>
            <a:pPr marL="0" lvl="8" indent="0" defTabSz="812666">
              <a:spcBef>
                <a:spcPts val="511"/>
              </a:spcBef>
              <a:buClr>
                <a:srgbClr val="004F9F"/>
              </a:buClr>
              <a:buSzPct val="90000"/>
              <a:buNone/>
              <a:defRPr/>
            </a:pPr>
            <a:endParaRPr lang="en-GB" sz="1467" dirty="0">
              <a:solidFill>
                <a:srgbClr val="434343"/>
              </a:solidFill>
              <a:latin typeface="Corbel"/>
            </a:endParaRPr>
          </a:p>
          <a:p>
            <a:pPr marL="231134" lvl="8" indent="-231134" defTabSz="812666">
              <a:spcBef>
                <a:spcPts val="511"/>
              </a:spcBef>
              <a:buClr>
                <a:srgbClr val="004F9F"/>
              </a:buClr>
              <a:buSzPct val="90000"/>
              <a:buFont typeface="Raleway Light"/>
              <a:buChar char="●"/>
              <a:defRPr/>
            </a:pPr>
            <a:endParaRPr lang="en-GB" sz="1400" dirty="0">
              <a:solidFill>
                <a:srgbClr val="434343"/>
              </a:solidFill>
              <a:latin typeface="Corbel"/>
            </a:endParaRPr>
          </a:p>
        </p:txBody>
      </p:sp>
      <p:pic>
        <p:nvPicPr>
          <p:cNvPr id="5" name="Picture 4">
            <a:extLst>
              <a:ext uri="{FF2B5EF4-FFF2-40B4-BE49-F238E27FC236}">
                <a16:creationId xmlns:a16="http://schemas.microsoft.com/office/drawing/2014/main" id="{8CE34253-3FF7-42A0-8BA3-DFE281F6A95E}"/>
              </a:ext>
            </a:extLst>
          </p:cNvPr>
          <p:cNvPicPr>
            <a:picLocks noChangeAspect="1"/>
          </p:cNvPicPr>
          <p:nvPr/>
        </p:nvPicPr>
        <p:blipFill>
          <a:blip r:embed="rId4"/>
          <a:stretch>
            <a:fillRect/>
          </a:stretch>
        </p:blipFill>
        <p:spPr>
          <a:xfrm>
            <a:off x="330997" y="1600498"/>
            <a:ext cx="6527004" cy="3657004"/>
          </a:xfrm>
          <a:prstGeom prst="rect">
            <a:avLst/>
          </a:prstGeom>
        </p:spPr>
      </p:pic>
    </p:spTree>
    <p:extLst>
      <p:ext uri="{BB962C8B-B14F-4D97-AF65-F5344CB8AC3E}">
        <p14:creationId xmlns:p14="http://schemas.microsoft.com/office/powerpoint/2010/main" val="2852814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D445308-A05C-47CD-847E-E770A74A0F58}"/>
              </a:ext>
            </a:extLst>
          </p:cNvPr>
          <p:cNvSpPr>
            <a:spLocks noGrp="1"/>
          </p:cNvSpPr>
          <p:nvPr>
            <p:ph type="title"/>
          </p:nvPr>
        </p:nvSpPr>
        <p:spPr>
          <a:xfrm>
            <a:off x="424095" y="177470"/>
            <a:ext cx="11631889" cy="722008"/>
          </a:xfrm>
        </p:spPr>
        <p:txBody>
          <a:bodyPr>
            <a:normAutofit fontScale="90000"/>
          </a:bodyPr>
          <a:lstStyle/>
          <a:p>
            <a:r>
              <a:rPr lang="en-GB" sz="3600">
                <a:solidFill>
                  <a:srgbClr val="004F9F"/>
                </a:solidFill>
              </a:rPr>
              <a:t>Housing Delivery (ii) – Affordable Housing Completions by Funding</a:t>
            </a:r>
            <a:br>
              <a:rPr lang="en-GB" sz="3600">
                <a:solidFill>
                  <a:srgbClr val="004F9F"/>
                </a:solidFill>
              </a:rPr>
            </a:br>
            <a:r>
              <a:rPr lang="en-GB" sz="2133">
                <a:solidFill>
                  <a:srgbClr val="262626"/>
                </a:solidFill>
              </a:rPr>
              <a:t>Just under half of new affordable homes funded through England – but this varies significantly by LA area</a:t>
            </a:r>
            <a:endParaRPr lang="en-GB" sz="3600">
              <a:solidFill>
                <a:schemeClr val="bg1">
                  <a:lumMod val="50000"/>
                </a:schemeClr>
              </a:solidFill>
            </a:endParaRPr>
          </a:p>
        </p:txBody>
      </p:sp>
      <p:pic>
        <p:nvPicPr>
          <p:cNvPr id="3" name="Picture 2">
            <a:extLst>
              <a:ext uri="{FF2B5EF4-FFF2-40B4-BE49-F238E27FC236}">
                <a16:creationId xmlns:a16="http://schemas.microsoft.com/office/drawing/2014/main" id="{97EEAF37-747F-4D8C-9698-16DF3DE6B9B5}"/>
              </a:ext>
            </a:extLst>
          </p:cNvPr>
          <p:cNvPicPr>
            <a:picLocks noChangeAspect="1"/>
          </p:cNvPicPr>
          <p:nvPr/>
        </p:nvPicPr>
        <p:blipFill>
          <a:blip r:embed="rId3"/>
          <a:stretch>
            <a:fillRect/>
          </a:stretch>
        </p:blipFill>
        <p:spPr>
          <a:xfrm>
            <a:off x="649522" y="1688441"/>
            <a:ext cx="5590517" cy="3481118"/>
          </a:xfrm>
          <a:prstGeom prst="rect">
            <a:avLst/>
          </a:prstGeom>
        </p:spPr>
      </p:pic>
      <p:sp>
        <p:nvSpPr>
          <p:cNvPr id="7" name="Content Placeholder 5">
            <a:extLst>
              <a:ext uri="{FF2B5EF4-FFF2-40B4-BE49-F238E27FC236}">
                <a16:creationId xmlns:a16="http://schemas.microsoft.com/office/drawing/2014/main" id="{43C1BB38-F897-4B05-94DB-AB17A3A83A7B}"/>
              </a:ext>
            </a:extLst>
          </p:cNvPr>
          <p:cNvSpPr txBox="1">
            <a:spLocks/>
          </p:cNvSpPr>
          <p:nvPr/>
        </p:nvSpPr>
        <p:spPr>
          <a:xfrm>
            <a:off x="6508091" y="1315551"/>
            <a:ext cx="5034387" cy="5193416"/>
          </a:xfrm>
          <a:prstGeom prst="rect">
            <a:avLst/>
          </a:prstGeom>
          <a:noFill/>
        </p:spPr>
        <p:txBody>
          <a:bodyPr vert="horz" lIns="91431" tIns="45715" rIns="91431" bIns="45715" rtlCol="0" anchor="ctr">
            <a:noAutofit/>
          </a:bodyPr>
          <a:lstStyle>
            <a:lvl1pPr marL="457137" indent="-457137" algn="l" defTabSz="609515" rtl="0" eaLnBrk="1" latinLnBrk="0" hangingPunct="1">
              <a:spcBef>
                <a:spcPct val="20000"/>
              </a:spcBef>
              <a:buFont typeface="Arial"/>
              <a:buChar char="•"/>
              <a:defRPr sz="4267" kern="1200">
                <a:solidFill>
                  <a:schemeClr val="tx1"/>
                </a:solidFill>
                <a:latin typeface="+mn-lt"/>
                <a:ea typeface="+mn-ea"/>
                <a:cs typeface="+mn-cs"/>
              </a:defRPr>
            </a:lvl1pPr>
            <a:lvl2pPr marL="990462" indent="-380946" algn="l" defTabSz="609515" rtl="0" eaLnBrk="1" latinLnBrk="0" hangingPunct="1">
              <a:spcBef>
                <a:spcPct val="20000"/>
              </a:spcBef>
              <a:buFont typeface="Arial"/>
              <a:buChar char="–"/>
              <a:defRPr sz="3733" kern="1200">
                <a:solidFill>
                  <a:schemeClr val="tx1"/>
                </a:solidFill>
                <a:latin typeface="+mn-lt"/>
                <a:ea typeface="+mn-ea"/>
                <a:cs typeface="+mn-cs"/>
              </a:defRPr>
            </a:lvl2pPr>
            <a:lvl3pPr marL="1523789" indent="-304758" algn="l" defTabSz="609515" rtl="0" eaLnBrk="1" latinLnBrk="0" hangingPunct="1">
              <a:spcBef>
                <a:spcPct val="20000"/>
              </a:spcBef>
              <a:buFont typeface="Arial"/>
              <a:buChar char="•"/>
              <a:defRPr sz="3200" kern="1200">
                <a:solidFill>
                  <a:schemeClr val="tx1"/>
                </a:solidFill>
                <a:latin typeface="+mn-lt"/>
                <a:ea typeface="+mn-ea"/>
                <a:cs typeface="+mn-cs"/>
              </a:defRPr>
            </a:lvl3pPr>
            <a:lvl4pPr marL="2133304" indent="-304758" algn="l" defTabSz="609515" rtl="0" eaLnBrk="1" latinLnBrk="0" hangingPunct="1">
              <a:spcBef>
                <a:spcPct val="20000"/>
              </a:spcBef>
              <a:buFont typeface="Arial"/>
              <a:buChar char="–"/>
              <a:defRPr sz="2667" kern="1200">
                <a:solidFill>
                  <a:schemeClr val="tx1"/>
                </a:solidFill>
                <a:latin typeface="+mn-lt"/>
                <a:ea typeface="+mn-ea"/>
                <a:cs typeface="+mn-cs"/>
              </a:defRPr>
            </a:lvl4pPr>
            <a:lvl5pPr marL="2742819" indent="-304758" algn="l" defTabSz="609515" rtl="0" eaLnBrk="1" latinLnBrk="0" hangingPunct="1">
              <a:spcBef>
                <a:spcPct val="20000"/>
              </a:spcBef>
              <a:buFont typeface="Arial"/>
              <a:buChar char="»"/>
              <a:defRPr sz="2667" kern="1200">
                <a:solidFill>
                  <a:schemeClr val="tx1"/>
                </a:solidFill>
                <a:latin typeface="+mn-lt"/>
                <a:ea typeface="+mn-ea"/>
                <a:cs typeface="+mn-cs"/>
              </a:defRPr>
            </a:lvl5pPr>
            <a:lvl6pPr marL="3352335" indent="-304758" algn="l" defTabSz="609515" rtl="0" eaLnBrk="1" latinLnBrk="0" hangingPunct="1">
              <a:spcBef>
                <a:spcPct val="20000"/>
              </a:spcBef>
              <a:buFont typeface="Arial"/>
              <a:buChar char="•"/>
              <a:defRPr sz="2667" kern="1200">
                <a:solidFill>
                  <a:schemeClr val="tx1"/>
                </a:solidFill>
                <a:latin typeface="+mn-lt"/>
                <a:ea typeface="+mn-ea"/>
                <a:cs typeface="+mn-cs"/>
              </a:defRPr>
            </a:lvl6pPr>
            <a:lvl7pPr marL="3961850" indent="-304758" algn="l" defTabSz="609515" rtl="0" eaLnBrk="1" latinLnBrk="0" hangingPunct="1">
              <a:spcBef>
                <a:spcPct val="20000"/>
              </a:spcBef>
              <a:buFont typeface="Arial"/>
              <a:buChar char="•"/>
              <a:defRPr sz="2667" kern="1200">
                <a:solidFill>
                  <a:schemeClr val="tx1"/>
                </a:solidFill>
                <a:latin typeface="+mn-lt"/>
                <a:ea typeface="+mn-ea"/>
                <a:cs typeface="+mn-cs"/>
              </a:defRPr>
            </a:lvl7pPr>
            <a:lvl8pPr marL="4571366" indent="-304758" algn="l" defTabSz="609515" rtl="0" eaLnBrk="1" latinLnBrk="0" hangingPunct="1">
              <a:spcBef>
                <a:spcPct val="20000"/>
              </a:spcBef>
              <a:buFont typeface="Arial"/>
              <a:buChar char="•"/>
              <a:defRPr sz="2667" kern="1200">
                <a:solidFill>
                  <a:schemeClr val="tx1"/>
                </a:solidFill>
                <a:latin typeface="+mn-lt"/>
                <a:ea typeface="+mn-ea"/>
                <a:cs typeface="+mn-cs"/>
              </a:defRPr>
            </a:lvl8pPr>
            <a:lvl9pPr marL="5180881" indent="-304758" algn="l" defTabSz="609515" rtl="0" eaLnBrk="1" latinLnBrk="0" hangingPunct="1">
              <a:spcBef>
                <a:spcPct val="20000"/>
              </a:spcBef>
              <a:buFont typeface="Arial"/>
              <a:buChar char="•"/>
              <a:defRPr sz="2667" kern="1200">
                <a:solidFill>
                  <a:schemeClr val="tx1"/>
                </a:solidFill>
                <a:latin typeface="+mn-lt"/>
                <a:ea typeface="+mn-ea"/>
                <a:cs typeface="+mn-cs"/>
              </a:defRPr>
            </a:lvl9pPr>
          </a:lstStyle>
          <a:p>
            <a:pPr marL="0" lvl="8" indent="0">
              <a:spcBef>
                <a:spcPts val="511"/>
              </a:spcBef>
              <a:buClr>
                <a:srgbClr val="004F9F"/>
              </a:buClr>
              <a:buSzPct val="90000"/>
              <a:buNone/>
              <a:defRPr/>
            </a:pPr>
            <a:r>
              <a:rPr lang="en-GB" sz="1200" dirty="0">
                <a:solidFill>
                  <a:srgbClr val="434343"/>
                </a:solidFill>
                <a:latin typeface="Corbel" panose="020B0503020204020204" pitchFamily="34" charset="0"/>
              </a:rPr>
              <a:t>Chart 1: Affordable Housing Supply, % of completions by funding (2017/18 to 2019/20)</a:t>
            </a:r>
          </a:p>
          <a:p>
            <a:pPr marL="231134" lvl="8" indent="-231134" defTabSz="812666">
              <a:spcBef>
                <a:spcPts val="511"/>
              </a:spcBef>
              <a:buClr>
                <a:srgbClr val="004F9F"/>
              </a:buClr>
              <a:buSzPct val="90000"/>
              <a:buFont typeface="Raleway Light"/>
              <a:buChar char="●"/>
              <a:defRPr/>
            </a:pPr>
            <a:r>
              <a:rPr lang="en-GB" sz="1467" b="1" dirty="0">
                <a:solidFill>
                  <a:srgbClr val="434343"/>
                </a:solidFill>
                <a:latin typeface="Corbel"/>
              </a:rPr>
              <a:t>Just under 50% of new affordable housing supply across the whole area was Homes England funded </a:t>
            </a:r>
            <a:r>
              <a:rPr lang="en-GB" sz="1467" dirty="0">
                <a:solidFill>
                  <a:srgbClr val="434343"/>
                </a:solidFill>
                <a:latin typeface="Corbel"/>
              </a:rPr>
              <a:t>(c.2,200 new homes) over the past three years.</a:t>
            </a:r>
          </a:p>
          <a:p>
            <a:pPr marL="231134" lvl="8" indent="-231134" defTabSz="812666">
              <a:spcBef>
                <a:spcPts val="511"/>
              </a:spcBef>
              <a:buClr>
                <a:srgbClr val="004F9F"/>
              </a:buClr>
              <a:buSzPct val="90000"/>
              <a:buFont typeface="Raleway Light"/>
              <a:buChar char="●"/>
              <a:defRPr/>
            </a:pPr>
            <a:r>
              <a:rPr lang="en-GB" sz="1467" dirty="0">
                <a:solidFill>
                  <a:srgbClr val="434343"/>
                </a:solidFill>
                <a:latin typeface="Corbel"/>
              </a:rPr>
              <a:t>This compares to 43% through s106 nil grant (c.1,900 new homes) over the past three years.</a:t>
            </a:r>
          </a:p>
          <a:p>
            <a:pPr marL="231134" lvl="8" indent="-231134" defTabSz="812666">
              <a:spcBef>
                <a:spcPts val="511"/>
              </a:spcBef>
              <a:buClr>
                <a:srgbClr val="004F9F"/>
              </a:buClr>
              <a:buSzPct val="90000"/>
              <a:buFont typeface="Raleway Light"/>
              <a:buChar char="●"/>
              <a:defRPr/>
            </a:pPr>
            <a:r>
              <a:rPr lang="en-GB" sz="1467" dirty="0">
                <a:solidFill>
                  <a:srgbClr val="434343"/>
                </a:solidFill>
                <a:latin typeface="Corbel"/>
              </a:rPr>
              <a:t>However, this varies significantly by authority, with </a:t>
            </a:r>
            <a:r>
              <a:rPr lang="en-GB" sz="1467" b="1" dirty="0">
                <a:solidFill>
                  <a:srgbClr val="434343"/>
                </a:solidFill>
                <a:latin typeface="Corbel"/>
              </a:rPr>
              <a:t>Hull delivering almost all its new supply through Homes England funding</a:t>
            </a:r>
            <a:r>
              <a:rPr lang="en-GB" sz="1467" dirty="0">
                <a:solidFill>
                  <a:srgbClr val="434343"/>
                </a:solidFill>
                <a:latin typeface="Corbel"/>
              </a:rPr>
              <a:t>, with a similar picture in York and Scarborough.</a:t>
            </a:r>
          </a:p>
          <a:p>
            <a:pPr marL="231134" lvl="8" indent="-231134" defTabSz="812666">
              <a:spcBef>
                <a:spcPts val="511"/>
              </a:spcBef>
              <a:buClr>
                <a:srgbClr val="004F9F"/>
              </a:buClr>
              <a:buSzPct val="90000"/>
              <a:buFont typeface="Raleway Light"/>
              <a:buChar char="●"/>
              <a:defRPr/>
            </a:pPr>
            <a:r>
              <a:rPr lang="en-GB" sz="1467" dirty="0">
                <a:solidFill>
                  <a:srgbClr val="434343"/>
                </a:solidFill>
                <a:latin typeface="Corbel"/>
              </a:rPr>
              <a:t>In comparison, </a:t>
            </a:r>
            <a:r>
              <a:rPr lang="en-GB" sz="1467" b="1" dirty="0">
                <a:solidFill>
                  <a:srgbClr val="434343"/>
                </a:solidFill>
                <a:latin typeface="Corbel"/>
              </a:rPr>
              <a:t>the East Riding and Harrogate have both seen in excess of 500 new homes delivered through s106 nil grant over the past three years </a:t>
            </a:r>
            <a:r>
              <a:rPr lang="en-GB" sz="1467" dirty="0">
                <a:solidFill>
                  <a:srgbClr val="434343"/>
                </a:solidFill>
                <a:latin typeface="Corbel"/>
              </a:rPr>
              <a:t>– and this form of funding remains well utilised elsewhere.</a:t>
            </a:r>
          </a:p>
          <a:p>
            <a:pPr marL="0" lvl="8" indent="0" defTabSz="812666">
              <a:spcBef>
                <a:spcPts val="511"/>
              </a:spcBef>
              <a:buClr>
                <a:srgbClr val="004F9F"/>
              </a:buClr>
              <a:buSzPct val="90000"/>
              <a:buNone/>
              <a:defRPr/>
            </a:pPr>
            <a:endParaRPr lang="en-GB" sz="1467" dirty="0">
              <a:solidFill>
                <a:srgbClr val="434343"/>
              </a:solidFill>
              <a:latin typeface="Corbel"/>
            </a:endParaRPr>
          </a:p>
          <a:p>
            <a:pPr marL="0" lvl="8" indent="0" defTabSz="812666">
              <a:spcBef>
                <a:spcPts val="511"/>
              </a:spcBef>
              <a:buClr>
                <a:srgbClr val="004F9F"/>
              </a:buClr>
              <a:buSzPct val="90000"/>
              <a:buNone/>
              <a:defRPr/>
            </a:pPr>
            <a:endParaRPr lang="en-GB" sz="1467" dirty="0">
              <a:solidFill>
                <a:srgbClr val="434343"/>
              </a:solidFill>
              <a:latin typeface="Corbel"/>
            </a:endParaRPr>
          </a:p>
          <a:p>
            <a:pPr marL="231134" lvl="8" indent="-231134" defTabSz="812666">
              <a:spcBef>
                <a:spcPts val="511"/>
              </a:spcBef>
              <a:buClr>
                <a:srgbClr val="004F9F"/>
              </a:buClr>
              <a:buSzPct val="90000"/>
              <a:buFont typeface="Raleway Light"/>
              <a:buChar char="●"/>
              <a:defRPr/>
            </a:pPr>
            <a:endParaRPr lang="en-GB" sz="1400" dirty="0">
              <a:solidFill>
                <a:srgbClr val="434343"/>
              </a:solidFill>
              <a:latin typeface="Corbel"/>
            </a:endParaRPr>
          </a:p>
        </p:txBody>
      </p:sp>
    </p:spTree>
    <p:extLst>
      <p:ext uri="{BB962C8B-B14F-4D97-AF65-F5344CB8AC3E}">
        <p14:creationId xmlns:p14="http://schemas.microsoft.com/office/powerpoint/2010/main" val="3154435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A739E4-DB0E-4C80-9F30-33552DFD60E1}"/>
              </a:ext>
            </a:extLst>
          </p:cNvPr>
          <p:cNvSpPr>
            <a:spLocks noGrp="1"/>
          </p:cNvSpPr>
          <p:nvPr>
            <p:ph type="sldNum" sz="quarter" idx="12"/>
          </p:nvPr>
        </p:nvSpPr>
        <p:spPr>
          <a:xfrm>
            <a:off x="8341774" y="4883054"/>
            <a:ext cx="690052" cy="133482"/>
          </a:xfrm>
          <a:prstGeom prst="rect">
            <a:avLst/>
          </a:prstGeom>
        </p:spPr>
        <p:txBody>
          <a:bodyPr vert="horz" lIns="91430" tIns="45715" rIns="91430" bIns="45715" rtlCol="0" anchor="ctr"/>
          <a:lstStyle>
            <a:defPPr>
              <a:defRPr lang="en-US"/>
            </a:defPPr>
            <a:lvl1pPr marL="0" algn="ctr" defTabSz="457148" rtl="0" eaLnBrk="1" latinLnBrk="0" hangingPunct="1">
              <a:defRPr sz="700" kern="1200">
                <a:solidFill>
                  <a:schemeClr val="tx1"/>
                </a:solidFill>
                <a:latin typeface="Corbel"/>
                <a:ea typeface="+mn-ea"/>
                <a:cs typeface="Corbel"/>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pPr defTabSz="609499">
              <a:defRPr/>
            </a:pPr>
            <a:fld id="{B85282A8-A6D7-5B4D-8257-F9C7177A3D72}" type="slidenum">
              <a:rPr lang="en-US" smtClean="0"/>
              <a:pPr defTabSz="609499">
                <a:defRPr/>
              </a:pPr>
              <a:t>7</a:t>
            </a:fld>
            <a:endParaRPr lang="en-US">
              <a:solidFill>
                <a:prstClr val="black"/>
              </a:solidFill>
            </a:endParaRPr>
          </a:p>
        </p:txBody>
      </p:sp>
      <p:sp>
        <p:nvSpPr>
          <p:cNvPr id="10" name="Title 1">
            <a:extLst>
              <a:ext uri="{FF2B5EF4-FFF2-40B4-BE49-F238E27FC236}">
                <a16:creationId xmlns:a16="http://schemas.microsoft.com/office/drawing/2014/main" id="{0D445308-A05C-47CD-847E-E770A74A0F58}"/>
              </a:ext>
            </a:extLst>
          </p:cNvPr>
          <p:cNvSpPr>
            <a:spLocks noGrp="1"/>
          </p:cNvSpPr>
          <p:nvPr>
            <p:ph type="title"/>
          </p:nvPr>
        </p:nvSpPr>
        <p:spPr>
          <a:xfrm>
            <a:off x="424095" y="177470"/>
            <a:ext cx="11631889" cy="722008"/>
          </a:xfrm>
        </p:spPr>
        <p:txBody>
          <a:bodyPr>
            <a:normAutofit fontScale="90000"/>
          </a:bodyPr>
          <a:lstStyle/>
          <a:p>
            <a:r>
              <a:rPr lang="en-GB" sz="3600">
                <a:solidFill>
                  <a:srgbClr val="004F9F"/>
                </a:solidFill>
              </a:rPr>
              <a:t>Housing Delivery (iii) – Agency intervention (all programmes)</a:t>
            </a:r>
            <a:br>
              <a:rPr lang="en-GB" sz="3600">
                <a:solidFill>
                  <a:srgbClr val="004F9F"/>
                </a:solidFill>
              </a:rPr>
            </a:br>
            <a:r>
              <a:rPr lang="en-GB" sz="2133">
                <a:solidFill>
                  <a:srgbClr val="262626"/>
                </a:solidFill>
              </a:rPr>
              <a:t>Affordable homes programme remains the dominant programme in the area</a:t>
            </a:r>
            <a:endParaRPr lang="en-GB" sz="3600">
              <a:solidFill>
                <a:schemeClr val="bg1">
                  <a:lumMod val="50000"/>
                </a:schemeClr>
              </a:solidFill>
            </a:endParaRPr>
          </a:p>
        </p:txBody>
      </p:sp>
      <p:pic>
        <p:nvPicPr>
          <p:cNvPr id="5" name="Picture 4">
            <a:extLst>
              <a:ext uri="{FF2B5EF4-FFF2-40B4-BE49-F238E27FC236}">
                <a16:creationId xmlns:a16="http://schemas.microsoft.com/office/drawing/2014/main" id="{69A4810D-0694-48D9-B243-5D0B4C5837FE}"/>
              </a:ext>
            </a:extLst>
          </p:cNvPr>
          <p:cNvPicPr>
            <a:picLocks noChangeAspect="1"/>
          </p:cNvPicPr>
          <p:nvPr/>
        </p:nvPicPr>
        <p:blipFill>
          <a:blip r:embed="rId3"/>
          <a:stretch>
            <a:fillRect/>
          </a:stretch>
        </p:blipFill>
        <p:spPr>
          <a:xfrm>
            <a:off x="854870" y="1335423"/>
            <a:ext cx="4071938" cy="2595737"/>
          </a:xfrm>
          <a:prstGeom prst="rect">
            <a:avLst/>
          </a:prstGeom>
        </p:spPr>
      </p:pic>
      <p:pic>
        <p:nvPicPr>
          <p:cNvPr id="7" name="Picture 6">
            <a:extLst>
              <a:ext uri="{FF2B5EF4-FFF2-40B4-BE49-F238E27FC236}">
                <a16:creationId xmlns:a16="http://schemas.microsoft.com/office/drawing/2014/main" id="{D7835F9A-E250-4363-9B7E-2B3D6D87E331}"/>
              </a:ext>
            </a:extLst>
          </p:cNvPr>
          <p:cNvPicPr>
            <a:picLocks noChangeAspect="1"/>
          </p:cNvPicPr>
          <p:nvPr/>
        </p:nvPicPr>
        <p:blipFill>
          <a:blip r:embed="rId4"/>
          <a:stretch>
            <a:fillRect/>
          </a:stretch>
        </p:blipFill>
        <p:spPr>
          <a:xfrm>
            <a:off x="6732590" y="1335423"/>
            <a:ext cx="4744534" cy="5032705"/>
          </a:xfrm>
          <a:prstGeom prst="rect">
            <a:avLst/>
          </a:prstGeom>
        </p:spPr>
      </p:pic>
      <p:sp>
        <p:nvSpPr>
          <p:cNvPr id="11" name="TextBox 1">
            <a:extLst>
              <a:ext uri="{FF2B5EF4-FFF2-40B4-BE49-F238E27FC236}">
                <a16:creationId xmlns:a16="http://schemas.microsoft.com/office/drawing/2014/main" id="{F747E448-B20C-4C74-A4B3-1EF54ECD3B8A}"/>
              </a:ext>
            </a:extLst>
          </p:cNvPr>
          <p:cNvSpPr txBox="1"/>
          <p:nvPr/>
        </p:nvSpPr>
        <p:spPr>
          <a:xfrm>
            <a:off x="854870" y="1080189"/>
            <a:ext cx="5064125" cy="3238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latin typeface="Corbel" panose="020B0503020204020204" pitchFamily="34" charset="0"/>
              </a:rPr>
              <a:t>Homes England Starts and Completions (2018/19 – 2020/21)</a:t>
            </a:r>
          </a:p>
          <a:p>
            <a:endParaRPr lang="en-GB" sz="1050" b="1">
              <a:latin typeface="Corbel" panose="020B0503020204020204" pitchFamily="34" charset="0"/>
            </a:endParaRPr>
          </a:p>
        </p:txBody>
      </p:sp>
      <p:sp>
        <p:nvSpPr>
          <p:cNvPr id="12" name="TextBox 1">
            <a:extLst>
              <a:ext uri="{FF2B5EF4-FFF2-40B4-BE49-F238E27FC236}">
                <a16:creationId xmlns:a16="http://schemas.microsoft.com/office/drawing/2014/main" id="{47E186B1-428E-411B-BEA9-B42F02A5A468}"/>
              </a:ext>
            </a:extLst>
          </p:cNvPr>
          <p:cNvSpPr txBox="1"/>
          <p:nvPr/>
        </p:nvSpPr>
        <p:spPr>
          <a:xfrm>
            <a:off x="6732590" y="1080189"/>
            <a:ext cx="5064125" cy="3238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b="1">
                <a:latin typeface="Corbel" panose="020B0503020204020204" pitchFamily="34" charset="0"/>
              </a:rPr>
              <a:t>Tenure of Homes England supported completions (2018/19 – 2020/21)</a:t>
            </a:r>
          </a:p>
          <a:p>
            <a:endParaRPr lang="en-GB" sz="1050" b="1">
              <a:latin typeface="Corbel" panose="020B0503020204020204" pitchFamily="34" charset="0"/>
            </a:endParaRPr>
          </a:p>
        </p:txBody>
      </p:sp>
      <p:sp>
        <p:nvSpPr>
          <p:cNvPr id="13" name="Content Placeholder 5">
            <a:extLst>
              <a:ext uri="{FF2B5EF4-FFF2-40B4-BE49-F238E27FC236}">
                <a16:creationId xmlns:a16="http://schemas.microsoft.com/office/drawing/2014/main" id="{E1F71A94-101A-4C50-ACC8-87472CF0AC3F}"/>
              </a:ext>
            </a:extLst>
          </p:cNvPr>
          <p:cNvSpPr txBox="1">
            <a:spLocks/>
          </p:cNvSpPr>
          <p:nvPr/>
        </p:nvSpPr>
        <p:spPr>
          <a:xfrm>
            <a:off x="425024" y="4305300"/>
            <a:ext cx="5890051" cy="2062828"/>
          </a:xfrm>
          <a:prstGeom prst="rect">
            <a:avLst/>
          </a:prstGeom>
          <a:noFill/>
        </p:spPr>
        <p:txBody>
          <a:bodyPr vert="horz" lIns="91431" tIns="45715" rIns="91431" bIns="45715" rtlCol="0" anchor="ctr">
            <a:noAutofit/>
          </a:bodyPr>
          <a:lstStyle>
            <a:lvl1pPr marL="457137" indent="-457137" algn="l" defTabSz="609515" rtl="0" eaLnBrk="1" latinLnBrk="0" hangingPunct="1">
              <a:spcBef>
                <a:spcPct val="20000"/>
              </a:spcBef>
              <a:buFont typeface="Arial"/>
              <a:buChar char="•"/>
              <a:defRPr sz="4267" kern="1200">
                <a:solidFill>
                  <a:schemeClr val="tx1"/>
                </a:solidFill>
                <a:latin typeface="+mn-lt"/>
                <a:ea typeface="+mn-ea"/>
                <a:cs typeface="+mn-cs"/>
              </a:defRPr>
            </a:lvl1pPr>
            <a:lvl2pPr marL="990462" indent="-380946" algn="l" defTabSz="609515" rtl="0" eaLnBrk="1" latinLnBrk="0" hangingPunct="1">
              <a:spcBef>
                <a:spcPct val="20000"/>
              </a:spcBef>
              <a:buFont typeface="Arial"/>
              <a:buChar char="–"/>
              <a:defRPr sz="3733" kern="1200">
                <a:solidFill>
                  <a:schemeClr val="tx1"/>
                </a:solidFill>
                <a:latin typeface="+mn-lt"/>
                <a:ea typeface="+mn-ea"/>
                <a:cs typeface="+mn-cs"/>
              </a:defRPr>
            </a:lvl2pPr>
            <a:lvl3pPr marL="1523789" indent="-304758" algn="l" defTabSz="609515" rtl="0" eaLnBrk="1" latinLnBrk="0" hangingPunct="1">
              <a:spcBef>
                <a:spcPct val="20000"/>
              </a:spcBef>
              <a:buFont typeface="Arial"/>
              <a:buChar char="•"/>
              <a:defRPr sz="3200" kern="1200">
                <a:solidFill>
                  <a:schemeClr val="tx1"/>
                </a:solidFill>
                <a:latin typeface="+mn-lt"/>
                <a:ea typeface="+mn-ea"/>
                <a:cs typeface="+mn-cs"/>
              </a:defRPr>
            </a:lvl3pPr>
            <a:lvl4pPr marL="2133304" indent="-304758" algn="l" defTabSz="609515" rtl="0" eaLnBrk="1" latinLnBrk="0" hangingPunct="1">
              <a:spcBef>
                <a:spcPct val="20000"/>
              </a:spcBef>
              <a:buFont typeface="Arial"/>
              <a:buChar char="–"/>
              <a:defRPr sz="2667" kern="1200">
                <a:solidFill>
                  <a:schemeClr val="tx1"/>
                </a:solidFill>
                <a:latin typeface="+mn-lt"/>
                <a:ea typeface="+mn-ea"/>
                <a:cs typeface="+mn-cs"/>
              </a:defRPr>
            </a:lvl4pPr>
            <a:lvl5pPr marL="2742819" indent="-304758" algn="l" defTabSz="609515" rtl="0" eaLnBrk="1" latinLnBrk="0" hangingPunct="1">
              <a:spcBef>
                <a:spcPct val="20000"/>
              </a:spcBef>
              <a:buFont typeface="Arial"/>
              <a:buChar char="»"/>
              <a:defRPr sz="2667" kern="1200">
                <a:solidFill>
                  <a:schemeClr val="tx1"/>
                </a:solidFill>
                <a:latin typeface="+mn-lt"/>
                <a:ea typeface="+mn-ea"/>
                <a:cs typeface="+mn-cs"/>
              </a:defRPr>
            </a:lvl5pPr>
            <a:lvl6pPr marL="3352335" indent="-304758" algn="l" defTabSz="609515" rtl="0" eaLnBrk="1" latinLnBrk="0" hangingPunct="1">
              <a:spcBef>
                <a:spcPct val="20000"/>
              </a:spcBef>
              <a:buFont typeface="Arial"/>
              <a:buChar char="•"/>
              <a:defRPr sz="2667" kern="1200">
                <a:solidFill>
                  <a:schemeClr val="tx1"/>
                </a:solidFill>
                <a:latin typeface="+mn-lt"/>
                <a:ea typeface="+mn-ea"/>
                <a:cs typeface="+mn-cs"/>
              </a:defRPr>
            </a:lvl6pPr>
            <a:lvl7pPr marL="3961850" indent="-304758" algn="l" defTabSz="609515" rtl="0" eaLnBrk="1" latinLnBrk="0" hangingPunct="1">
              <a:spcBef>
                <a:spcPct val="20000"/>
              </a:spcBef>
              <a:buFont typeface="Arial"/>
              <a:buChar char="•"/>
              <a:defRPr sz="2667" kern="1200">
                <a:solidFill>
                  <a:schemeClr val="tx1"/>
                </a:solidFill>
                <a:latin typeface="+mn-lt"/>
                <a:ea typeface="+mn-ea"/>
                <a:cs typeface="+mn-cs"/>
              </a:defRPr>
            </a:lvl7pPr>
            <a:lvl8pPr marL="4571366" indent="-304758" algn="l" defTabSz="609515" rtl="0" eaLnBrk="1" latinLnBrk="0" hangingPunct="1">
              <a:spcBef>
                <a:spcPct val="20000"/>
              </a:spcBef>
              <a:buFont typeface="Arial"/>
              <a:buChar char="•"/>
              <a:defRPr sz="2667" kern="1200">
                <a:solidFill>
                  <a:schemeClr val="tx1"/>
                </a:solidFill>
                <a:latin typeface="+mn-lt"/>
                <a:ea typeface="+mn-ea"/>
                <a:cs typeface="+mn-cs"/>
              </a:defRPr>
            </a:lvl8pPr>
            <a:lvl9pPr marL="5180881" indent="-304758" algn="l" defTabSz="609515" rtl="0" eaLnBrk="1" latinLnBrk="0" hangingPunct="1">
              <a:spcBef>
                <a:spcPct val="20000"/>
              </a:spcBef>
              <a:buFont typeface="Arial"/>
              <a:buChar char="•"/>
              <a:defRPr sz="2667" kern="1200">
                <a:solidFill>
                  <a:schemeClr val="tx1"/>
                </a:solidFill>
                <a:latin typeface="+mn-lt"/>
                <a:ea typeface="+mn-ea"/>
                <a:cs typeface="+mn-cs"/>
              </a:defRPr>
            </a:lvl9pPr>
          </a:lstStyle>
          <a:p>
            <a:pPr marL="231134" lvl="8" indent="-231134" defTabSz="812666">
              <a:spcBef>
                <a:spcPts val="511"/>
              </a:spcBef>
              <a:buClr>
                <a:srgbClr val="004F9F"/>
              </a:buClr>
              <a:buSzPct val="90000"/>
              <a:buFont typeface="Raleway Light"/>
              <a:buChar char="●"/>
              <a:defRPr/>
            </a:pPr>
            <a:r>
              <a:rPr lang="en-GB" sz="1467">
                <a:solidFill>
                  <a:srgbClr val="434343"/>
                </a:solidFill>
                <a:latin typeface="Corbel"/>
              </a:rPr>
              <a:t>Looking at Homes England completions by tenure and programme, not unexpectantly Affordable Rent and the Affordable Homes Programme remain dominant in most areas</a:t>
            </a:r>
          </a:p>
          <a:p>
            <a:pPr marL="231134" lvl="8" indent="-231134" defTabSz="812666">
              <a:spcBef>
                <a:spcPts val="511"/>
              </a:spcBef>
              <a:buClr>
                <a:srgbClr val="004F9F"/>
              </a:buClr>
              <a:buSzPct val="90000"/>
              <a:buFont typeface="Raleway Light"/>
              <a:buChar char="●"/>
              <a:defRPr/>
            </a:pPr>
            <a:r>
              <a:rPr lang="en-GB" sz="1467">
                <a:solidFill>
                  <a:srgbClr val="434343"/>
                </a:solidFill>
                <a:latin typeface="Corbel"/>
              </a:rPr>
              <a:t>However, a significant proportion of market housing is being funded in Craven, Scarborough and the East Riding. </a:t>
            </a:r>
          </a:p>
          <a:p>
            <a:pPr marL="0" lvl="8" indent="0" defTabSz="812666">
              <a:spcBef>
                <a:spcPts val="511"/>
              </a:spcBef>
              <a:buClr>
                <a:srgbClr val="004F9F"/>
              </a:buClr>
              <a:buSzPct val="90000"/>
              <a:buNone/>
              <a:defRPr/>
            </a:pPr>
            <a:endParaRPr lang="en-GB" sz="1467">
              <a:solidFill>
                <a:srgbClr val="434343"/>
              </a:solidFill>
              <a:latin typeface="Corbel"/>
            </a:endParaRPr>
          </a:p>
          <a:p>
            <a:pPr marL="231134" lvl="8" indent="-231134" defTabSz="812666">
              <a:spcBef>
                <a:spcPts val="511"/>
              </a:spcBef>
              <a:buClr>
                <a:srgbClr val="004F9F"/>
              </a:buClr>
              <a:buSzPct val="90000"/>
              <a:buFont typeface="Raleway Light"/>
              <a:buChar char="●"/>
              <a:defRPr/>
            </a:pPr>
            <a:endParaRPr lang="en-GB" sz="1400">
              <a:solidFill>
                <a:srgbClr val="434343"/>
              </a:solidFill>
              <a:latin typeface="Corbel"/>
            </a:endParaRPr>
          </a:p>
        </p:txBody>
      </p:sp>
    </p:spTree>
    <p:extLst>
      <p:ext uri="{BB962C8B-B14F-4D97-AF65-F5344CB8AC3E}">
        <p14:creationId xmlns:p14="http://schemas.microsoft.com/office/powerpoint/2010/main" val="446110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A739E4-DB0E-4C80-9F30-33552DFD60E1}"/>
              </a:ext>
            </a:extLst>
          </p:cNvPr>
          <p:cNvSpPr>
            <a:spLocks noGrp="1"/>
          </p:cNvSpPr>
          <p:nvPr>
            <p:ph type="sldNum" sz="quarter" idx="12"/>
          </p:nvPr>
        </p:nvSpPr>
        <p:spPr>
          <a:xfrm>
            <a:off x="8341774" y="4883054"/>
            <a:ext cx="690052" cy="133482"/>
          </a:xfrm>
          <a:prstGeom prst="rect">
            <a:avLst/>
          </a:prstGeom>
        </p:spPr>
        <p:txBody>
          <a:bodyPr vert="horz" lIns="91430" tIns="45715" rIns="91430" bIns="45715" rtlCol="0" anchor="ctr"/>
          <a:lstStyle>
            <a:defPPr>
              <a:defRPr lang="en-US"/>
            </a:defPPr>
            <a:lvl1pPr marL="0" algn="ctr" defTabSz="457148" rtl="0" eaLnBrk="1" latinLnBrk="0" hangingPunct="1">
              <a:defRPr sz="700" kern="1200">
                <a:solidFill>
                  <a:schemeClr val="tx1"/>
                </a:solidFill>
                <a:latin typeface="Corbel"/>
                <a:ea typeface="+mn-ea"/>
                <a:cs typeface="Corbel"/>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pPr defTabSz="609499">
              <a:defRPr/>
            </a:pPr>
            <a:fld id="{B85282A8-A6D7-5B4D-8257-F9C7177A3D72}" type="slidenum">
              <a:rPr lang="en-US" smtClean="0"/>
              <a:pPr defTabSz="609499">
                <a:defRPr/>
              </a:pPr>
              <a:t>8</a:t>
            </a:fld>
            <a:endParaRPr lang="en-US">
              <a:solidFill>
                <a:prstClr val="black"/>
              </a:solidFill>
            </a:endParaRPr>
          </a:p>
        </p:txBody>
      </p:sp>
      <p:sp>
        <p:nvSpPr>
          <p:cNvPr id="8" name="Content Placeholder 5">
            <a:extLst>
              <a:ext uri="{FF2B5EF4-FFF2-40B4-BE49-F238E27FC236}">
                <a16:creationId xmlns:a16="http://schemas.microsoft.com/office/drawing/2014/main" id="{9B70DB4D-9B1A-4D3F-9C62-364DB9747B40}"/>
              </a:ext>
            </a:extLst>
          </p:cNvPr>
          <p:cNvSpPr txBox="1">
            <a:spLocks/>
          </p:cNvSpPr>
          <p:nvPr/>
        </p:nvSpPr>
        <p:spPr>
          <a:xfrm>
            <a:off x="6517709" y="1321684"/>
            <a:ext cx="5674291" cy="1910329"/>
          </a:xfrm>
          <a:prstGeom prst="rect">
            <a:avLst/>
          </a:prstGeom>
          <a:noFill/>
        </p:spPr>
        <p:txBody>
          <a:bodyPr vert="horz" lIns="91431" tIns="45715" rIns="91431" bIns="45715" rtlCol="0" anchor="t">
            <a:noAutofit/>
          </a:bodyPr>
          <a:lstStyle>
            <a:lvl1pPr marL="457137" indent="-457137" algn="l" defTabSz="609515" rtl="0" eaLnBrk="1" latinLnBrk="0" hangingPunct="1">
              <a:spcBef>
                <a:spcPct val="20000"/>
              </a:spcBef>
              <a:buFont typeface="Arial"/>
              <a:buChar char="•"/>
              <a:defRPr sz="4267" kern="1200">
                <a:solidFill>
                  <a:schemeClr val="tx1"/>
                </a:solidFill>
                <a:latin typeface="+mn-lt"/>
                <a:ea typeface="+mn-ea"/>
                <a:cs typeface="+mn-cs"/>
              </a:defRPr>
            </a:lvl1pPr>
            <a:lvl2pPr marL="990462" indent="-380946" algn="l" defTabSz="609515" rtl="0" eaLnBrk="1" latinLnBrk="0" hangingPunct="1">
              <a:spcBef>
                <a:spcPct val="20000"/>
              </a:spcBef>
              <a:buFont typeface="Arial"/>
              <a:buChar char="–"/>
              <a:defRPr sz="3733" kern="1200">
                <a:solidFill>
                  <a:schemeClr val="tx1"/>
                </a:solidFill>
                <a:latin typeface="+mn-lt"/>
                <a:ea typeface="+mn-ea"/>
                <a:cs typeface="+mn-cs"/>
              </a:defRPr>
            </a:lvl2pPr>
            <a:lvl3pPr marL="1523789" indent="-304758" algn="l" defTabSz="609515" rtl="0" eaLnBrk="1" latinLnBrk="0" hangingPunct="1">
              <a:spcBef>
                <a:spcPct val="20000"/>
              </a:spcBef>
              <a:buFont typeface="Arial"/>
              <a:buChar char="•"/>
              <a:defRPr sz="3200" kern="1200">
                <a:solidFill>
                  <a:schemeClr val="tx1"/>
                </a:solidFill>
                <a:latin typeface="+mn-lt"/>
                <a:ea typeface="+mn-ea"/>
                <a:cs typeface="+mn-cs"/>
              </a:defRPr>
            </a:lvl3pPr>
            <a:lvl4pPr marL="2133304" indent="-304758" algn="l" defTabSz="609515" rtl="0" eaLnBrk="1" latinLnBrk="0" hangingPunct="1">
              <a:spcBef>
                <a:spcPct val="20000"/>
              </a:spcBef>
              <a:buFont typeface="Arial"/>
              <a:buChar char="–"/>
              <a:defRPr sz="2667" kern="1200">
                <a:solidFill>
                  <a:schemeClr val="tx1"/>
                </a:solidFill>
                <a:latin typeface="+mn-lt"/>
                <a:ea typeface="+mn-ea"/>
                <a:cs typeface="+mn-cs"/>
              </a:defRPr>
            </a:lvl4pPr>
            <a:lvl5pPr marL="2742819" indent="-304758" algn="l" defTabSz="609515" rtl="0" eaLnBrk="1" latinLnBrk="0" hangingPunct="1">
              <a:spcBef>
                <a:spcPct val="20000"/>
              </a:spcBef>
              <a:buFont typeface="Arial"/>
              <a:buChar char="»"/>
              <a:defRPr sz="2667" kern="1200">
                <a:solidFill>
                  <a:schemeClr val="tx1"/>
                </a:solidFill>
                <a:latin typeface="+mn-lt"/>
                <a:ea typeface="+mn-ea"/>
                <a:cs typeface="+mn-cs"/>
              </a:defRPr>
            </a:lvl5pPr>
            <a:lvl6pPr marL="3352335" indent="-304758" algn="l" defTabSz="609515" rtl="0" eaLnBrk="1" latinLnBrk="0" hangingPunct="1">
              <a:spcBef>
                <a:spcPct val="20000"/>
              </a:spcBef>
              <a:buFont typeface="Arial"/>
              <a:buChar char="•"/>
              <a:defRPr sz="2667" kern="1200">
                <a:solidFill>
                  <a:schemeClr val="tx1"/>
                </a:solidFill>
                <a:latin typeface="+mn-lt"/>
                <a:ea typeface="+mn-ea"/>
                <a:cs typeface="+mn-cs"/>
              </a:defRPr>
            </a:lvl6pPr>
            <a:lvl7pPr marL="3961850" indent="-304758" algn="l" defTabSz="609515" rtl="0" eaLnBrk="1" latinLnBrk="0" hangingPunct="1">
              <a:spcBef>
                <a:spcPct val="20000"/>
              </a:spcBef>
              <a:buFont typeface="Arial"/>
              <a:buChar char="•"/>
              <a:defRPr sz="2667" kern="1200">
                <a:solidFill>
                  <a:schemeClr val="tx1"/>
                </a:solidFill>
                <a:latin typeface="+mn-lt"/>
                <a:ea typeface="+mn-ea"/>
                <a:cs typeface="+mn-cs"/>
              </a:defRPr>
            </a:lvl7pPr>
            <a:lvl8pPr marL="4571366" indent="-304758" algn="l" defTabSz="609515" rtl="0" eaLnBrk="1" latinLnBrk="0" hangingPunct="1">
              <a:spcBef>
                <a:spcPct val="20000"/>
              </a:spcBef>
              <a:buFont typeface="Arial"/>
              <a:buChar char="•"/>
              <a:defRPr sz="2667" kern="1200">
                <a:solidFill>
                  <a:schemeClr val="tx1"/>
                </a:solidFill>
                <a:latin typeface="+mn-lt"/>
                <a:ea typeface="+mn-ea"/>
                <a:cs typeface="+mn-cs"/>
              </a:defRPr>
            </a:lvl8pPr>
            <a:lvl9pPr marL="5180881" indent="-304758" algn="l" defTabSz="609515" rtl="0" eaLnBrk="1" latinLnBrk="0" hangingPunct="1">
              <a:spcBef>
                <a:spcPct val="20000"/>
              </a:spcBef>
              <a:buFont typeface="Arial"/>
              <a:buChar char="•"/>
              <a:defRPr sz="2667" kern="1200">
                <a:solidFill>
                  <a:schemeClr val="tx1"/>
                </a:solidFill>
                <a:latin typeface="+mn-lt"/>
                <a:ea typeface="+mn-ea"/>
                <a:cs typeface="+mn-cs"/>
              </a:defRPr>
            </a:lvl9pPr>
          </a:lstStyle>
          <a:p>
            <a:pPr marL="0" lvl="8" indent="0">
              <a:spcBef>
                <a:spcPts val="511"/>
              </a:spcBef>
              <a:buClr>
                <a:srgbClr val="004F9F"/>
              </a:buClr>
              <a:buSzPct val="90000"/>
              <a:buNone/>
              <a:defRPr/>
            </a:pPr>
            <a:r>
              <a:rPr lang="en-GB" sz="1333">
                <a:solidFill>
                  <a:srgbClr val="434343"/>
                </a:solidFill>
                <a:latin typeface="Corbel" panose="020B0503020204020204" pitchFamily="34" charset="0"/>
              </a:rPr>
              <a:t>Chart 1: Housing Affordability Ratio – workplace based, 2020 v 2019 comparison</a:t>
            </a:r>
          </a:p>
          <a:p>
            <a:pPr marL="231134" lvl="8" indent="-231134" defTabSz="812666">
              <a:spcBef>
                <a:spcPts val="511"/>
              </a:spcBef>
              <a:buClr>
                <a:srgbClr val="004F9F"/>
              </a:buClr>
              <a:buSzPct val="90000"/>
              <a:buFont typeface="Raleway Light"/>
              <a:buChar char="●"/>
              <a:defRPr/>
            </a:pPr>
            <a:r>
              <a:rPr lang="en-GB" sz="1467">
                <a:solidFill>
                  <a:srgbClr val="434343"/>
                </a:solidFill>
                <a:latin typeface="Corbel"/>
              </a:rPr>
              <a:t>Despite housing affordability improving between 2019 and 2020 across c.60% of local authorities across England &amp; Wales – </a:t>
            </a:r>
            <a:r>
              <a:rPr lang="en-GB" sz="1467" b="1">
                <a:solidFill>
                  <a:srgbClr val="434343"/>
                </a:solidFill>
                <a:latin typeface="Corbel"/>
              </a:rPr>
              <a:t>affordability continues to worsen across all Local Authorities in North Yorkshire apart from York, East Riding and Kingston upon Hull</a:t>
            </a:r>
            <a:r>
              <a:rPr lang="en-GB" sz="1467">
                <a:solidFill>
                  <a:srgbClr val="434343"/>
                </a:solidFill>
                <a:latin typeface="Corbel"/>
              </a:rPr>
              <a:t>.</a:t>
            </a:r>
          </a:p>
          <a:p>
            <a:pPr marL="231134" lvl="8" indent="-231134" defTabSz="812666">
              <a:spcBef>
                <a:spcPts val="511"/>
              </a:spcBef>
              <a:buClr>
                <a:srgbClr val="004F9F"/>
              </a:buClr>
              <a:buSzPct val="90000"/>
              <a:buFont typeface="Raleway Light"/>
              <a:buChar char="●"/>
              <a:defRPr/>
            </a:pPr>
            <a:r>
              <a:rPr lang="en-GB" sz="1467">
                <a:solidFill>
                  <a:srgbClr val="434343"/>
                </a:solidFill>
                <a:latin typeface="Corbel"/>
              </a:rPr>
              <a:t>Harrogate, Ryedale, Scarborough and Hambleton have the least affordable housing overall, with each of these local authorities having an affordability ratio above 9 in 2020 (England 7.84).</a:t>
            </a:r>
          </a:p>
          <a:p>
            <a:pPr marL="231134" lvl="8" indent="-231134" defTabSz="812666">
              <a:spcBef>
                <a:spcPts val="511"/>
              </a:spcBef>
              <a:buClr>
                <a:srgbClr val="004F9F"/>
              </a:buClr>
              <a:buSzPct val="90000"/>
              <a:buFont typeface="Raleway Light"/>
              <a:buChar char="●"/>
              <a:defRPr/>
            </a:pPr>
            <a:r>
              <a:rPr lang="en-GB" sz="1467">
                <a:solidFill>
                  <a:srgbClr val="434343"/>
                </a:solidFill>
                <a:latin typeface="Corbel"/>
              </a:rPr>
              <a:t>The East Riding remains the most affordable, although only Kingston upon Hull is more affordable than the wider Yorkshire and the Humber region.</a:t>
            </a:r>
          </a:p>
          <a:p>
            <a:pPr marL="231134" lvl="8" indent="-231134" defTabSz="812666">
              <a:spcBef>
                <a:spcPts val="511"/>
              </a:spcBef>
              <a:buClr>
                <a:srgbClr val="004F9F"/>
              </a:buClr>
              <a:buSzPct val="90000"/>
              <a:buFont typeface="Raleway Light"/>
              <a:buChar char="●"/>
              <a:defRPr/>
            </a:pPr>
            <a:r>
              <a:rPr lang="en-GB" sz="1467">
                <a:solidFill>
                  <a:srgbClr val="434343"/>
                </a:solidFill>
                <a:latin typeface="Corbel"/>
              </a:rPr>
              <a:t>This measure of housing affordability for 2020 is based on house price data from the 12 month period to September 2020 and a snapshot of earnings data collected as at April 2020 (Annual Survey of Hours and Earnings).</a:t>
            </a:r>
          </a:p>
          <a:p>
            <a:pPr marL="231134" lvl="8" indent="-231134" defTabSz="812666">
              <a:spcBef>
                <a:spcPts val="511"/>
              </a:spcBef>
              <a:buClr>
                <a:srgbClr val="004F9F"/>
              </a:buClr>
              <a:buSzPct val="90000"/>
              <a:buFont typeface="Raleway Light"/>
              <a:buChar char="●"/>
              <a:defRPr/>
            </a:pPr>
            <a:r>
              <a:rPr lang="en-GB" sz="1467">
                <a:solidFill>
                  <a:srgbClr val="434343"/>
                </a:solidFill>
                <a:latin typeface="Corbel"/>
              </a:rPr>
              <a:t>Nationally, early estimates from the ONS on average weekly earnings show they grew year-on-year by 5.6% in the three month period to April 2021, however the annual rate of house price growth remains high </a:t>
            </a:r>
          </a:p>
          <a:p>
            <a:pPr marL="0" lvl="8" indent="0" defTabSz="812666">
              <a:spcBef>
                <a:spcPts val="511"/>
              </a:spcBef>
              <a:buClr>
                <a:srgbClr val="004F9F"/>
              </a:buClr>
              <a:buSzPct val="90000"/>
              <a:buNone/>
              <a:defRPr/>
            </a:pPr>
            <a:endParaRPr lang="en-GB" sz="1467">
              <a:solidFill>
                <a:srgbClr val="434343"/>
              </a:solidFill>
              <a:latin typeface="Corbel"/>
            </a:endParaRPr>
          </a:p>
          <a:p>
            <a:pPr marL="231134" lvl="8" indent="-231134" defTabSz="812666">
              <a:spcBef>
                <a:spcPts val="511"/>
              </a:spcBef>
              <a:buClr>
                <a:srgbClr val="004F9F"/>
              </a:buClr>
              <a:buSzPct val="90000"/>
              <a:buFont typeface="Raleway Light"/>
              <a:buChar char="●"/>
              <a:defRPr/>
            </a:pPr>
            <a:endParaRPr lang="en-GB" sz="1467">
              <a:solidFill>
                <a:srgbClr val="434343"/>
              </a:solidFill>
              <a:latin typeface="Corbel"/>
            </a:endParaRPr>
          </a:p>
          <a:p>
            <a:pPr marL="0" lvl="8" indent="0" defTabSz="812666">
              <a:spcBef>
                <a:spcPts val="511"/>
              </a:spcBef>
              <a:buClr>
                <a:srgbClr val="004F9F"/>
              </a:buClr>
              <a:buSzPct val="90000"/>
              <a:buNone/>
              <a:defRPr/>
            </a:pPr>
            <a:endParaRPr lang="en-GB" sz="1467">
              <a:solidFill>
                <a:srgbClr val="434343"/>
              </a:solidFill>
              <a:latin typeface="Corbel"/>
            </a:endParaRPr>
          </a:p>
          <a:p>
            <a:pPr marL="231134" lvl="8" indent="-231134" defTabSz="812666">
              <a:spcBef>
                <a:spcPts val="511"/>
              </a:spcBef>
              <a:buClr>
                <a:srgbClr val="004F9F"/>
              </a:buClr>
              <a:buSzPct val="90000"/>
              <a:buFont typeface="Raleway Light"/>
              <a:buChar char="●"/>
              <a:defRPr/>
            </a:pPr>
            <a:endParaRPr lang="en-GB" sz="1400">
              <a:solidFill>
                <a:srgbClr val="434343"/>
              </a:solidFill>
              <a:latin typeface="Corbel"/>
            </a:endParaRPr>
          </a:p>
        </p:txBody>
      </p:sp>
      <p:sp>
        <p:nvSpPr>
          <p:cNvPr id="10" name="Title 1">
            <a:extLst>
              <a:ext uri="{FF2B5EF4-FFF2-40B4-BE49-F238E27FC236}">
                <a16:creationId xmlns:a16="http://schemas.microsoft.com/office/drawing/2014/main" id="{0D445308-A05C-47CD-847E-E770A74A0F58}"/>
              </a:ext>
            </a:extLst>
          </p:cNvPr>
          <p:cNvSpPr>
            <a:spLocks noGrp="1"/>
          </p:cNvSpPr>
          <p:nvPr>
            <p:ph type="title"/>
          </p:nvPr>
        </p:nvSpPr>
        <p:spPr>
          <a:xfrm>
            <a:off x="424095" y="308173"/>
            <a:ext cx="11631889" cy="722008"/>
          </a:xfrm>
        </p:spPr>
        <p:txBody>
          <a:bodyPr>
            <a:normAutofit fontScale="90000"/>
          </a:bodyPr>
          <a:lstStyle/>
          <a:p>
            <a:r>
              <a:rPr lang="en-GB" sz="4000">
                <a:solidFill>
                  <a:srgbClr val="004F9F"/>
                </a:solidFill>
              </a:rPr>
              <a:t>Housing Affordability</a:t>
            </a:r>
            <a:br>
              <a:rPr lang="en-GB" sz="3600">
                <a:solidFill>
                  <a:srgbClr val="004F9F"/>
                </a:solidFill>
              </a:rPr>
            </a:br>
            <a:r>
              <a:rPr lang="en-GB" sz="2100">
                <a:solidFill>
                  <a:srgbClr val="262626"/>
                </a:solidFill>
              </a:rPr>
              <a:t>The majority of North Yorkshire and East Riding authorities remain significantly less affordable than the national and regional average</a:t>
            </a:r>
            <a:br>
              <a:rPr lang="en-GB" sz="2400" b="1">
                <a:solidFill>
                  <a:srgbClr val="434343"/>
                </a:solidFill>
                <a:latin typeface="Corbel"/>
              </a:rPr>
            </a:br>
            <a:endParaRPr lang="en-GB" sz="3600">
              <a:solidFill>
                <a:schemeClr val="bg1">
                  <a:lumMod val="50000"/>
                </a:schemeClr>
              </a:solidFill>
            </a:endParaRPr>
          </a:p>
        </p:txBody>
      </p:sp>
      <p:pic>
        <p:nvPicPr>
          <p:cNvPr id="7" name="Picture 6">
            <a:extLst>
              <a:ext uri="{FF2B5EF4-FFF2-40B4-BE49-F238E27FC236}">
                <a16:creationId xmlns:a16="http://schemas.microsoft.com/office/drawing/2014/main" id="{75BCE1AB-E34F-461B-858F-92C556079326}"/>
              </a:ext>
            </a:extLst>
          </p:cNvPr>
          <p:cNvPicPr>
            <a:picLocks noChangeAspect="1"/>
          </p:cNvPicPr>
          <p:nvPr/>
        </p:nvPicPr>
        <p:blipFill>
          <a:blip r:embed="rId3"/>
          <a:stretch>
            <a:fillRect/>
          </a:stretch>
        </p:blipFill>
        <p:spPr>
          <a:xfrm>
            <a:off x="223851" y="1568721"/>
            <a:ext cx="6194599" cy="4032826"/>
          </a:xfrm>
          <a:prstGeom prst="rect">
            <a:avLst/>
          </a:prstGeom>
        </p:spPr>
      </p:pic>
    </p:spTree>
    <p:extLst>
      <p:ext uri="{BB962C8B-B14F-4D97-AF65-F5344CB8AC3E}">
        <p14:creationId xmlns:p14="http://schemas.microsoft.com/office/powerpoint/2010/main" val="1024061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D445308-A05C-47CD-847E-E770A74A0F58}"/>
              </a:ext>
            </a:extLst>
          </p:cNvPr>
          <p:cNvSpPr>
            <a:spLocks noGrp="1"/>
          </p:cNvSpPr>
          <p:nvPr>
            <p:ph type="title"/>
          </p:nvPr>
        </p:nvSpPr>
        <p:spPr>
          <a:xfrm>
            <a:off x="424095" y="308173"/>
            <a:ext cx="11631889" cy="722008"/>
          </a:xfrm>
        </p:spPr>
        <p:txBody>
          <a:bodyPr>
            <a:normAutofit fontScale="90000"/>
          </a:bodyPr>
          <a:lstStyle/>
          <a:p>
            <a:r>
              <a:rPr lang="en-GB" sz="4000">
                <a:solidFill>
                  <a:srgbClr val="004F9F"/>
                </a:solidFill>
              </a:rPr>
              <a:t>Average House Prices</a:t>
            </a:r>
            <a:br>
              <a:rPr lang="en-GB" sz="3600">
                <a:solidFill>
                  <a:srgbClr val="004F9F"/>
                </a:solidFill>
              </a:rPr>
            </a:br>
            <a:r>
              <a:rPr lang="en-GB" sz="2133">
                <a:solidFill>
                  <a:srgbClr val="262626"/>
                </a:solidFill>
              </a:rPr>
              <a:t>Average house prices remain polarised over the North Yorkshire and the East Riding </a:t>
            </a:r>
            <a:endParaRPr lang="en-GB" sz="3600">
              <a:solidFill>
                <a:schemeClr val="bg1">
                  <a:lumMod val="50000"/>
                </a:schemeClr>
              </a:solidFill>
            </a:endParaRPr>
          </a:p>
        </p:txBody>
      </p:sp>
      <p:sp>
        <p:nvSpPr>
          <p:cNvPr id="7" name="Content Placeholder 5">
            <a:extLst>
              <a:ext uri="{FF2B5EF4-FFF2-40B4-BE49-F238E27FC236}">
                <a16:creationId xmlns:a16="http://schemas.microsoft.com/office/drawing/2014/main" id="{961FEF53-4A91-48CC-8D9B-F246BF2A094C}"/>
              </a:ext>
            </a:extLst>
          </p:cNvPr>
          <p:cNvSpPr txBox="1">
            <a:spLocks/>
          </p:cNvSpPr>
          <p:nvPr/>
        </p:nvSpPr>
        <p:spPr>
          <a:xfrm>
            <a:off x="6376756" y="1644632"/>
            <a:ext cx="5314949" cy="4137044"/>
          </a:xfrm>
          <a:prstGeom prst="rect">
            <a:avLst/>
          </a:prstGeom>
          <a:noFill/>
        </p:spPr>
        <p:txBody>
          <a:bodyPr vert="horz" lIns="68573" tIns="34286" rIns="68573" bIns="34286" rtlCol="0" anchor="ctr">
            <a:noAutofit/>
          </a:bodyPr>
          <a:lstStyle>
            <a:lvl1pPr marL="457137" indent="-457137" algn="l" defTabSz="609515" rtl="0" eaLnBrk="1" latinLnBrk="0" hangingPunct="1">
              <a:spcBef>
                <a:spcPct val="20000"/>
              </a:spcBef>
              <a:buFont typeface="Arial"/>
              <a:buChar char="•"/>
              <a:defRPr sz="4267" kern="1200">
                <a:solidFill>
                  <a:schemeClr val="tx1"/>
                </a:solidFill>
                <a:latin typeface="+mn-lt"/>
                <a:ea typeface="+mn-ea"/>
                <a:cs typeface="+mn-cs"/>
              </a:defRPr>
            </a:lvl1pPr>
            <a:lvl2pPr marL="990462" indent="-380946" algn="l" defTabSz="609515" rtl="0" eaLnBrk="1" latinLnBrk="0" hangingPunct="1">
              <a:spcBef>
                <a:spcPct val="20000"/>
              </a:spcBef>
              <a:buFont typeface="Arial"/>
              <a:buChar char="–"/>
              <a:defRPr sz="3733" kern="1200">
                <a:solidFill>
                  <a:schemeClr val="tx1"/>
                </a:solidFill>
                <a:latin typeface="+mn-lt"/>
                <a:ea typeface="+mn-ea"/>
                <a:cs typeface="+mn-cs"/>
              </a:defRPr>
            </a:lvl2pPr>
            <a:lvl3pPr marL="1523789" indent="-304758" algn="l" defTabSz="609515" rtl="0" eaLnBrk="1" latinLnBrk="0" hangingPunct="1">
              <a:spcBef>
                <a:spcPct val="20000"/>
              </a:spcBef>
              <a:buFont typeface="Arial"/>
              <a:buChar char="•"/>
              <a:defRPr sz="3200" kern="1200">
                <a:solidFill>
                  <a:schemeClr val="tx1"/>
                </a:solidFill>
                <a:latin typeface="+mn-lt"/>
                <a:ea typeface="+mn-ea"/>
                <a:cs typeface="+mn-cs"/>
              </a:defRPr>
            </a:lvl3pPr>
            <a:lvl4pPr marL="2133304" indent="-304758" algn="l" defTabSz="609515" rtl="0" eaLnBrk="1" latinLnBrk="0" hangingPunct="1">
              <a:spcBef>
                <a:spcPct val="20000"/>
              </a:spcBef>
              <a:buFont typeface="Arial"/>
              <a:buChar char="–"/>
              <a:defRPr sz="2667" kern="1200">
                <a:solidFill>
                  <a:schemeClr val="tx1"/>
                </a:solidFill>
                <a:latin typeface="+mn-lt"/>
                <a:ea typeface="+mn-ea"/>
                <a:cs typeface="+mn-cs"/>
              </a:defRPr>
            </a:lvl4pPr>
            <a:lvl5pPr marL="2742819" indent="-304758" algn="l" defTabSz="609515" rtl="0" eaLnBrk="1" latinLnBrk="0" hangingPunct="1">
              <a:spcBef>
                <a:spcPct val="20000"/>
              </a:spcBef>
              <a:buFont typeface="Arial"/>
              <a:buChar char="»"/>
              <a:defRPr sz="2667" kern="1200">
                <a:solidFill>
                  <a:schemeClr val="tx1"/>
                </a:solidFill>
                <a:latin typeface="+mn-lt"/>
                <a:ea typeface="+mn-ea"/>
                <a:cs typeface="+mn-cs"/>
              </a:defRPr>
            </a:lvl5pPr>
            <a:lvl6pPr marL="3352335" indent="-304758" algn="l" defTabSz="609515" rtl="0" eaLnBrk="1" latinLnBrk="0" hangingPunct="1">
              <a:spcBef>
                <a:spcPct val="20000"/>
              </a:spcBef>
              <a:buFont typeface="Arial"/>
              <a:buChar char="•"/>
              <a:defRPr sz="2667" kern="1200">
                <a:solidFill>
                  <a:schemeClr val="tx1"/>
                </a:solidFill>
                <a:latin typeface="+mn-lt"/>
                <a:ea typeface="+mn-ea"/>
                <a:cs typeface="+mn-cs"/>
              </a:defRPr>
            </a:lvl6pPr>
            <a:lvl7pPr marL="3961850" indent="-304758" algn="l" defTabSz="609515" rtl="0" eaLnBrk="1" latinLnBrk="0" hangingPunct="1">
              <a:spcBef>
                <a:spcPct val="20000"/>
              </a:spcBef>
              <a:buFont typeface="Arial"/>
              <a:buChar char="•"/>
              <a:defRPr sz="2667" kern="1200">
                <a:solidFill>
                  <a:schemeClr val="tx1"/>
                </a:solidFill>
                <a:latin typeface="+mn-lt"/>
                <a:ea typeface="+mn-ea"/>
                <a:cs typeface="+mn-cs"/>
              </a:defRPr>
            </a:lvl7pPr>
            <a:lvl8pPr marL="4571366" indent="-304758" algn="l" defTabSz="609515" rtl="0" eaLnBrk="1" latinLnBrk="0" hangingPunct="1">
              <a:spcBef>
                <a:spcPct val="20000"/>
              </a:spcBef>
              <a:buFont typeface="Arial"/>
              <a:buChar char="•"/>
              <a:defRPr sz="2667" kern="1200">
                <a:solidFill>
                  <a:schemeClr val="tx1"/>
                </a:solidFill>
                <a:latin typeface="+mn-lt"/>
                <a:ea typeface="+mn-ea"/>
                <a:cs typeface="+mn-cs"/>
              </a:defRPr>
            </a:lvl8pPr>
            <a:lvl9pPr marL="5180881" indent="-304758" algn="l" defTabSz="609515" rtl="0" eaLnBrk="1" latinLnBrk="0" hangingPunct="1">
              <a:spcBef>
                <a:spcPct val="20000"/>
              </a:spcBef>
              <a:buFont typeface="Arial"/>
              <a:buChar char="•"/>
              <a:defRPr sz="2667" kern="1200">
                <a:solidFill>
                  <a:schemeClr val="tx1"/>
                </a:solidFill>
                <a:latin typeface="+mn-lt"/>
                <a:ea typeface="+mn-ea"/>
                <a:cs typeface="+mn-cs"/>
              </a:defRPr>
            </a:lvl9pPr>
          </a:lstStyle>
          <a:p>
            <a:pPr marL="0" lvl="8" indent="0">
              <a:spcBef>
                <a:spcPts val="383"/>
              </a:spcBef>
              <a:buClr>
                <a:srgbClr val="004F9F"/>
              </a:buClr>
              <a:buSzPct val="90000"/>
              <a:buNone/>
              <a:defRPr/>
            </a:pPr>
            <a:r>
              <a:rPr lang="en-GB" sz="1100" dirty="0">
                <a:solidFill>
                  <a:srgbClr val="434343"/>
                </a:solidFill>
                <a:latin typeface="Corbel" panose="020B0503020204020204" pitchFamily="34" charset="0"/>
              </a:rPr>
              <a:t>Chart 1: Average house prices – July 2021 and 2020 comparison (Source: ONS UK HPI, Latest: July 2021)</a:t>
            </a:r>
          </a:p>
          <a:p>
            <a:pPr marL="0" marR="0" lvl="8" indent="0" algn="l" defTabSz="609515" rtl="0" eaLnBrk="1" fontAlgn="auto" latinLnBrk="0" hangingPunct="1">
              <a:lnSpc>
                <a:spcPct val="100000"/>
              </a:lnSpc>
              <a:spcBef>
                <a:spcPts val="383"/>
              </a:spcBef>
              <a:spcAft>
                <a:spcPts val="0"/>
              </a:spcAft>
              <a:buClr>
                <a:srgbClr val="004F9F"/>
              </a:buClr>
              <a:buSzPct val="90000"/>
              <a:buFont typeface="Arial"/>
              <a:buNone/>
              <a:tabLst/>
              <a:defRPr/>
            </a:pPr>
            <a:r>
              <a:rPr lang="en-GB" sz="1400" b="1" dirty="0">
                <a:solidFill>
                  <a:srgbClr val="434343"/>
                </a:solidFill>
                <a:latin typeface="Corbel"/>
              </a:rPr>
              <a:t>Average house prices remain polarised over the North Yorkshire and the East Riding – yet all but Hull exceed the regional average </a:t>
            </a:r>
          </a:p>
          <a:p>
            <a:pPr marL="173355" marR="0" lvl="8" indent="-173355" algn="l" defTabSz="609515" rtl="0" eaLnBrk="1" fontAlgn="auto" latinLnBrk="0" hangingPunct="1">
              <a:lnSpc>
                <a:spcPct val="100000"/>
              </a:lnSpc>
              <a:spcBef>
                <a:spcPts val="383"/>
              </a:spcBef>
              <a:spcAft>
                <a:spcPts val="0"/>
              </a:spcAft>
              <a:buClr>
                <a:srgbClr val="004F9F"/>
              </a:buClr>
              <a:buSzPct val="90000"/>
              <a:buFont typeface="Raleway Light"/>
              <a:buChar char="●"/>
              <a:tabLst/>
              <a:defRPr/>
            </a:pPr>
            <a:r>
              <a:rPr kumimoji="0" lang="en-GB" sz="1400" b="0" i="0" u="none" strike="noStrike" kern="1200" cap="none" spc="0" normalizeH="0" baseline="0" noProof="0" dirty="0">
                <a:ln>
                  <a:noFill/>
                </a:ln>
                <a:solidFill>
                  <a:srgbClr val="434343"/>
                </a:solidFill>
                <a:effectLst/>
                <a:uLnTx/>
                <a:uFillTx/>
                <a:latin typeface="Corbel"/>
                <a:ea typeface="+mn-ea"/>
                <a:cs typeface="+mn-cs"/>
              </a:rPr>
              <a:t>In July 2021, only Kingston upon Hull (£121k) has an average house price lower than the regional average for Yorkshire and the Humber (£180k) – whilst the East Riding and Scarborough remain broadly in line.</a:t>
            </a:r>
          </a:p>
          <a:p>
            <a:pPr marL="173355" marR="0" lvl="8" indent="-173355" algn="l" defTabSz="609515" rtl="0" eaLnBrk="1" fontAlgn="auto" latinLnBrk="0" hangingPunct="1">
              <a:lnSpc>
                <a:spcPct val="100000"/>
              </a:lnSpc>
              <a:spcBef>
                <a:spcPts val="383"/>
              </a:spcBef>
              <a:spcAft>
                <a:spcPts val="0"/>
              </a:spcAft>
              <a:buClr>
                <a:srgbClr val="004F9F"/>
              </a:buClr>
              <a:buSzPct val="90000"/>
              <a:buFont typeface="Raleway Light"/>
              <a:buChar char="●"/>
              <a:tabLst/>
              <a:defRPr/>
            </a:pPr>
            <a:r>
              <a:rPr lang="en-GB" sz="1400" dirty="0">
                <a:solidFill>
                  <a:srgbClr val="434343"/>
                </a:solidFill>
                <a:latin typeface="Corbel"/>
              </a:rPr>
              <a:t>Average house prices remain higher than the England average (£271k) in Harrogate (£312k) and York (£288k), with Hambleton (£260k) and Ryedale (£257k) within £15,000.</a:t>
            </a:r>
            <a:endParaRPr kumimoji="0" lang="en-GB" sz="1400" b="0" i="0" u="none" strike="noStrike" kern="1200" cap="none" spc="0" normalizeH="0" baseline="0" noProof="0" dirty="0">
              <a:ln>
                <a:noFill/>
              </a:ln>
              <a:solidFill>
                <a:srgbClr val="434343"/>
              </a:solidFill>
              <a:effectLst/>
              <a:uLnTx/>
              <a:uFillTx/>
              <a:latin typeface="Corbel"/>
              <a:ea typeface="+mn-ea"/>
              <a:cs typeface="+mn-cs"/>
            </a:endParaRPr>
          </a:p>
          <a:p>
            <a:pPr marL="0" marR="0" lvl="8" indent="0" algn="l" defTabSz="609515" rtl="0" eaLnBrk="1" fontAlgn="auto" latinLnBrk="0" hangingPunct="1">
              <a:lnSpc>
                <a:spcPct val="100000"/>
              </a:lnSpc>
              <a:spcBef>
                <a:spcPts val="383"/>
              </a:spcBef>
              <a:spcAft>
                <a:spcPts val="0"/>
              </a:spcAft>
              <a:buClr>
                <a:srgbClr val="004F9F"/>
              </a:buClr>
              <a:buSzPct val="90000"/>
              <a:buNone/>
              <a:tabLst/>
              <a:defRPr/>
            </a:pPr>
            <a:endParaRPr kumimoji="0" lang="en-GB" sz="1100" b="0" i="0" u="none" strike="noStrike" kern="1200" cap="none" spc="0" normalizeH="0" baseline="0" noProof="0" dirty="0">
              <a:ln>
                <a:noFill/>
              </a:ln>
              <a:solidFill>
                <a:srgbClr val="434343"/>
              </a:solidFill>
              <a:effectLst/>
              <a:uLnTx/>
              <a:uFillTx/>
              <a:latin typeface="Corbel"/>
              <a:ea typeface="+mn-ea"/>
              <a:cs typeface="+mn-cs"/>
            </a:endParaRPr>
          </a:p>
          <a:p>
            <a:pPr marL="173355" marR="0" lvl="8" indent="-173355" algn="l" defTabSz="609515" rtl="0" eaLnBrk="1" fontAlgn="auto" latinLnBrk="0" hangingPunct="1">
              <a:lnSpc>
                <a:spcPct val="100000"/>
              </a:lnSpc>
              <a:spcBef>
                <a:spcPts val="383"/>
              </a:spcBef>
              <a:spcAft>
                <a:spcPts val="0"/>
              </a:spcAft>
              <a:buClr>
                <a:srgbClr val="004F9F"/>
              </a:buClr>
              <a:buSzPct val="90000"/>
              <a:buFont typeface="Raleway Light"/>
              <a:buChar char="●"/>
              <a:tabLst/>
              <a:defRPr/>
            </a:pPr>
            <a:endParaRPr kumimoji="0" lang="en-GB" sz="1100" b="0" i="0" u="none" strike="noStrike" kern="1200" cap="none" spc="0" normalizeH="0" baseline="0" noProof="0" dirty="0">
              <a:ln>
                <a:noFill/>
              </a:ln>
              <a:solidFill>
                <a:srgbClr val="434343"/>
              </a:solidFill>
              <a:effectLst/>
              <a:uLnTx/>
              <a:uFillTx/>
              <a:latin typeface="Corbel"/>
              <a:ea typeface="+mn-ea"/>
              <a:cs typeface="+mn-cs"/>
            </a:endParaRPr>
          </a:p>
          <a:p>
            <a:pPr marL="0" marR="0" lvl="8" indent="0" algn="l" defTabSz="609515" rtl="0" eaLnBrk="1" fontAlgn="auto" latinLnBrk="0" hangingPunct="1">
              <a:lnSpc>
                <a:spcPct val="100000"/>
              </a:lnSpc>
              <a:spcBef>
                <a:spcPts val="383"/>
              </a:spcBef>
              <a:spcAft>
                <a:spcPts val="0"/>
              </a:spcAft>
              <a:buClr>
                <a:srgbClr val="004F9F"/>
              </a:buClr>
              <a:buSzPct val="90000"/>
              <a:buNone/>
              <a:tabLst/>
              <a:defRPr/>
            </a:pPr>
            <a:endParaRPr kumimoji="0" lang="en-GB" sz="1100" b="0" i="0" u="none" strike="noStrike" kern="1200" cap="none" spc="0" normalizeH="0" baseline="0" noProof="0" dirty="0">
              <a:ln>
                <a:noFill/>
              </a:ln>
              <a:solidFill>
                <a:srgbClr val="434343"/>
              </a:solidFill>
              <a:effectLst/>
              <a:uLnTx/>
              <a:uFillTx/>
              <a:latin typeface="Corbel"/>
              <a:ea typeface="+mn-ea"/>
              <a:cs typeface="+mn-cs"/>
            </a:endParaRPr>
          </a:p>
          <a:p>
            <a:pPr marL="173355" marR="0" lvl="8" indent="-173355" algn="l" defTabSz="609515" rtl="0" eaLnBrk="1" fontAlgn="auto" latinLnBrk="0" hangingPunct="1">
              <a:lnSpc>
                <a:spcPct val="100000"/>
              </a:lnSpc>
              <a:spcBef>
                <a:spcPts val="383"/>
              </a:spcBef>
              <a:spcAft>
                <a:spcPts val="0"/>
              </a:spcAft>
              <a:buClr>
                <a:srgbClr val="004F9F"/>
              </a:buClr>
              <a:buSzPct val="90000"/>
              <a:buFont typeface="Raleway Light"/>
              <a:buChar char="●"/>
              <a:tabLst/>
              <a:defRPr/>
            </a:pPr>
            <a:endParaRPr kumimoji="0" lang="en-GB" sz="1050" b="0" i="0" u="none" strike="noStrike" kern="1200" cap="none" spc="0" normalizeH="0" baseline="0" noProof="0" dirty="0">
              <a:ln>
                <a:noFill/>
              </a:ln>
              <a:solidFill>
                <a:srgbClr val="434343"/>
              </a:solidFill>
              <a:effectLst/>
              <a:uLnTx/>
              <a:uFillTx/>
              <a:latin typeface="Corbel"/>
              <a:ea typeface="+mn-ea"/>
              <a:cs typeface="+mn-cs"/>
            </a:endParaRPr>
          </a:p>
        </p:txBody>
      </p:sp>
      <p:pic>
        <p:nvPicPr>
          <p:cNvPr id="2" name="Picture 1">
            <a:extLst>
              <a:ext uri="{FF2B5EF4-FFF2-40B4-BE49-F238E27FC236}">
                <a16:creationId xmlns:a16="http://schemas.microsoft.com/office/drawing/2014/main" id="{4671E8BC-8F9B-4C2B-AE89-BB6755B17BC9}"/>
              </a:ext>
            </a:extLst>
          </p:cNvPr>
          <p:cNvPicPr>
            <a:picLocks noChangeAspect="1"/>
          </p:cNvPicPr>
          <p:nvPr/>
        </p:nvPicPr>
        <p:blipFill>
          <a:blip r:embed="rId3"/>
          <a:stretch>
            <a:fillRect/>
          </a:stretch>
        </p:blipFill>
        <p:spPr>
          <a:xfrm>
            <a:off x="500295" y="1426582"/>
            <a:ext cx="5876461" cy="4004835"/>
          </a:xfrm>
          <a:prstGeom prst="rect">
            <a:avLst/>
          </a:prstGeom>
        </p:spPr>
      </p:pic>
    </p:spTree>
    <p:extLst>
      <p:ext uri="{BB962C8B-B14F-4D97-AF65-F5344CB8AC3E}">
        <p14:creationId xmlns:p14="http://schemas.microsoft.com/office/powerpoint/2010/main" val="1289592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Homes England Evaluation Framework and 2019-20 Evaluation Plan 2703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1584</Words>
  <Application>Microsoft Office PowerPoint</Application>
  <PresentationFormat>Widescreen</PresentationFormat>
  <Paragraphs>80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Raleway Light</vt:lpstr>
      <vt:lpstr>Homes England Evaluation Framework and 2019-20 Evaluation Plan 270319</vt:lpstr>
      <vt:lpstr>York, North Yorkshire and the East Riding of Yorkshire Market Analysis and Affordability September 2021</vt:lpstr>
      <vt:lpstr>Dwelling Stock - ownership  Homeownership remains high across much of North Yorkshire, with a lower proportion of social homes</vt:lpstr>
      <vt:lpstr>Dwelling Stock – Council Tax Band Council tax band – a useful proxy for the relative value of properties – shows a mixed picture across the area</vt:lpstr>
      <vt:lpstr>Housing Delivery (i) - Housing Need vs. Supply</vt:lpstr>
      <vt:lpstr>Housing Delivery (ii) – Affordable Housing Completions by Tenure East Riding, Hull and Harrogate drive new affordable housing supply over the past three years</vt:lpstr>
      <vt:lpstr>Housing Delivery (ii) – Affordable Housing Completions by Funding Just under half of new affordable homes funded through England – but this varies significantly by LA area</vt:lpstr>
      <vt:lpstr>Housing Delivery (iii) – Agency intervention (all programmes) Affordable homes programme remains the dominant programme in the area</vt:lpstr>
      <vt:lpstr>Housing Affordability The majority of North Yorkshire and East Riding authorities remain significantly less affordable than the national and regional average </vt:lpstr>
      <vt:lpstr>Average House Prices Average house prices remain polarised over the North Yorkshire and the East Riding </vt:lpstr>
      <vt:lpstr>House Price Growth House prices growing at a faster rate than the national average across much of North Yorkshire and the East Riding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Analysis of North Yorkshire LA’s June 2021</dc:title>
  <dc:creator>Andrew McWilliam</dc:creator>
  <cp:lastModifiedBy>Dales, Colin</cp:lastModifiedBy>
  <cp:revision>3</cp:revision>
  <cp:lastPrinted>2021-08-05T17:16:41Z</cp:lastPrinted>
  <dcterms:created xsi:type="dcterms:W3CDTF">2021-06-24T09:43:59Z</dcterms:created>
  <dcterms:modified xsi:type="dcterms:W3CDTF">2021-09-29T08:18:50Z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27fb50e-81d5-40a5-b712-4eff31972ce4_Enabled">
    <vt:lpwstr>True</vt:lpwstr>
  </property>
  <property fmtid="{D5CDD505-2E9C-101B-9397-08002B2CF9AE}" pid="3" name="MSIP_Label_727fb50e-81d5-40a5-b712-4eff31972ce4_SiteId">
    <vt:lpwstr>faa8e269-0811-4538-82e7-4d29009219bf</vt:lpwstr>
  </property>
  <property fmtid="{D5CDD505-2E9C-101B-9397-08002B2CF9AE}" pid="4" name="MSIP_Label_727fb50e-81d5-40a5-b712-4eff31972ce4_Owner">
    <vt:lpwstr>Andrew.McWilliam@homesengland.gov.uk</vt:lpwstr>
  </property>
  <property fmtid="{D5CDD505-2E9C-101B-9397-08002B2CF9AE}" pid="5" name="MSIP_Label_727fb50e-81d5-40a5-b712-4eff31972ce4_SetDate">
    <vt:lpwstr>2021-06-24T09:59:31.3327139Z</vt:lpwstr>
  </property>
  <property fmtid="{D5CDD505-2E9C-101B-9397-08002B2CF9AE}" pid="6" name="MSIP_Label_727fb50e-81d5-40a5-b712-4eff31972ce4_Name">
    <vt:lpwstr>Official</vt:lpwstr>
  </property>
  <property fmtid="{D5CDD505-2E9C-101B-9397-08002B2CF9AE}" pid="7" name="MSIP_Label_727fb50e-81d5-40a5-b712-4eff31972ce4_Application">
    <vt:lpwstr>Microsoft Azure Information Protection</vt:lpwstr>
  </property>
  <property fmtid="{D5CDD505-2E9C-101B-9397-08002B2CF9AE}" pid="8" name="MSIP_Label_727fb50e-81d5-40a5-b712-4eff31972ce4_ActionId">
    <vt:lpwstr>1d763f10-11f8-461c-9643-2eed595e4198</vt:lpwstr>
  </property>
  <property fmtid="{D5CDD505-2E9C-101B-9397-08002B2CF9AE}" pid="9" name="MSIP_Label_727fb50e-81d5-40a5-b712-4eff31972ce4_Extended_MSFT_Method">
    <vt:lpwstr>Automatic</vt:lpwstr>
  </property>
  <property fmtid="{D5CDD505-2E9C-101B-9397-08002B2CF9AE}" pid="10" name="Sensitivity">
    <vt:lpwstr>Official</vt:lpwstr>
  </property>
</Properties>
</file>