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89" r:id="rId2"/>
    <p:sldId id="326" r:id="rId3"/>
    <p:sldId id="418" r:id="rId4"/>
    <p:sldId id="412" r:id="rId5"/>
    <p:sldId id="413" r:id="rId6"/>
    <p:sldId id="402" r:id="rId7"/>
    <p:sldId id="416" r:id="rId8"/>
    <p:sldId id="419" r:id="rId9"/>
    <p:sldId id="417" r:id="rId10"/>
    <p:sldId id="409" r:id="rId11"/>
    <p:sldId id="415" r:id="rId12"/>
    <p:sldId id="398" r:id="rId13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A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86796" autoAdjust="0"/>
  </p:normalViewPr>
  <p:slideViewPr>
    <p:cSldViewPr snapToObjects="1">
      <p:cViewPr varScale="1">
        <p:scale>
          <a:sx n="64" d="100"/>
          <a:sy n="64" d="100"/>
        </p:scale>
        <p:origin x="16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 snapToObjects="1">
      <p:cViewPr varScale="1">
        <p:scale>
          <a:sx n="52" d="100"/>
          <a:sy n="52" d="100"/>
        </p:scale>
        <p:origin x="2958" y="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DBC466D4-08C7-4570-8C27-FD7E8DE067C3}" type="datetimeFigureOut">
              <a:rPr lang="en-GB"/>
              <a:pPr>
                <a:defRPr/>
              </a:pPr>
              <a:t>17/05/2016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B7886641-030E-4DA7-9AEB-B661FF3A2BB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652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DBB6DB7-2914-4623-A5F6-3AD5FF8113E7}" type="datetimeFigureOut">
              <a:rPr lang="en-US"/>
              <a:pPr>
                <a:defRPr/>
              </a:pPr>
              <a:t>5/17/2016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3" tIns="47781" rIns="95563" bIns="4778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5563" tIns="47781" rIns="95563" bIns="47781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2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21025EB-4726-4405-BCB3-5425981E9B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8664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54BF98-21D0-4C77-9737-BE0D8C0EB6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83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9D4BA3-0834-4FEE-9A2A-145E437D3E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4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9D4BA3-0834-4FEE-9A2A-145E437D3E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4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9D4BA3-0834-4FEE-9A2A-145E437D3E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7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9D4BA3-0834-4FEE-9A2A-145E437D3E7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57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1025EB-4726-4405-BCB3-5425981E9BA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89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54BF98-21D0-4C77-9737-BE0D8C0EB6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29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81200"/>
            <a:ext cx="6705600" cy="3124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57300" y="377983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6000"/>
            <a:ext cx="9144000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353944"/>
            <a:ext cx="9144000" cy="50405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0"/>
            <a:ext cx="197324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23202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8" y="100608"/>
            <a:ext cx="3096344" cy="8367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215968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15968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15968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15968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15968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215968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215968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215968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215968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arl@starfish-group.co.u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tarfish-group.co.uk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-allies.com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 txBox="1">
            <a:spLocks/>
          </p:cNvSpPr>
          <p:nvPr/>
        </p:nvSpPr>
        <p:spPr bwMode="auto">
          <a:xfrm>
            <a:off x="981182" y="2276872"/>
            <a:ext cx="670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600" b="1" dirty="0">
                <a:solidFill>
                  <a:srgbClr val="194A75"/>
                </a:solidFill>
                <a:cs typeface="Arial" charset="0"/>
              </a:rPr>
              <a:t> </a:t>
            </a:r>
            <a:r>
              <a:rPr lang="en-US" sz="3600" b="1" dirty="0" smtClean="0">
                <a:solidFill>
                  <a:srgbClr val="194A75"/>
                </a:solidFill>
                <a:cs typeface="Arial" charset="0"/>
              </a:rPr>
              <a:t>The Starfish Group</a:t>
            </a:r>
            <a:r>
              <a:rPr lang="en-US" sz="3600" dirty="0">
                <a:solidFill>
                  <a:srgbClr val="194A75"/>
                </a:solidFill>
                <a:cs typeface="Arial" charset="0"/>
              </a:rPr>
              <a:t> </a:t>
            </a:r>
            <a:r>
              <a:rPr lang="en-US" sz="3600" b="1" dirty="0" smtClean="0">
                <a:solidFill>
                  <a:srgbClr val="194A75"/>
                </a:solidFill>
                <a:cs typeface="Arial" charset="0"/>
              </a:rPr>
              <a:t>Presentation – York, North Yorkshire &amp; East Riding Housing </a:t>
            </a:r>
            <a:r>
              <a:rPr lang="en-US" sz="3600" b="1" dirty="0" smtClean="0">
                <a:solidFill>
                  <a:srgbClr val="194A75"/>
                </a:solidFill>
                <a:cs typeface="Arial" charset="0"/>
              </a:rPr>
              <a:t>Forum 23/05/16</a:t>
            </a:r>
            <a:endParaRPr lang="en-US" sz="3600" b="1" dirty="0" smtClean="0">
              <a:solidFill>
                <a:srgbClr val="194A75"/>
              </a:solidFill>
              <a:cs typeface="Arial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9552" y="332656"/>
            <a:ext cx="8175823" cy="3124200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4400" b="1" dirty="0" smtClean="0">
              <a:solidFill>
                <a:schemeClr val="accent6"/>
              </a:solidFill>
              <a:latin typeface="Arial"/>
              <a:cs typeface="Arial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b="1" dirty="0" smtClean="0">
              <a:solidFill>
                <a:schemeClr val="accent6"/>
              </a:solidFill>
              <a:latin typeface="Arial"/>
              <a:cs typeface="Arial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endParaRPr lang="en-US" sz="2400" b="1" dirty="0">
              <a:solidFill>
                <a:schemeClr val="accent6"/>
              </a:solidFill>
              <a:latin typeface="Arial"/>
              <a:cs typeface="Arial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3568" y="1981200"/>
            <a:ext cx="7848872" cy="368004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194A75"/>
                </a:solidFill>
                <a:latin typeface="Arial"/>
                <a:cs typeface="Arial"/>
              </a:rPr>
              <a:t>BEFORE						AFTER</a:t>
            </a:r>
            <a:endParaRPr lang="en-GB" sz="1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01750"/>
            <a:ext cx="3186641" cy="3585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401751"/>
            <a:ext cx="4427984" cy="361953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1560" y="1412776"/>
            <a:ext cx="7572375" cy="3124200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194A75"/>
                </a:solidFill>
                <a:latin typeface="Arial"/>
                <a:cs typeface="Arial"/>
              </a:rPr>
              <a:t>Starfish GDCF and ECO scheme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194A75"/>
              </a:solidFill>
              <a:latin typeface="Arial"/>
              <a:cs typeface="Arial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b="1" dirty="0" smtClean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5"/>
              </a:buBlip>
              <a:defRPr/>
            </a:pPr>
            <a:endParaRPr lang="en-US" sz="2400" dirty="0">
              <a:solidFill>
                <a:srgbClr val="194A75"/>
              </a:solidFill>
              <a:latin typeface="Arial"/>
              <a:cs typeface="Arial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5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340768"/>
            <a:ext cx="6705600" cy="3124200"/>
          </a:xfrm>
        </p:spPr>
        <p:txBody>
          <a:bodyPr/>
          <a:lstStyle/>
          <a:p>
            <a:pPr lvl="0" eaLnBrk="1" fontAlgn="auto" hangingPunct="1">
              <a:spcAft>
                <a:spcPts val="0"/>
              </a:spcAft>
              <a:buNone/>
              <a:defRPr/>
            </a:pPr>
            <a:r>
              <a:rPr lang="en-US" sz="2800" b="1" dirty="0">
                <a:solidFill>
                  <a:srgbClr val="194A75"/>
                </a:solidFill>
                <a:latin typeface="Arial"/>
                <a:cs typeface="Arial"/>
              </a:rPr>
              <a:t>Customer Comments</a:t>
            </a:r>
            <a:endParaRPr lang="en-US" sz="2800" dirty="0">
              <a:solidFill>
                <a:srgbClr val="194A75"/>
              </a:solidFill>
              <a:latin typeface="Arial"/>
              <a:cs typeface="Arial"/>
            </a:endParaRPr>
          </a:p>
          <a:p>
            <a:pPr lvl="0" eaLnBrk="1" fontAlgn="auto" hangingPunct="1"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sz="2400" dirty="0">
                <a:solidFill>
                  <a:srgbClr val="194A75"/>
                </a:solidFill>
                <a:latin typeface="Arial"/>
                <a:cs typeface="Arial"/>
              </a:rPr>
              <a:t>27 Hillcrest: “House is warmer. Stays warmer for longer. We use far less gas. The team was very helpful and polite.”</a:t>
            </a:r>
          </a:p>
          <a:p>
            <a:pPr lvl="0" eaLnBrk="1" fontAlgn="auto" hangingPunct="1"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sz="2400" dirty="0">
                <a:solidFill>
                  <a:srgbClr val="194A75"/>
                </a:solidFill>
                <a:latin typeface="Arial"/>
                <a:cs typeface="Arial"/>
              </a:rPr>
              <a:t>16 </a:t>
            </a:r>
            <a:r>
              <a:rPr lang="en-US" sz="2400" dirty="0" err="1">
                <a:solidFill>
                  <a:srgbClr val="194A75"/>
                </a:solidFill>
                <a:latin typeface="Arial"/>
                <a:cs typeface="Arial"/>
              </a:rPr>
              <a:t>Deepdale</a:t>
            </a:r>
            <a:r>
              <a:rPr lang="en-US" sz="2400" dirty="0">
                <a:solidFill>
                  <a:srgbClr val="194A75"/>
                </a:solidFill>
                <a:latin typeface="Arial"/>
                <a:cs typeface="Arial"/>
              </a:rPr>
              <a:t>: We are more comfortable and it looks great. The installation team were a great set of lads.”</a:t>
            </a:r>
          </a:p>
          <a:p>
            <a:pPr lvl="0" eaLnBrk="1" fontAlgn="auto" hangingPunct="1"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sz="2400" dirty="0">
                <a:solidFill>
                  <a:srgbClr val="194A75"/>
                </a:solidFill>
                <a:latin typeface="Arial"/>
                <a:cs typeface="Arial"/>
              </a:rPr>
              <a:t>22 Queens Street: “I hardly put on my heating now. The heat stays in my house much longer now and my house looks great.”</a:t>
            </a:r>
          </a:p>
          <a:p>
            <a:pPr lvl="0" eaLnBrk="1" fontAlgn="auto" hangingPunct="1">
              <a:spcAft>
                <a:spcPts val="0"/>
              </a:spcAft>
              <a:buBlip>
                <a:blip r:embed="rId2"/>
              </a:buBlip>
              <a:defRPr/>
            </a:pPr>
            <a:r>
              <a:rPr lang="en-US" sz="2400" dirty="0">
                <a:solidFill>
                  <a:srgbClr val="194A75"/>
                </a:solidFill>
                <a:latin typeface="Arial"/>
                <a:cs typeface="Arial"/>
              </a:rPr>
              <a:t>16 </a:t>
            </a:r>
            <a:r>
              <a:rPr lang="en-US" sz="2400" dirty="0" err="1">
                <a:solidFill>
                  <a:srgbClr val="194A75"/>
                </a:solidFill>
                <a:latin typeface="Arial"/>
                <a:cs typeface="Arial"/>
              </a:rPr>
              <a:t>Laxton</a:t>
            </a:r>
            <a:r>
              <a:rPr lang="en-US" sz="2400" dirty="0">
                <a:solidFill>
                  <a:srgbClr val="194A75"/>
                </a:solidFill>
                <a:latin typeface="Arial"/>
                <a:cs typeface="Arial"/>
              </a:rPr>
              <a:t> Drive: “Made a difference to my bills and has got rid of the condensation.”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67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 txBox="1">
            <a:spLocks/>
          </p:cNvSpPr>
          <p:nvPr/>
        </p:nvSpPr>
        <p:spPr bwMode="auto">
          <a:xfrm>
            <a:off x="1000125" y="1643063"/>
            <a:ext cx="670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b="1" dirty="0">
                <a:solidFill>
                  <a:srgbClr val="194A75"/>
                </a:solidFill>
                <a:cs typeface="Arial" charset="0"/>
              </a:rPr>
              <a:t> </a:t>
            </a:r>
            <a:endParaRPr lang="en-US" dirty="0">
              <a:solidFill>
                <a:srgbClr val="194A75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dirty="0">
              <a:solidFill>
                <a:srgbClr val="194A75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dirty="0">
              <a:solidFill>
                <a:srgbClr val="194A75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400" dirty="0">
              <a:cs typeface="Aria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552" y="1412776"/>
            <a:ext cx="8175823" cy="3124200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b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b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pPr marL="571500" indent="-571500" algn="ctr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Arial"/>
                <a:cs typeface="Arial"/>
              </a:rPr>
              <a:t>Thank you for your time – any questions?</a:t>
            </a:r>
          </a:p>
          <a:p>
            <a:pPr marL="571500" indent="-571500" algn="ctr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Arial"/>
                <a:cs typeface="Arial"/>
              </a:rPr>
              <a:t>Contact – Karl Apps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Arial"/>
                <a:cs typeface="Arial"/>
              </a:rPr>
              <a:t>Email – </a:t>
            </a:r>
            <a:r>
              <a:rPr lang="en-US" sz="2400" b="1" dirty="0" smtClean="0">
                <a:solidFill>
                  <a:schemeClr val="tx2"/>
                </a:solidFill>
                <a:latin typeface="Arial"/>
                <a:cs typeface="Arial"/>
                <a:hlinkClick r:id="rId3"/>
              </a:rPr>
              <a:t>Karl@starfish-group.co.uk</a:t>
            </a:r>
            <a:endParaRPr lang="en-US" sz="2400" b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Arial"/>
                <a:cs typeface="Arial"/>
              </a:rPr>
              <a:t>Mobile: 07985 268119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Arial"/>
                <a:cs typeface="Arial"/>
              </a:rPr>
              <a:t>Website: </a:t>
            </a:r>
            <a:r>
              <a:rPr lang="en-US" sz="2400" b="1" dirty="0" smtClean="0">
                <a:solidFill>
                  <a:schemeClr val="tx2"/>
                </a:solidFill>
                <a:latin typeface="Arial"/>
                <a:cs typeface="Arial"/>
                <a:hlinkClick r:id="rId4"/>
              </a:rPr>
              <a:t>www.starfish-group.co.uk</a:t>
            </a:r>
            <a:endParaRPr lang="en-US" sz="2400" b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b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b="1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b="1" dirty="0">
              <a:solidFill>
                <a:schemeClr val="accent6"/>
              </a:solidFill>
              <a:latin typeface="Arial"/>
              <a:cs typeface="Arial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11560" y="1412776"/>
            <a:ext cx="7572375" cy="312420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194A75"/>
                </a:solidFill>
                <a:latin typeface="Arial"/>
                <a:cs typeface="Arial"/>
              </a:rPr>
              <a:t>Agenda</a:t>
            </a:r>
            <a:endParaRPr lang="en-US" sz="4000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194A75"/>
                </a:solidFill>
                <a:latin typeface="Arial"/>
                <a:cs typeface="Arial"/>
              </a:rPr>
              <a:t>The Starfish Group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194A75"/>
                </a:solidFill>
                <a:latin typeface="Arial"/>
                <a:cs typeface="Arial"/>
              </a:rPr>
              <a:t>Completed + Current New Build Schemes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194A75"/>
                </a:solidFill>
                <a:latin typeface="Arial"/>
                <a:cs typeface="Arial"/>
              </a:rPr>
              <a:t>Re:allies framework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194A75"/>
                </a:solidFill>
                <a:latin typeface="Arial"/>
                <a:cs typeface="Arial"/>
              </a:rPr>
              <a:t>Retro-fit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194A75"/>
                </a:solidFill>
                <a:latin typeface="Arial"/>
                <a:cs typeface="Arial"/>
              </a:rPr>
              <a:t>Questions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194A75"/>
                </a:solidFill>
                <a:latin typeface="Arial"/>
                <a:cs typeface="Arial"/>
              </a:rPr>
              <a:t>Close</a:t>
            </a:r>
            <a:endParaRPr lang="en-US" sz="2800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787" y="2336856"/>
            <a:ext cx="6424326" cy="37725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484784"/>
            <a:ext cx="7886700" cy="1325563"/>
          </a:xfrm>
        </p:spPr>
        <p:txBody>
          <a:bodyPr/>
          <a:lstStyle/>
          <a:p>
            <a:r>
              <a:rPr lang="en-GB" dirty="0" smtClean="0"/>
              <a:t>The Starfish 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5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412776"/>
            <a:ext cx="7572375" cy="31242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194A75"/>
                </a:solidFill>
                <a:latin typeface="Arial"/>
                <a:cs typeface="Arial"/>
              </a:rPr>
              <a:t>Lee Road – Synergy Housing (part of Together Group)</a:t>
            </a:r>
            <a:endParaRPr lang="en-US" sz="2400" dirty="0">
              <a:solidFill>
                <a:srgbClr val="194A75"/>
              </a:solidFill>
              <a:latin typeface="Arial"/>
              <a:cs typeface="Arial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b="1" dirty="0" smtClean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n-US" sz="2400" dirty="0">
              <a:solidFill>
                <a:srgbClr val="194A75"/>
              </a:solidFill>
              <a:latin typeface="Arial"/>
              <a:cs typeface="Arial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2420888"/>
            <a:ext cx="4416492" cy="3312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06" y="2434580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443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412776"/>
            <a:ext cx="7572375" cy="31242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rgbClr val="194A75"/>
                </a:solidFill>
                <a:latin typeface="Arial"/>
                <a:cs typeface="Arial"/>
              </a:rPr>
              <a:t>Balne</a:t>
            </a:r>
            <a:r>
              <a:rPr lang="en-US" sz="2400" dirty="0" smtClean="0">
                <a:solidFill>
                  <a:srgbClr val="194A75"/>
                </a:solidFill>
                <a:latin typeface="Arial"/>
                <a:cs typeface="Arial"/>
              </a:rPr>
              <a:t> Lane – Yorkshire Housing</a:t>
            </a:r>
            <a:endParaRPr lang="en-US" sz="2400" dirty="0">
              <a:solidFill>
                <a:srgbClr val="194A75"/>
              </a:solidFill>
              <a:latin typeface="Arial"/>
              <a:cs typeface="Arial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b="1" dirty="0" smtClean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endParaRPr lang="en-US" sz="2400" dirty="0">
              <a:solidFill>
                <a:srgbClr val="194A75"/>
              </a:solidFill>
              <a:latin typeface="Arial"/>
              <a:cs typeface="Arial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3" y="2420888"/>
            <a:ext cx="4416491" cy="3312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00" y="2420888"/>
            <a:ext cx="427247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1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11560" y="1412776"/>
            <a:ext cx="7992888" cy="4752528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 smtClean="0">
              <a:solidFill>
                <a:srgbClr val="194A75"/>
              </a:solidFill>
              <a:latin typeface="Arial"/>
              <a:cs typeface="Arial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194A75"/>
                </a:solidFill>
                <a:latin typeface="Arial"/>
                <a:cs typeface="Arial"/>
              </a:rPr>
              <a:t>Saddleworth Close – Riverside Group</a:t>
            </a:r>
            <a:endParaRPr lang="en-US" sz="2400" dirty="0">
              <a:solidFill>
                <a:srgbClr val="194A75"/>
              </a:solidFill>
              <a:latin typeface="Arial"/>
              <a:cs typeface="Arial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dirty="0">
              <a:solidFill>
                <a:srgbClr val="194A75"/>
              </a:solidFill>
              <a:latin typeface="Arial"/>
              <a:cs typeface="Arial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45" y="2420754"/>
            <a:ext cx="4619274" cy="3240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004" y="2396400"/>
            <a:ext cx="4097070" cy="326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609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800" dirty="0" err="1" smtClean="0">
                <a:solidFill>
                  <a:srgbClr val="194A75"/>
                </a:solidFill>
              </a:rPr>
              <a:t>Soothill</a:t>
            </a:r>
            <a:r>
              <a:rPr lang="en-GB" sz="2800" dirty="0" smtClean="0">
                <a:solidFill>
                  <a:srgbClr val="194A75"/>
                </a:solidFill>
              </a:rPr>
              <a:t> – Yorkshire Housing</a:t>
            </a:r>
            <a:endParaRPr lang="en-GB" sz="2800" dirty="0">
              <a:solidFill>
                <a:srgbClr val="194A7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08920"/>
            <a:ext cx="3524742" cy="2791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42" y="2756552"/>
            <a:ext cx="3629532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3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916832"/>
            <a:ext cx="6957392" cy="3628256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solidFill>
                  <a:srgbClr val="194A75"/>
                </a:solidFill>
              </a:rPr>
              <a:t>Marguerite Gardens – Yorkshire Housing</a:t>
            </a:r>
          </a:p>
          <a:p>
            <a:pPr marL="0" indent="0" algn="ctr">
              <a:buNone/>
            </a:pPr>
            <a:endParaRPr lang="en-GB" dirty="0">
              <a:solidFill>
                <a:srgbClr val="194A7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699" y="2935213"/>
            <a:ext cx="3600400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27458" y="2852936"/>
            <a:ext cx="6705600" cy="3124200"/>
          </a:xfrm>
        </p:spPr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on price, 2</a:t>
            </a:r>
            <a:r>
              <a:rPr lang="en-GB" baseline="30000" dirty="0" smtClean="0"/>
              <a:t>nd</a:t>
            </a:r>
            <a:r>
              <a:rPr lang="en-GB" dirty="0" smtClean="0"/>
              <a:t> on quality and 2</a:t>
            </a:r>
            <a:r>
              <a:rPr lang="en-GB" baseline="30000" dirty="0" smtClean="0"/>
              <a:t>nd</a:t>
            </a:r>
            <a:r>
              <a:rPr lang="en-GB" dirty="0" smtClean="0"/>
              <a:t> Overall</a:t>
            </a:r>
          </a:p>
          <a:p>
            <a:r>
              <a:rPr lang="en-GB" dirty="0" smtClean="0"/>
              <a:t>OJEU Compliant Framework</a:t>
            </a:r>
          </a:p>
          <a:p>
            <a:r>
              <a:rPr lang="en-GB" dirty="0">
                <a:hlinkClick r:id="rId2"/>
              </a:rPr>
              <a:t>http://www.re-allies.com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2450" y="1412776"/>
            <a:ext cx="7886700" cy="1325563"/>
          </a:xfrm>
        </p:spPr>
        <p:txBody>
          <a:bodyPr/>
          <a:lstStyle/>
          <a:p>
            <a:r>
              <a:rPr lang="en-GB" dirty="0" smtClean="0"/>
              <a:t>Re:allies Framework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6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5153</TotalTime>
  <Words>219</Words>
  <Application>Microsoft Office PowerPoint</Application>
  <PresentationFormat>On-screen Show (4:3)</PresentationFormat>
  <Paragraphs>77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The Starfish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Re:allies Framework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AAAAAAAAAAAAAAA</dc:title>
  <dc:creator>Stewart Harding</dc:creator>
  <cp:lastModifiedBy>Karl Apps</cp:lastModifiedBy>
  <cp:revision>501</cp:revision>
  <cp:lastPrinted>2015-07-16T17:49:42Z</cp:lastPrinted>
  <dcterms:created xsi:type="dcterms:W3CDTF">2009-10-22T08:41:17Z</dcterms:created>
  <dcterms:modified xsi:type="dcterms:W3CDTF">2016-05-17T13:40:07Z</dcterms:modified>
</cp:coreProperties>
</file>