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notesMasterIdLst>
    <p:notesMasterId r:id="rId17"/>
  </p:notesMasterIdLst>
  <p:handoutMasterIdLst>
    <p:handoutMasterId r:id="rId18"/>
  </p:handoutMasterIdLst>
  <p:sldIdLst>
    <p:sldId id="257" r:id="rId2"/>
    <p:sldId id="289" r:id="rId3"/>
    <p:sldId id="292" r:id="rId4"/>
    <p:sldId id="294" r:id="rId5"/>
    <p:sldId id="295" r:id="rId6"/>
    <p:sldId id="291" r:id="rId7"/>
    <p:sldId id="263" r:id="rId8"/>
    <p:sldId id="262" r:id="rId9"/>
    <p:sldId id="278" r:id="rId10"/>
    <p:sldId id="279" r:id="rId11"/>
    <p:sldId id="288" r:id="rId12"/>
    <p:sldId id="283" r:id="rId13"/>
    <p:sldId id="284" r:id="rId14"/>
    <p:sldId id="285" r:id="rId15"/>
    <p:sldId id="276"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7404"/>
    <a:srgbClr val="3B9EC5"/>
    <a:srgbClr val="31A9CF"/>
    <a:srgbClr val="CCFF33"/>
    <a:srgbClr val="0054A8"/>
    <a:srgbClr val="005BB6"/>
    <a:srgbClr val="3A50AE"/>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88" autoAdjust="0"/>
    <p:restoredTop sz="94647" autoAdjust="0"/>
  </p:normalViewPr>
  <p:slideViewPr>
    <p:cSldViewPr>
      <p:cViewPr varScale="1">
        <p:scale>
          <a:sx n="62" d="100"/>
          <a:sy n="62" d="100"/>
        </p:scale>
        <p:origin x="125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g"/></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image" Target="../media/image7.jpg"/></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136A52-6153-4E62-84CB-82BE6E62269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CF360D8-305C-4BFF-8DD3-8A1AE1A9957C}">
      <dgm:prSet custT="1"/>
      <dgm:spPr/>
      <dgm:t>
        <a:bodyPr/>
        <a:lstStyle/>
        <a:p>
          <a:r>
            <a:rPr lang="en-GB" sz="1800" dirty="0"/>
            <a:t>Longstanding partnership </a:t>
          </a:r>
          <a:endParaRPr lang="en-US" sz="1800" dirty="0"/>
        </a:p>
      </dgm:t>
    </dgm:pt>
    <dgm:pt modelId="{EDB45F1A-F699-40C1-8F5A-4B9ACCDDEADA}" type="parTrans" cxnId="{A485AB72-3987-456B-9189-2E58D5056ED8}">
      <dgm:prSet/>
      <dgm:spPr/>
      <dgm:t>
        <a:bodyPr/>
        <a:lstStyle/>
        <a:p>
          <a:endParaRPr lang="en-US"/>
        </a:p>
      </dgm:t>
    </dgm:pt>
    <dgm:pt modelId="{B38AFE59-4C33-4144-97AD-0652DF41CC78}" type="sibTrans" cxnId="{A485AB72-3987-456B-9189-2E58D5056ED8}">
      <dgm:prSet/>
      <dgm:spPr/>
      <dgm:t>
        <a:bodyPr/>
        <a:lstStyle/>
        <a:p>
          <a:endParaRPr lang="en-US"/>
        </a:p>
      </dgm:t>
    </dgm:pt>
    <dgm:pt modelId="{9D583D5D-DB62-430A-9309-D1448F8B8957}">
      <dgm:prSet custT="1"/>
      <dgm:spPr/>
      <dgm:t>
        <a:bodyPr/>
        <a:lstStyle/>
        <a:p>
          <a:r>
            <a:rPr lang="en-GB" sz="1800" dirty="0"/>
            <a:t>Track record of delivery</a:t>
          </a:r>
          <a:endParaRPr lang="en-US" sz="1800" dirty="0"/>
        </a:p>
      </dgm:t>
    </dgm:pt>
    <dgm:pt modelId="{58D1B55B-F1E5-46E4-B944-E98B3BDA4912}" type="parTrans" cxnId="{B6137B76-06D5-4697-8047-2828C160617C}">
      <dgm:prSet/>
      <dgm:spPr/>
      <dgm:t>
        <a:bodyPr/>
        <a:lstStyle/>
        <a:p>
          <a:endParaRPr lang="en-US"/>
        </a:p>
      </dgm:t>
    </dgm:pt>
    <dgm:pt modelId="{F829680E-ABD1-4C86-A2F5-1D77C7208099}" type="sibTrans" cxnId="{B6137B76-06D5-4697-8047-2828C160617C}">
      <dgm:prSet/>
      <dgm:spPr/>
      <dgm:t>
        <a:bodyPr/>
        <a:lstStyle/>
        <a:p>
          <a:endParaRPr lang="en-US"/>
        </a:p>
      </dgm:t>
    </dgm:pt>
    <dgm:pt modelId="{0A890B83-9543-4ACA-A8A6-3574A83A4E38}">
      <dgm:prSet custT="1"/>
      <dgm:spPr/>
      <dgm:t>
        <a:bodyPr/>
        <a:lstStyle/>
        <a:p>
          <a:r>
            <a:rPr lang="en-GB" sz="1800" dirty="0"/>
            <a:t>Dedicated team  of RHEs, embedded within local councils, covering  North and East Yorkshire</a:t>
          </a:r>
          <a:endParaRPr lang="en-US" sz="1800" dirty="0"/>
        </a:p>
      </dgm:t>
    </dgm:pt>
    <dgm:pt modelId="{D71CE594-E5FA-4207-980C-D00664103D78}" type="parTrans" cxnId="{E4FEE852-4AA6-494E-991F-0A17462C2300}">
      <dgm:prSet/>
      <dgm:spPr/>
      <dgm:t>
        <a:bodyPr/>
        <a:lstStyle/>
        <a:p>
          <a:endParaRPr lang="en-US"/>
        </a:p>
      </dgm:t>
    </dgm:pt>
    <dgm:pt modelId="{64A21F59-C469-42B0-B51D-FE3DCEFD0F56}" type="sibTrans" cxnId="{E4FEE852-4AA6-494E-991F-0A17462C2300}">
      <dgm:prSet/>
      <dgm:spPr/>
      <dgm:t>
        <a:bodyPr/>
        <a:lstStyle/>
        <a:p>
          <a:endParaRPr lang="en-US"/>
        </a:p>
      </dgm:t>
    </dgm:pt>
    <dgm:pt modelId="{AACC54CD-00DB-4486-B424-571C37D377A5}">
      <dgm:prSet custT="1"/>
      <dgm:spPr/>
      <dgm:t>
        <a:bodyPr/>
        <a:lstStyle/>
        <a:p>
          <a:r>
            <a:rPr lang="en-GB" sz="1800" dirty="0"/>
            <a:t>Nationally recognised model</a:t>
          </a:r>
          <a:endParaRPr lang="en-US" sz="1800" dirty="0"/>
        </a:p>
      </dgm:t>
    </dgm:pt>
    <dgm:pt modelId="{D8095A82-2678-4661-9CD0-BF1CDBCD72F4}" type="parTrans" cxnId="{D35A46C8-2311-4A03-897D-9D42602D2561}">
      <dgm:prSet/>
      <dgm:spPr/>
      <dgm:t>
        <a:bodyPr/>
        <a:lstStyle/>
        <a:p>
          <a:endParaRPr lang="en-US"/>
        </a:p>
      </dgm:t>
    </dgm:pt>
    <dgm:pt modelId="{D90CF4A6-60C1-487B-8AE1-331093D6EFA9}" type="sibTrans" cxnId="{D35A46C8-2311-4A03-897D-9D42602D2561}">
      <dgm:prSet/>
      <dgm:spPr/>
      <dgm:t>
        <a:bodyPr/>
        <a:lstStyle/>
        <a:p>
          <a:endParaRPr lang="en-US"/>
        </a:p>
      </dgm:t>
    </dgm:pt>
    <dgm:pt modelId="{3E771B8D-E258-40DB-AA2B-07237D9AA5E2}">
      <dgm:prSet custT="1"/>
      <dgm:spPr/>
      <dgm:t>
        <a:bodyPr/>
        <a:lstStyle/>
        <a:p>
          <a:r>
            <a:rPr lang="en-GB" sz="1800" dirty="0"/>
            <a:t>Funded by local councils, National Parks and 15 housing association partners  </a:t>
          </a:r>
          <a:endParaRPr lang="en-US" sz="1800" dirty="0"/>
        </a:p>
      </dgm:t>
    </dgm:pt>
    <dgm:pt modelId="{CB4ECF37-A879-4FAA-BD51-F7B4BA94190A}" type="parTrans" cxnId="{B38DE6B9-4AE7-433E-8AE1-30C487ED16EA}">
      <dgm:prSet/>
      <dgm:spPr/>
      <dgm:t>
        <a:bodyPr/>
        <a:lstStyle/>
        <a:p>
          <a:endParaRPr lang="en-US"/>
        </a:p>
      </dgm:t>
    </dgm:pt>
    <dgm:pt modelId="{4D0FB011-332F-42AC-BABE-14B40A7BF512}" type="sibTrans" cxnId="{B38DE6B9-4AE7-433E-8AE1-30C487ED16EA}">
      <dgm:prSet/>
      <dgm:spPr/>
      <dgm:t>
        <a:bodyPr/>
        <a:lstStyle/>
        <a:p>
          <a:endParaRPr lang="en-US"/>
        </a:p>
      </dgm:t>
    </dgm:pt>
    <dgm:pt modelId="{6C22D202-CCB4-481E-90CC-3E8CD18ECC16}">
      <dgm:prSet custT="1"/>
      <dgm:spPr/>
      <dgm:t>
        <a:bodyPr/>
        <a:lstStyle/>
        <a:p>
          <a:r>
            <a:rPr lang="en-GB" sz="1800"/>
            <a:t>Homes England approved  </a:t>
          </a:r>
          <a:endParaRPr lang="en-US" sz="1800"/>
        </a:p>
      </dgm:t>
    </dgm:pt>
    <dgm:pt modelId="{691155FB-4FCD-4E5D-9E84-304213AC8C3D}" type="parTrans" cxnId="{11893AEE-95CD-49B5-8E5B-C43A15CB6BE9}">
      <dgm:prSet/>
      <dgm:spPr/>
      <dgm:t>
        <a:bodyPr/>
        <a:lstStyle/>
        <a:p>
          <a:endParaRPr lang="en-US"/>
        </a:p>
      </dgm:t>
    </dgm:pt>
    <dgm:pt modelId="{C9B2B179-C44A-44EA-98C5-A6842F41C0AB}" type="sibTrans" cxnId="{11893AEE-95CD-49B5-8E5B-C43A15CB6BE9}">
      <dgm:prSet/>
      <dgm:spPr/>
      <dgm:t>
        <a:bodyPr/>
        <a:lstStyle/>
        <a:p>
          <a:endParaRPr lang="en-US"/>
        </a:p>
      </dgm:t>
    </dgm:pt>
    <dgm:pt modelId="{72B9805C-DC81-459B-87C9-A9BBA95E2B78}" type="pres">
      <dgm:prSet presAssocID="{44136A52-6153-4E62-84CB-82BE6E62269D}" presName="diagram" presStyleCnt="0">
        <dgm:presLayoutVars>
          <dgm:dir/>
          <dgm:resizeHandles val="exact"/>
        </dgm:presLayoutVars>
      </dgm:prSet>
      <dgm:spPr/>
    </dgm:pt>
    <dgm:pt modelId="{F4FD6AA5-38E3-457F-9F3A-60B09C443678}" type="pres">
      <dgm:prSet presAssocID="{ECF360D8-305C-4BFF-8DD3-8A1AE1A9957C}" presName="node" presStyleLbl="node1" presStyleIdx="0" presStyleCnt="6">
        <dgm:presLayoutVars>
          <dgm:bulletEnabled val="1"/>
        </dgm:presLayoutVars>
      </dgm:prSet>
      <dgm:spPr/>
    </dgm:pt>
    <dgm:pt modelId="{B821030A-1E02-403E-9931-FBC0B99139A7}" type="pres">
      <dgm:prSet presAssocID="{B38AFE59-4C33-4144-97AD-0652DF41CC78}" presName="sibTrans" presStyleCnt="0"/>
      <dgm:spPr/>
    </dgm:pt>
    <dgm:pt modelId="{06CDAFA9-9882-4B7B-A3EF-93EFC9F27E51}" type="pres">
      <dgm:prSet presAssocID="{9D583D5D-DB62-430A-9309-D1448F8B8957}" presName="node" presStyleLbl="node1" presStyleIdx="1" presStyleCnt="6">
        <dgm:presLayoutVars>
          <dgm:bulletEnabled val="1"/>
        </dgm:presLayoutVars>
      </dgm:prSet>
      <dgm:spPr/>
    </dgm:pt>
    <dgm:pt modelId="{549A656E-82D4-4F49-9431-2BD3FB9F49FE}" type="pres">
      <dgm:prSet presAssocID="{F829680E-ABD1-4C86-A2F5-1D77C7208099}" presName="sibTrans" presStyleCnt="0"/>
      <dgm:spPr/>
    </dgm:pt>
    <dgm:pt modelId="{8384AB3A-78B4-4C4E-8FA3-40DDB9F132C8}" type="pres">
      <dgm:prSet presAssocID="{0A890B83-9543-4ACA-A8A6-3574A83A4E38}" presName="node" presStyleLbl="node1" presStyleIdx="2" presStyleCnt="6">
        <dgm:presLayoutVars>
          <dgm:bulletEnabled val="1"/>
        </dgm:presLayoutVars>
      </dgm:prSet>
      <dgm:spPr/>
    </dgm:pt>
    <dgm:pt modelId="{52A55990-036B-4C8E-8D47-46F912EDDD51}" type="pres">
      <dgm:prSet presAssocID="{64A21F59-C469-42B0-B51D-FE3DCEFD0F56}" presName="sibTrans" presStyleCnt="0"/>
      <dgm:spPr/>
    </dgm:pt>
    <dgm:pt modelId="{1D6C229D-037B-4D76-89A7-E2FC7979049A}" type="pres">
      <dgm:prSet presAssocID="{AACC54CD-00DB-4486-B424-571C37D377A5}" presName="node" presStyleLbl="node1" presStyleIdx="3" presStyleCnt="6">
        <dgm:presLayoutVars>
          <dgm:bulletEnabled val="1"/>
        </dgm:presLayoutVars>
      </dgm:prSet>
      <dgm:spPr/>
    </dgm:pt>
    <dgm:pt modelId="{1AE953B8-A317-4E2B-95EB-BBD9A6B4794B}" type="pres">
      <dgm:prSet presAssocID="{D90CF4A6-60C1-487B-8AE1-331093D6EFA9}" presName="sibTrans" presStyleCnt="0"/>
      <dgm:spPr/>
    </dgm:pt>
    <dgm:pt modelId="{84F3D672-EDA8-4EBD-B4A7-9BD15936255A}" type="pres">
      <dgm:prSet presAssocID="{3E771B8D-E258-40DB-AA2B-07237D9AA5E2}" presName="node" presStyleLbl="node1" presStyleIdx="4" presStyleCnt="6">
        <dgm:presLayoutVars>
          <dgm:bulletEnabled val="1"/>
        </dgm:presLayoutVars>
      </dgm:prSet>
      <dgm:spPr/>
    </dgm:pt>
    <dgm:pt modelId="{B69FA2DA-218A-4257-AB10-4D7F8591ECB7}" type="pres">
      <dgm:prSet presAssocID="{4D0FB011-332F-42AC-BABE-14B40A7BF512}" presName="sibTrans" presStyleCnt="0"/>
      <dgm:spPr/>
    </dgm:pt>
    <dgm:pt modelId="{75EEACD3-FD32-4D1E-B2CC-134B657D3FD7}" type="pres">
      <dgm:prSet presAssocID="{6C22D202-CCB4-481E-90CC-3E8CD18ECC16}" presName="node" presStyleLbl="node1" presStyleIdx="5" presStyleCnt="6">
        <dgm:presLayoutVars>
          <dgm:bulletEnabled val="1"/>
        </dgm:presLayoutVars>
      </dgm:prSet>
      <dgm:spPr/>
    </dgm:pt>
  </dgm:ptLst>
  <dgm:cxnLst>
    <dgm:cxn modelId="{D517D430-AF97-4324-A9A1-5AE06665E29D}" type="presOf" srcId="{0A890B83-9543-4ACA-A8A6-3574A83A4E38}" destId="{8384AB3A-78B4-4C4E-8FA3-40DDB9F132C8}" srcOrd="0" destOrd="0" presId="urn:microsoft.com/office/officeart/2005/8/layout/default"/>
    <dgm:cxn modelId="{FA84FB64-7969-459C-914B-F61B1BEB5EC1}" type="presOf" srcId="{44136A52-6153-4E62-84CB-82BE6E62269D}" destId="{72B9805C-DC81-459B-87C9-A9BBA95E2B78}" srcOrd="0" destOrd="0" presId="urn:microsoft.com/office/officeart/2005/8/layout/default"/>
    <dgm:cxn modelId="{A485AB72-3987-456B-9189-2E58D5056ED8}" srcId="{44136A52-6153-4E62-84CB-82BE6E62269D}" destId="{ECF360D8-305C-4BFF-8DD3-8A1AE1A9957C}" srcOrd="0" destOrd="0" parTransId="{EDB45F1A-F699-40C1-8F5A-4B9ACCDDEADA}" sibTransId="{B38AFE59-4C33-4144-97AD-0652DF41CC78}"/>
    <dgm:cxn modelId="{E4FEE852-4AA6-494E-991F-0A17462C2300}" srcId="{44136A52-6153-4E62-84CB-82BE6E62269D}" destId="{0A890B83-9543-4ACA-A8A6-3574A83A4E38}" srcOrd="2" destOrd="0" parTransId="{D71CE594-E5FA-4207-980C-D00664103D78}" sibTransId="{64A21F59-C469-42B0-B51D-FE3DCEFD0F56}"/>
    <dgm:cxn modelId="{B6137B76-06D5-4697-8047-2828C160617C}" srcId="{44136A52-6153-4E62-84CB-82BE6E62269D}" destId="{9D583D5D-DB62-430A-9309-D1448F8B8957}" srcOrd="1" destOrd="0" parTransId="{58D1B55B-F1E5-46E4-B944-E98B3BDA4912}" sibTransId="{F829680E-ABD1-4C86-A2F5-1D77C7208099}"/>
    <dgm:cxn modelId="{12DC7484-1B78-46E1-B323-096836A1D0FB}" type="presOf" srcId="{3E771B8D-E258-40DB-AA2B-07237D9AA5E2}" destId="{84F3D672-EDA8-4EBD-B4A7-9BD15936255A}" srcOrd="0" destOrd="0" presId="urn:microsoft.com/office/officeart/2005/8/layout/default"/>
    <dgm:cxn modelId="{E67D5A90-EF66-4075-B6A4-44D904CCC1ED}" type="presOf" srcId="{6C22D202-CCB4-481E-90CC-3E8CD18ECC16}" destId="{75EEACD3-FD32-4D1E-B2CC-134B657D3FD7}" srcOrd="0" destOrd="0" presId="urn:microsoft.com/office/officeart/2005/8/layout/default"/>
    <dgm:cxn modelId="{B38DE6B9-4AE7-433E-8AE1-30C487ED16EA}" srcId="{44136A52-6153-4E62-84CB-82BE6E62269D}" destId="{3E771B8D-E258-40DB-AA2B-07237D9AA5E2}" srcOrd="4" destOrd="0" parTransId="{CB4ECF37-A879-4FAA-BD51-F7B4BA94190A}" sibTransId="{4D0FB011-332F-42AC-BABE-14B40A7BF512}"/>
    <dgm:cxn modelId="{C90F1EC3-1989-481D-A2FD-CBDD1672800B}" type="presOf" srcId="{AACC54CD-00DB-4486-B424-571C37D377A5}" destId="{1D6C229D-037B-4D76-89A7-E2FC7979049A}" srcOrd="0" destOrd="0" presId="urn:microsoft.com/office/officeart/2005/8/layout/default"/>
    <dgm:cxn modelId="{DA1257C4-2F1B-4729-8D4D-45E107D0CB44}" type="presOf" srcId="{9D583D5D-DB62-430A-9309-D1448F8B8957}" destId="{06CDAFA9-9882-4B7B-A3EF-93EFC9F27E51}" srcOrd="0" destOrd="0" presId="urn:microsoft.com/office/officeart/2005/8/layout/default"/>
    <dgm:cxn modelId="{D35A46C8-2311-4A03-897D-9D42602D2561}" srcId="{44136A52-6153-4E62-84CB-82BE6E62269D}" destId="{AACC54CD-00DB-4486-B424-571C37D377A5}" srcOrd="3" destOrd="0" parTransId="{D8095A82-2678-4661-9CD0-BF1CDBCD72F4}" sibTransId="{D90CF4A6-60C1-487B-8AE1-331093D6EFA9}"/>
    <dgm:cxn modelId="{77DE3CD8-933A-40C0-A150-0B5A867C53D6}" type="presOf" srcId="{ECF360D8-305C-4BFF-8DD3-8A1AE1A9957C}" destId="{F4FD6AA5-38E3-457F-9F3A-60B09C443678}" srcOrd="0" destOrd="0" presId="urn:microsoft.com/office/officeart/2005/8/layout/default"/>
    <dgm:cxn modelId="{11893AEE-95CD-49B5-8E5B-C43A15CB6BE9}" srcId="{44136A52-6153-4E62-84CB-82BE6E62269D}" destId="{6C22D202-CCB4-481E-90CC-3E8CD18ECC16}" srcOrd="5" destOrd="0" parTransId="{691155FB-4FCD-4E5D-9E84-304213AC8C3D}" sibTransId="{C9B2B179-C44A-44EA-98C5-A6842F41C0AB}"/>
    <dgm:cxn modelId="{235F1EA6-9311-4F1A-8BAC-4CA0C887E2A8}" type="presParOf" srcId="{72B9805C-DC81-459B-87C9-A9BBA95E2B78}" destId="{F4FD6AA5-38E3-457F-9F3A-60B09C443678}" srcOrd="0" destOrd="0" presId="urn:microsoft.com/office/officeart/2005/8/layout/default"/>
    <dgm:cxn modelId="{D2CE563B-C1D7-4565-B59F-5D53FDBA0B01}" type="presParOf" srcId="{72B9805C-DC81-459B-87C9-A9BBA95E2B78}" destId="{B821030A-1E02-403E-9931-FBC0B99139A7}" srcOrd="1" destOrd="0" presId="urn:microsoft.com/office/officeart/2005/8/layout/default"/>
    <dgm:cxn modelId="{B5EFA99C-64DE-43ED-8F34-7081D4F1FBF8}" type="presParOf" srcId="{72B9805C-DC81-459B-87C9-A9BBA95E2B78}" destId="{06CDAFA9-9882-4B7B-A3EF-93EFC9F27E51}" srcOrd="2" destOrd="0" presId="urn:microsoft.com/office/officeart/2005/8/layout/default"/>
    <dgm:cxn modelId="{98C4E9B4-0667-473C-A8D8-506D8F258953}" type="presParOf" srcId="{72B9805C-DC81-459B-87C9-A9BBA95E2B78}" destId="{549A656E-82D4-4F49-9431-2BD3FB9F49FE}" srcOrd="3" destOrd="0" presId="urn:microsoft.com/office/officeart/2005/8/layout/default"/>
    <dgm:cxn modelId="{B05B9715-C14E-458A-8C21-0C89D8FB2B37}" type="presParOf" srcId="{72B9805C-DC81-459B-87C9-A9BBA95E2B78}" destId="{8384AB3A-78B4-4C4E-8FA3-40DDB9F132C8}" srcOrd="4" destOrd="0" presId="urn:microsoft.com/office/officeart/2005/8/layout/default"/>
    <dgm:cxn modelId="{44062B53-7DA0-479E-BA64-C0528F8341C9}" type="presParOf" srcId="{72B9805C-DC81-459B-87C9-A9BBA95E2B78}" destId="{52A55990-036B-4C8E-8D47-46F912EDDD51}" srcOrd="5" destOrd="0" presId="urn:microsoft.com/office/officeart/2005/8/layout/default"/>
    <dgm:cxn modelId="{775E9F4A-5EB1-47C5-8585-C110957879C3}" type="presParOf" srcId="{72B9805C-DC81-459B-87C9-A9BBA95E2B78}" destId="{1D6C229D-037B-4D76-89A7-E2FC7979049A}" srcOrd="6" destOrd="0" presId="urn:microsoft.com/office/officeart/2005/8/layout/default"/>
    <dgm:cxn modelId="{BEEF026B-4FD9-4384-BCDE-910DB97C2A65}" type="presParOf" srcId="{72B9805C-DC81-459B-87C9-A9BBA95E2B78}" destId="{1AE953B8-A317-4E2B-95EB-BBD9A6B4794B}" srcOrd="7" destOrd="0" presId="urn:microsoft.com/office/officeart/2005/8/layout/default"/>
    <dgm:cxn modelId="{F0339D39-FC1E-469E-B5CF-58029E3A2FDC}" type="presParOf" srcId="{72B9805C-DC81-459B-87C9-A9BBA95E2B78}" destId="{84F3D672-EDA8-4EBD-B4A7-9BD15936255A}" srcOrd="8" destOrd="0" presId="urn:microsoft.com/office/officeart/2005/8/layout/default"/>
    <dgm:cxn modelId="{1D6D91F7-DC9A-48B6-9991-4EDE76029E75}" type="presParOf" srcId="{72B9805C-DC81-459B-87C9-A9BBA95E2B78}" destId="{B69FA2DA-218A-4257-AB10-4D7F8591ECB7}" srcOrd="9" destOrd="0" presId="urn:microsoft.com/office/officeart/2005/8/layout/default"/>
    <dgm:cxn modelId="{6ADE82DD-4EC5-4628-B2AA-81F3D0C80696}" type="presParOf" srcId="{72B9805C-DC81-459B-87C9-A9BBA95E2B78}" destId="{75EEACD3-FD32-4D1E-B2CC-134B657D3FD7}"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D017D4-1FF5-4E25-97A3-82F5FE72F50E}" type="doc">
      <dgm:prSet loTypeId="urn:microsoft.com/office/officeart/2005/8/layout/hList7" loCatId="list" qsTypeId="urn:microsoft.com/office/officeart/2005/8/quickstyle/simple1" qsCatId="simple" csTypeId="urn:microsoft.com/office/officeart/2005/8/colors/accent1_2" csCatId="accent1" phldr="1"/>
      <dgm:spPr/>
    </dgm:pt>
    <dgm:pt modelId="{088160DA-A59C-4FC1-8B15-9C7845EC5535}">
      <dgm:prSet phldrT="[Text]" custT="1"/>
      <dgm:spPr/>
      <dgm:t>
        <a:bodyPr/>
        <a:lstStyle/>
        <a:p>
          <a:r>
            <a:rPr lang="en-GB" sz="1600" b="1" dirty="0"/>
            <a:t>Local Plan allocated site</a:t>
          </a:r>
          <a:r>
            <a:rPr lang="en-GB" sz="1600" dirty="0"/>
            <a:t> </a:t>
          </a:r>
        </a:p>
        <a:p>
          <a:r>
            <a:rPr lang="en-GB" sz="1600" dirty="0"/>
            <a:t>Mix of market &amp; affordable homes </a:t>
          </a:r>
        </a:p>
        <a:p>
          <a:r>
            <a:rPr lang="en-GB" sz="1600" dirty="0"/>
            <a:t>Privately financed</a:t>
          </a:r>
        </a:p>
      </dgm:t>
    </dgm:pt>
    <dgm:pt modelId="{88DB0ADC-8C82-425D-B51E-2399B49B04E6}" type="parTrans" cxnId="{046D3369-9D30-4C16-965F-F5BA92F08D72}">
      <dgm:prSet/>
      <dgm:spPr/>
      <dgm:t>
        <a:bodyPr/>
        <a:lstStyle/>
        <a:p>
          <a:endParaRPr lang="en-GB"/>
        </a:p>
      </dgm:t>
    </dgm:pt>
    <dgm:pt modelId="{8E1D8200-49CB-40B2-8240-383EB1C6A8E8}" type="sibTrans" cxnId="{046D3369-9D30-4C16-965F-F5BA92F08D72}">
      <dgm:prSet/>
      <dgm:spPr/>
      <dgm:t>
        <a:bodyPr/>
        <a:lstStyle/>
        <a:p>
          <a:endParaRPr lang="en-GB"/>
        </a:p>
      </dgm:t>
    </dgm:pt>
    <dgm:pt modelId="{DFA83CC7-65B7-49A1-B5FA-08600BECA72A}">
      <dgm:prSet phldrT="[Text]" custT="1"/>
      <dgm:spPr>
        <a:solidFill>
          <a:srgbClr val="00B0F0"/>
        </a:solidFill>
      </dgm:spPr>
      <dgm:t>
        <a:bodyPr/>
        <a:lstStyle/>
        <a:p>
          <a:r>
            <a:rPr lang="en-GB" sz="1400" b="1" dirty="0"/>
            <a:t>Developers working in partnership </a:t>
          </a:r>
        </a:p>
        <a:p>
          <a:r>
            <a:rPr lang="en-GB" sz="1400" b="0" dirty="0"/>
            <a:t>Landowners </a:t>
          </a:r>
        </a:p>
        <a:p>
          <a:r>
            <a:rPr lang="en-GB" sz="1400" b="0" dirty="0"/>
            <a:t>Private developers</a:t>
          </a:r>
        </a:p>
        <a:p>
          <a:r>
            <a:rPr lang="en-GB" sz="1400" b="0" dirty="0"/>
            <a:t>Housing Associations</a:t>
          </a:r>
        </a:p>
        <a:p>
          <a:r>
            <a:rPr lang="en-GB" sz="1400" b="0" dirty="0"/>
            <a:t>Community Led Housing  organisations</a:t>
          </a:r>
        </a:p>
        <a:p>
          <a:r>
            <a:rPr lang="en-GB" sz="1400" b="1" dirty="0"/>
            <a:t>Sources of Support: </a:t>
          </a:r>
        </a:p>
        <a:p>
          <a:r>
            <a:rPr lang="en-GB" sz="1400" b="0" dirty="0"/>
            <a:t>Rural Housing Enablers</a:t>
          </a:r>
        </a:p>
        <a:p>
          <a:r>
            <a:rPr lang="en-GB" sz="1400" b="0" dirty="0"/>
            <a:t>Housing Associations</a:t>
          </a:r>
        </a:p>
        <a:p>
          <a:r>
            <a:rPr lang="en-GB" sz="1400" b="0" dirty="0"/>
            <a:t>Community Led Housing Hub</a:t>
          </a:r>
          <a:endParaRPr lang="en-GB" sz="1400" dirty="0"/>
        </a:p>
      </dgm:t>
    </dgm:pt>
    <dgm:pt modelId="{3624FFC6-CB9E-42EA-B055-0FA6619093E0}" type="parTrans" cxnId="{9F78604E-9257-4A52-9B9F-3FAA09AE434F}">
      <dgm:prSet/>
      <dgm:spPr/>
      <dgm:t>
        <a:bodyPr/>
        <a:lstStyle/>
        <a:p>
          <a:endParaRPr lang="en-GB"/>
        </a:p>
      </dgm:t>
    </dgm:pt>
    <dgm:pt modelId="{E369D9BF-3B1A-41FE-9ADF-E06726F5AF3D}" type="sibTrans" cxnId="{9F78604E-9257-4A52-9B9F-3FAA09AE434F}">
      <dgm:prSet/>
      <dgm:spPr/>
      <dgm:t>
        <a:bodyPr/>
        <a:lstStyle/>
        <a:p>
          <a:endParaRPr lang="en-GB"/>
        </a:p>
      </dgm:t>
    </dgm:pt>
    <dgm:pt modelId="{1A3B7629-525E-49DB-A17D-7E663423B79A}">
      <dgm:prSet phldrT="[Text]" custT="1"/>
      <dgm:spPr/>
      <dgm:t>
        <a:bodyPr/>
        <a:lstStyle/>
        <a:p>
          <a:endParaRPr lang="en-GB" sz="1600" b="1" dirty="0"/>
        </a:p>
        <a:p>
          <a:r>
            <a:rPr lang="en-GB" sz="1600" b="1" dirty="0"/>
            <a:t>Rural Exception Site</a:t>
          </a:r>
        </a:p>
        <a:p>
          <a:r>
            <a:rPr lang="en-GB" sz="1600" b="0" dirty="0"/>
            <a:t>Not normally considered for development </a:t>
          </a:r>
        </a:p>
        <a:p>
          <a:r>
            <a:rPr lang="en-GB" sz="1600" b="0" dirty="0"/>
            <a:t>100%  affordable to meet local needs</a:t>
          </a:r>
        </a:p>
        <a:p>
          <a:r>
            <a:rPr lang="en-GB" sz="1600" b="0" dirty="0"/>
            <a:t>Access to grant</a:t>
          </a:r>
        </a:p>
        <a:p>
          <a:endParaRPr lang="en-GB" sz="1300" b="0" dirty="0"/>
        </a:p>
        <a:p>
          <a:endParaRPr lang="en-GB" sz="1300" b="0" dirty="0"/>
        </a:p>
      </dgm:t>
    </dgm:pt>
    <dgm:pt modelId="{095FA244-6B33-4984-A235-0FECE31CA2B6}" type="parTrans" cxnId="{3532A7EF-59BE-415C-9E33-FE1519A33241}">
      <dgm:prSet/>
      <dgm:spPr/>
      <dgm:t>
        <a:bodyPr/>
        <a:lstStyle/>
        <a:p>
          <a:endParaRPr lang="en-GB"/>
        </a:p>
      </dgm:t>
    </dgm:pt>
    <dgm:pt modelId="{106B8029-4508-4FF2-BF53-491575BD1C1F}" type="sibTrans" cxnId="{3532A7EF-59BE-415C-9E33-FE1519A33241}">
      <dgm:prSet/>
      <dgm:spPr/>
      <dgm:t>
        <a:bodyPr/>
        <a:lstStyle/>
        <a:p>
          <a:endParaRPr lang="en-GB"/>
        </a:p>
      </dgm:t>
    </dgm:pt>
    <dgm:pt modelId="{FC9F8221-86AE-4BC8-AB3A-F82FAB838EA6}" type="pres">
      <dgm:prSet presAssocID="{34D017D4-1FF5-4E25-97A3-82F5FE72F50E}" presName="Name0" presStyleCnt="0">
        <dgm:presLayoutVars>
          <dgm:dir/>
          <dgm:resizeHandles val="exact"/>
        </dgm:presLayoutVars>
      </dgm:prSet>
      <dgm:spPr/>
    </dgm:pt>
    <dgm:pt modelId="{EC4D96C7-76C0-4FA0-8F51-D636732068DF}" type="pres">
      <dgm:prSet presAssocID="{34D017D4-1FF5-4E25-97A3-82F5FE72F50E}" presName="fgShape" presStyleLbl="fgShp" presStyleIdx="0" presStyleCnt="1" custScaleY="96981" custLinFactY="7851" custLinFactNeighborX="1129" custLinFactNeighborY="100000"/>
      <dgm:spPr/>
    </dgm:pt>
    <dgm:pt modelId="{E6D9A5F3-8F6E-41D1-A3A8-0BE675263323}" type="pres">
      <dgm:prSet presAssocID="{34D017D4-1FF5-4E25-97A3-82F5FE72F50E}" presName="linComp" presStyleCnt="0"/>
      <dgm:spPr/>
    </dgm:pt>
    <dgm:pt modelId="{62A2F421-E3D0-464B-8DEF-1C759E58EB2F}" type="pres">
      <dgm:prSet presAssocID="{088160DA-A59C-4FC1-8B15-9C7845EC5535}" presName="compNode" presStyleCnt="0"/>
      <dgm:spPr/>
    </dgm:pt>
    <dgm:pt modelId="{DD8407C6-D119-40E5-9B68-036AD6B268BA}" type="pres">
      <dgm:prSet presAssocID="{088160DA-A59C-4FC1-8B15-9C7845EC5535}" presName="bkgdShape" presStyleLbl="node1" presStyleIdx="0" presStyleCnt="3" custLinFactNeighborX="-85" custLinFactNeighborY="0"/>
      <dgm:spPr/>
    </dgm:pt>
    <dgm:pt modelId="{04673E16-C53F-431C-A7C0-70EE2EAFA73D}" type="pres">
      <dgm:prSet presAssocID="{088160DA-A59C-4FC1-8B15-9C7845EC5535}" presName="nodeTx" presStyleLbl="node1" presStyleIdx="0" presStyleCnt="3">
        <dgm:presLayoutVars>
          <dgm:bulletEnabled val="1"/>
        </dgm:presLayoutVars>
      </dgm:prSet>
      <dgm:spPr/>
    </dgm:pt>
    <dgm:pt modelId="{0639FD63-3FF1-4EFF-AF66-16B6C308839D}" type="pres">
      <dgm:prSet presAssocID="{088160DA-A59C-4FC1-8B15-9C7845EC5535}" presName="invisiNode" presStyleLbl="node1" presStyleIdx="0" presStyleCnt="3"/>
      <dgm:spPr/>
    </dgm:pt>
    <dgm:pt modelId="{2F326EC4-E055-44A8-B60F-3082AE67E661}" type="pres">
      <dgm:prSet presAssocID="{088160DA-A59C-4FC1-8B15-9C7845EC5535}"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Wooden houses under construction"/>
        </a:ext>
      </dgm:extLst>
    </dgm:pt>
    <dgm:pt modelId="{19E64039-243E-45E6-BB48-AE189A3E7756}" type="pres">
      <dgm:prSet presAssocID="{8E1D8200-49CB-40B2-8240-383EB1C6A8E8}" presName="sibTrans" presStyleLbl="sibTrans2D1" presStyleIdx="0" presStyleCnt="0"/>
      <dgm:spPr/>
    </dgm:pt>
    <dgm:pt modelId="{5714BFC9-5AD1-4106-BD5B-D9B9843B286B}" type="pres">
      <dgm:prSet presAssocID="{DFA83CC7-65B7-49A1-B5FA-08600BECA72A}" presName="compNode" presStyleCnt="0"/>
      <dgm:spPr/>
    </dgm:pt>
    <dgm:pt modelId="{EA59CB17-5D63-4777-AB2B-3DDAAA546301}" type="pres">
      <dgm:prSet presAssocID="{DFA83CC7-65B7-49A1-B5FA-08600BECA72A}" presName="bkgdShape" presStyleLbl="node1" presStyleIdx="1" presStyleCnt="3" custLinFactNeighborX="-1313" custLinFactNeighborY="401"/>
      <dgm:spPr/>
    </dgm:pt>
    <dgm:pt modelId="{888D49DD-0062-407E-B5CB-BC46169FA91E}" type="pres">
      <dgm:prSet presAssocID="{DFA83CC7-65B7-49A1-B5FA-08600BECA72A}" presName="nodeTx" presStyleLbl="node1" presStyleIdx="1" presStyleCnt="3">
        <dgm:presLayoutVars>
          <dgm:bulletEnabled val="1"/>
        </dgm:presLayoutVars>
      </dgm:prSet>
      <dgm:spPr/>
    </dgm:pt>
    <dgm:pt modelId="{0D23215D-2E96-4825-B7D7-AE7A2FEFC07B}" type="pres">
      <dgm:prSet presAssocID="{DFA83CC7-65B7-49A1-B5FA-08600BECA72A}" presName="invisiNode" presStyleLbl="node1" presStyleIdx="1" presStyleCnt="3"/>
      <dgm:spPr/>
    </dgm:pt>
    <dgm:pt modelId="{E24BE8C5-58CA-4B0D-BEAF-3CC86F229E04}" type="pres">
      <dgm:prSet presAssocID="{DFA83CC7-65B7-49A1-B5FA-08600BECA72A}" presName="imagNode" presStyleLbl="fgImgPlace1" presStyleIdx="1" presStyleCnt="3" custScaleX="90394" custScaleY="87416" custLinFactNeighborX="-1993" custLinFactNeighborY="-20982"/>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Keys to a home"/>
        </a:ext>
      </dgm:extLst>
    </dgm:pt>
    <dgm:pt modelId="{A49A9458-7BF8-48B4-BE4A-508F8A886B8B}" type="pres">
      <dgm:prSet presAssocID="{E369D9BF-3B1A-41FE-9ADF-E06726F5AF3D}" presName="sibTrans" presStyleLbl="sibTrans2D1" presStyleIdx="0" presStyleCnt="0"/>
      <dgm:spPr/>
    </dgm:pt>
    <dgm:pt modelId="{D43BF672-C4B9-4DEB-ADE7-C19E38B392F8}" type="pres">
      <dgm:prSet presAssocID="{1A3B7629-525E-49DB-A17D-7E663423B79A}" presName="compNode" presStyleCnt="0"/>
      <dgm:spPr/>
    </dgm:pt>
    <dgm:pt modelId="{D7490BF4-5D71-4EE7-BD16-1E9EC67330EF}" type="pres">
      <dgm:prSet presAssocID="{1A3B7629-525E-49DB-A17D-7E663423B79A}" presName="bkgdShape" presStyleLbl="node1" presStyleIdx="2" presStyleCnt="3"/>
      <dgm:spPr/>
    </dgm:pt>
    <dgm:pt modelId="{67DF1FD4-4124-45E6-8DA8-B90493D26FED}" type="pres">
      <dgm:prSet presAssocID="{1A3B7629-525E-49DB-A17D-7E663423B79A}" presName="nodeTx" presStyleLbl="node1" presStyleIdx="2" presStyleCnt="3">
        <dgm:presLayoutVars>
          <dgm:bulletEnabled val="1"/>
        </dgm:presLayoutVars>
      </dgm:prSet>
      <dgm:spPr/>
    </dgm:pt>
    <dgm:pt modelId="{7A6E4838-C190-4199-BE7F-4F2AF85F5853}" type="pres">
      <dgm:prSet presAssocID="{1A3B7629-525E-49DB-A17D-7E663423B79A}" presName="invisiNode" presStyleLbl="node1" presStyleIdx="2" presStyleCnt="3"/>
      <dgm:spPr/>
    </dgm:pt>
    <dgm:pt modelId="{ED0171BD-42DD-47A8-9819-0A9FDDA02A59}" type="pres">
      <dgm:prSet presAssocID="{1A3B7629-525E-49DB-A17D-7E663423B79A}" presName="imagNode" presStyleLbl="fgImgPlace1" presStyleIdx="2" presStyleCnt="3"/>
      <dgm:spPr>
        <a:blipFill>
          <a:blip xmlns:r="http://schemas.openxmlformats.org/officeDocument/2006/relationships" r:embed="rId3"/>
          <a:srcRect/>
          <a:stretch>
            <a:fillRect l="-39000" r="-39000"/>
          </a:stretch>
        </a:blipFill>
      </dgm:spPr>
    </dgm:pt>
  </dgm:ptLst>
  <dgm:cxnLst>
    <dgm:cxn modelId="{8B10CB01-5A9C-4FA1-ABBA-396B80A243B8}" type="presOf" srcId="{088160DA-A59C-4FC1-8B15-9C7845EC5535}" destId="{DD8407C6-D119-40E5-9B68-036AD6B268BA}" srcOrd="0" destOrd="0" presId="urn:microsoft.com/office/officeart/2005/8/layout/hList7"/>
    <dgm:cxn modelId="{67F93312-EB75-4B11-863F-215292DAD314}" type="presOf" srcId="{DFA83CC7-65B7-49A1-B5FA-08600BECA72A}" destId="{888D49DD-0062-407E-B5CB-BC46169FA91E}" srcOrd="1" destOrd="0" presId="urn:microsoft.com/office/officeart/2005/8/layout/hList7"/>
    <dgm:cxn modelId="{A0CAF85B-D646-42F8-A709-20E3B06BED41}" type="presOf" srcId="{DFA83CC7-65B7-49A1-B5FA-08600BECA72A}" destId="{EA59CB17-5D63-4777-AB2B-3DDAAA546301}" srcOrd="0" destOrd="0" presId="urn:microsoft.com/office/officeart/2005/8/layout/hList7"/>
    <dgm:cxn modelId="{046D3369-9D30-4C16-965F-F5BA92F08D72}" srcId="{34D017D4-1FF5-4E25-97A3-82F5FE72F50E}" destId="{088160DA-A59C-4FC1-8B15-9C7845EC5535}" srcOrd="0" destOrd="0" parTransId="{88DB0ADC-8C82-425D-B51E-2399B49B04E6}" sibTransId="{8E1D8200-49CB-40B2-8240-383EB1C6A8E8}"/>
    <dgm:cxn modelId="{9F78604E-9257-4A52-9B9F-3FAA09AE434F}" srcId="{34D017D4-1FF5-4E25-97A3-82F5FE72F50E}" destId="{DFA83CC7-65B7-49A1-B5FA-08600BECA72A}" srcOrd="1" destOrd="0" parTransId="{3624FFC6-CB9E-42EA-B055-0FA6619093E0}" sibTransId="{E369D9BF-3B1A-41FE-9ADF-E06726F5AF3D}"/>
    <dgm:cxn modelId="{E0ADD953-0403-4BE5-B6C3-07B2325C0A56}" type="presOf" srcId="{1A3B7629-525E-49DB-A17D-7E663423B79A}" destId="{D7490BF4-5D71-4EE7-BD16-1E9EC67330EF}" srcOrd="0" destOrd="0" presId="urn:microsoft.com/office/officeart/2005/8/layout/hList7"/>
    <dgm:cxn modelId="{C96C167A-4957-4946-8A1B-353B94F23DC6}" type="presOf" srcId="{34D017D4-1FF5-4E25-97A3-82F5FE72F50E}" destId="{FC9F8221-86AE-4BC8-AB3A-F82FAB838EA6}" srcOrd="0" destOrd="0" presId="urn:microsoft.com/office/officeart/2005/8/layout/hList7"/>
    <dgm:cxn modelId="{D89EC45A-0D14-4F14-8BA1-CBF197168C72}" type="presOf" srcId="{088160DA-A59C-4FC1-8B15-9C7845EC5535}" destId="{04673E16-C53F-431C-A7C0-70EE2EAFA73D}" srcOrd="1" destOrd="0" presId="urn:microsoft.com/office/officeart/2005/8/layout/hList7"/>
    <dgm:cxn modelId="{25524282-C09E-4B4F-951D-A25A316F684C}" type="presOf" srcId="{E369D9BF-3B1A-41FE-9ADF-E06726F5AF3D}" destId="{A49A9458-7BF8-48B4-BE4A-508F8A886B8B}" srcOrd="0" destOrd="0" presId="urn:microsoft.com/office/officeart/2005/8/layout/hList7"/>
    <dgm:cxn modelId="{929FAC93-8DF0-422F-BF20-CB0C2D34FFD1}" type="presOf" srcId="{1A3B7629-525E-49DB-A17D-7E663423B79A}" destId="{67DF1FD4-4124-45E6-8DA8-B90493D26FED}" srcOrd="1" destOrd="0" presId="urn:microsoft.com/office/officeart/2005/8/layout/hList7"/>
    <dgm:cxn modelId="{73DFCEEB-9C38-4DCA-832F-A06FE127FC9E}" type="presOf" srcId="{8E1D8200-49CB-40B2-8240-383EB1C6A8E8}" destId="{19E64039-243E-45E6-BB48-AE189A3E7756}" srcOrd="0" destOrd="0" presId="urn:microsoft.com/office/officeart/2005/8/layout/hList7"/>
    <dgm:cxn modelId="{3532A7EF-59BE-415C-9E33-FE1519A33241}" srcId="{34D017D4-1FF5-4E25-97A3-82F5FE72F50E}" destId="{1A3B7629-525E-49DB-A17D-7E663423B79A}" srcOrd="2" destOrd="0" parTransId="{095FA244-6B33-4984-A235-0FECE31CA2B6}" sibTransId="{106B8029-4508-4FF2-BF53-491575BD1C1F}"/>
    <dgm:cxn modelId="{6383854B-A979-4EAF-AAC2-E81877503EEC}" type="presParOf" srcId="{FC9F8221-86AE-4BC8-AB3A-F82FAB838EA6}" destId="{EC4D96C7-76C0-4FA0-8F51-D636732068DF}" srcOrd="0" destOrd="0" presId="urn:microsoft.com/office/officeart/2005/8/layout/hList7"/>
    <dgm:cxn modelId="{52AD5BE7-3F63-470C-B53F-B3D869B75161}" type="presParOf" srcId="{FC9F8221-86AE-4BC8-AB3A-F82FAB838EA6}" destId="{E6D9A5F3-8F6E-41D1-A3A8-0BE675263323}" srcOrd="1" destOrd="0" presId="urn:microsoft.com/office/officeart/2005/8/layout/hList7"/>
    <dgm:cxn modelId="{5275DE16-2A25-49F3-B78B-8CFF41BB0428}" type="presParOf" srcId="{E6D9A5F3-8F6E-41D1-A3A8-0BE675263323}" destId="{62A2F421-E3D0-464B-8DEF-1C759E58EB2F}" srcOrd="0" destOrd="0" presId="urn:microsoft.com/office/officeart/2005/8/layout/hList7"/>
    <dgm:cxn modelId="{FE8A2044-A9CF-41AB-93D6-7730AE751C64}" type="presParOf" srcId="{62A2F421-E3D0-464B-8DEF-1C759E58EB2F}" destId="{DD8407C6-D119-40E5-9B68-036AD6B268BA}" srcOrd="0" destOrd="0" presId="urn:microsoft.com/office/officeart/2005/8/layout/hList7"/>
    <dgm:cxn modelId="{8E1DA9FF-397B-4FF3-A0FC-FFBB75943BAE}" type="presParOf" srcId="{62A2F421-E3D0-464B-8DEF-1C759E58EB2F}" destId="{04673E16-C53F-431C-A7C0-70EE2EAFA73D}" srcOrd="1" destOrd="0" presId="urn:microsoft.com/office/officeart/2005/8/layout/hList7"/>
    <dgm:cxn modelId="{21E65BA0-6174-45A1-85F6-D06AC6AC02E4}" type="presParOf" srcId="{62A2F421-E3D0-464B-8DEF-1C759E58EB2F}" destId="{0639FD63-3FF1-4EFF-AF66-16B6C308839D}" srcOrd="2" destOrd="0" presId="urn:microsoft.com/office/officeart/2005/8/layout/hList7"/>
    <dgm:cxn modelId="{4093C353-AE44-4ACD-AB7E-8A40A9F29D0C}" type="presParOf" srcId="{62A2F421-E3D0-464B-8DEF-1C759E58EB2F}" destId="{2F326EC4-E055-44A8-B60F-3082AE67E661}" srcOrd="3" destOrd="0" presId="urn:microsoft.com/office/officeart/2005/8/layout/hList7"/>
    <dgm:cxn modelId="{3D481884-1E8A-4B6A-A466-25B5C0547EB1}" type="presParOf" srcId="{E6D9A5F3-8F6E-41D1-A3A8-0BE675263323}" destId="{19E64039-243E-45E6-BB48-AE189A3E7756}" srcOrd="1" destOrd="0" presId="urn:microsoft.com/office/officeart/2005/8/layout/hList7"/>
    <dgm:cxn modelId="{771A66B6-865A-4171-A6BA-56C5769C21E5}" type="presParOf" srcId="{E6D9A5F3-8F6E-41D1-A3A8-0BE675263323}" destId="{5714BFC9-5AD1-4106-BD5B-D9B9843B286B}" srcOrd="2" destOrd="0" presId="urn:microsoft.com/office/officeart/2005/8/layout/hList7"/>
    <dgm:cxn modelId="{7FE177C1-A457-47D0-A669-C1250C2EF059}" type="presParOf" srcId="{5714BFC9-5AD1-4106-BD5B-D9B9843B286B}" destId="{EA59CB17-5D63-4777-AB2B-3DDAAA546301}" srcOrd="0" destOrd="0" presId="urn:microsoft.com/office/officeart/2005/8/layout/hList7"/>
    <dgm:cxn modelId="{C7C40F99-214F-47E2-A38E-F64B2024F26C}" type="presParOf" srcId="{5714BFC9-5AD1-4106-BD5B-D9B9843B286B}" destId="{888D49DD-0062-407E-B5CB-BC46169FA91E}" srcOrd="1" destOrd="0" presId="urn:microsoft.com/office/officeart/2005/8/layout/hList7"/>
    <dgm:cxn modelId="{8160B54E-10DF-4227-9ED9-1A9D4134BC9D}" type="presParOf" srcId="{5714BFC9-5AD1-4106-BD5B-D9B9843B286B}" destId="{0D23215D-2E96-4825-B7D7-AE7A2FEFC07B}" srcOrd="2" destOrd="0" presId="urn:microsoft.com/office/officeart/2005/8/layout/hList7"/>
    <dgm:cxn modelId="{0E62424B-BD15-4FC8-BDFD-2357F3138E4B}" type="presParOf" srcId="{5714BFC9-5AD1-4106-BD5B-D9B9843B286B}" destId="{E24BE8C5-58CA-4B0D-BEAF-3CC86F229E04}" srcOrd="3" destOrd="0" presId="urn:microsoft.com/office/officeart/2005/8/layout/hList7"/>
    <dgm:cxn modelId="{70B8B210-140D-4C7B-A8C5-E5FBBA47CEBA}" type="presParOf" srcId="{E6D9A5F3-8F6E-41D1-A3A8-0BE675263323}" destId="{A49A9458-7BF8-48B4-BE4A-508F8A886B8B}" srcOrd="3" destOrd="0" presId="urn:microsoft.com/office/officeart/2005/8/layout/hList7"/>
    <dgm:cxn modelId="{2C43662C-06D0-490A-95DF-1C3906ABE0F0}" type="presParOf" srcId="{E6D9A5F3-8F6E-41D1-A3A8-0BE675263323}" destId="{D43BF672-C4B9-4DEB-ADE7-C19E38B392F8}" srcOrd="4" destOrd="0" presId="urn:microsoft.com/office/officeart/2005/8/layout/hList7"/>
    <dgm:cxn modelId="{A620557F-20FE-4A21-9BCE-48B700F2510B}" type="presParOf" srcId="{D43BF672-C4B9-4DEB-ADE7-C19E38B392F8}" destId="{D7490BF4-5D71-4EE7-BD16-1E9EC67330EF}" srcOrd="0" destOrd="0" presId="urn:microsoft.com/office/officeart/2005/8/layout/hList7"/>
    <dgm:cxn modelId="{60CBE563-6DF5-44B2-8A1D-7AAD09E41208}" type="presParOf" srcId="{D43BF672-C4B9-4DEB-ADE7-C19E38B392F8}" destId="{67DF1FD4-4124-45E6-8DA8-B90493D26FED}" srcOrd="1" destOrd="0" presId="urn:microsoft.com/office/officeart/2005/8/layout/hList7"/>
    <dgm:cxn modelId="{738B6C53-4E20-45FB-94F8-36F981B24385}" type="presParOf" srcId="{D43BF672-C4B9-4DEB-ADE7-C19E38B392F8}" destId="{7A6E4838-C190-4199-BE7F-4F2AF85F5853}" srcOrd="2" destOrd="0" presId="urn:microsoft.com/office/officeart/2005/8/layout/hList7"/>
    <dgm:cxn modelId="{3D774C6F-4BA9-4125-825E-044DA8F96FD4}" type="presParOf" srcId="{D43BF672-C4B9-4DEB-ADE7-C19E38B392F8}" destId="{ED0171BD-42DD-47A8-9819-0A9FDDA02A5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976A6E-F193-4384-A250-74A0A702989D}" type="doc">
      <dgm:prSet loTypeId="urn:microsoft.com/office/officeart/2018/5/layout/IconLeafLabelList" loCatId="icon" qsTypeId="urn:microsoft.com/office/officeart/2005/8/quickstyle/simple1" qsCatId="simple" csTypeId="urn:microsoft.com/office/officeart/2018/5/colors/Iconchunking_neutralicon_accent3_2" csCatId="accent3" phldr="1"/>
      <dgm:spPr/>
      <dgm:t>
        <a:bodyPr/>
        <a:lstStyle/>
        <a:p>
          <a:endParaRPr lang="en-US"/>
        </a:p>
      </dgm:t>
    </dgm:pt>
    <dgm:pt modelId="{8BB51B2C-82AE-4929-91AE-499670B54CF1}">
      <dgm:prSet/>
      <dgm:spPr/>
      <dgm:t>
        <a:bodyPr/>
        <a:lstStyle/>
        <a:p>
          <a:pPr>
            <a:lnSpc>
              <a:spcPct val="100000"/>
            </a:lnSpc>
            <a:defRPr cap="all"/>
          </a:pPr>
          <a:r>
            <a:rPr lang="en-GB"/>
            <a:t>Danby Group Parish  serves the rural communities of Danby, Castleton, Westerdale and Commondale in the Esk Valley. It is also in the NYM Nat Park with a population of 1500.</a:t>
          </a:r>
          <a:endParaRPr lang="en-US"/>
        </a:p>
      </dgm:t>
    </dgm:pt>
    <dgm:pt modelId="{4629F563-1E3C-4620-8648-09B85FD4D6F6}" type="parTrans" cxnId="{BD9A6D76-1B21-492D-BDFF-4607EE733945}">
      <dgm:prSet/>
      <dgm:spPr/>
      <dgm:t>
        <a:bodyPr/>
        <a:lstStyle/>
        <a:p>
          <a:endParaRPr lang="en-US"/>
        </a:p>
      </dgm:t>
    </dgm:pt>
    <dgm:pt modelId="{30955769-8B1C-490B-AB85-0FE9A78B16E9}" type="sibTrans" cxnId="{BD9A6D76-1B21-492D-BDFF-4607EE733945}">
      <dgm:prSet/>
      <dgm:spPr/>
      <dgm:t>
        <a:bodyPr/>
        <a:lstStyle/>
        <a:p>
          <a:endParaRPr lang="en-US"/>
        </a:p>
      </dgm:t>
    </dgm:pt>
    <dgm:pt modelId="{CBC84E84-35F3-4AA3-A5EA-FCC17EFEF480}">
      <dgm:prSet/>
      <dgm:spPr/>
      <dgm:t>
        <a:bodyPr/>
        <a:lstStyle/>
        <a:p>
          <a:pPr>
            <a:lnSpc>
              <a:spcPct val="100000"/>
            </a:lnSpc>
            <a:defRPr cap="all"/>
          </a:pPr>
          <a:r>
            <a:rPr lang="en-GB"/>
            <a:t>The Parish Council conducted a Parish Plan in 2002 which highlighted a need for affordable housing for local people.</a:t>
          </a:r>
          <a:endParaRPr lang="en-US"/>
        </a:p>
      </dgm:t>
    </dgm:pt>
    <dgm:pt modelId="{E5A9965D-8CA9-4898-8F69-27E6165D8D10}" type="parTrans" cxnId="{7A8AC161-3497-497C-BEB8-84B80E5076DD}">
      <dgm:prSet/>
      <dgm:spPr/>
      <dgm:t>
        <a:bodyPr/>
        <a:lstStyle/>
        <a:p>
          <a:endParaRPr lang="en-US"/>
        </a:p>
      </dgm:t>
    </dgm:pt>
    <dgm:pt modelId="{8408678C-3DDB-4E58-9B31-8074DFAE0768}" type="sibTrans" cxnId="{7A8AC161-3497-497C-BEB8-84B80E5076DD}">
      <dgm:prSet/>
      <dgm:spPr/>
      <dgm:t>
        <a:bodyPr/>
        <a:lstStyle/>
        <a:p>
          <a:endParaRPr lang="en-US"/>
        </a:p>
      </dgm:t>
    </dgm:pt>
    <dgm:pt modelId="{811E892E-CA06-4448-9BE4-CF3DFECD4415}">
      <dgm:prSet/>
      <dgm:spPr/>
      <dgm:t>
        <a:bodyPr/>
        <a:lstStyle/>
        <a:p>
          <a:pPr>
            <a:lnSpc>
              <a:spcPct val="100000"/>
            </a:lnSpc>
            <a:defRPr cap="all"/>
          </a:pPr>
          <a:r>
            <a:rPr lang="en-GB"/>
            <a:t>RHE recruited in 2004 and started to work with the Parish Council on a housing survey which confirmed the need. </a:t>
          </a:r>
          <a:endParaRPr lang="en-US"/>
        </a:p>
      </dgm:t>
    </dgm:pt>
    <dgm:pt modelId="{859D27FC-B6E5-4761-AF9B-7FCAB05AA860}" type="parTrans" cxnId="{39E014FA-AA39-4CB6-BDBF-5CB7C3A2E1C6}">
      <dgm:prSet/>
      <dgm:spPr/>
      <dgm:t>
        <a:bodyPr/>
        <a:lstStyle/>
        <a:p>
          <a:endParaRPr lang="en-US"/>
        </a:p>
      </dgm:t>
    </dgm:pt>
    <dgm:pt modelId="{8F45019E-5FE7-409A-8A0A-A6C3ADE09E22}" type="sibTrans" cxnId="{39E014FA-AA39-4CB6-BDBF-5CB7C3A2E1C6}">
      <dgm:prSet/>
      <dgm:spPr/>
      <dgm:t>
        <a:bodyPr/>
        <a:lstStyle/>
        <a:p>
          <a:endParaRPr lang="en-US"/>
        </a:p>
      </dgm:t>
    </dgm:pt>
    <dgm:pt modelId="{9CCEC0FC-4AA1-4975-AAFB-756673DA5E92}" type="pres">
      <dgm:prSet presAssocID="{2E976A6E-F193-4384-A250-74A0A702989D}" presName="root" presStyleCnt="0">
        <dgm:presLayoutVars>
          <dgm:dir/>
          <dgm:resizeHandles val="exact"/>
        </dgm:presLayoutVars>
      </dgm:prSet>
      <dgm:spPr/>
    </dgm:pt>
    <dgm:pt modelId="{A299FD80-98B5-406D-B669-943617D2C91C}" type="pres">
      <dgm:prSet presAssocID="{8BB51B2C-82AE-4929-91AE-499670B54CF1}" presName="compNode" presStyleCnt="0"/>
      <dgm:spPr/>
    </dgm:pt>
    <dgm:pt modelId="{52DABD76-F794-41E2-82BD-C036272EFD09}" type="pres">
      <dgm:prSet presAssocID="{8BB51B2C-82AE-4929-91AE-499670B54CF1}" presName="iconBgRect" presStyleLbl="bgShp" presStyleIdx="0" presStyleCnt="3"/>
      <dgm:spPr>
        <a:prstGeom prst="round2DiagRect">
          <a:avLst>
            <a:gd name="adj1" fmla="val 29727"/>
            <a:gd name="adj2" fmla="val 0"/>
          </a:avLst>
        </a:prstGeom>
      </dgm:spPr>
    </dgm:pt>
    <dgm:pt modelId="{604957D2-3D12-4F56-A16C-6116D121FC5C}" type="pres">
      <dgm:prSet presAssocID="{8BB51B2C-82AE-4929-91AE-499670B54CF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stle scene"/>
        </a:ext>
      </dgm:extLst>
    </dgm:pt>
    <dgm:pt modelId="{BA60CAE1-0795-41EE-A668-FE7397478FBF}" type="pres">
      <dgm:prSet presAssocID="{8BB51B2C-82AE-4929-91AE-499670B54CF1}" presName="spaceRect" presStyleCnt="0"/>
      <dgm:spPr/>
    </dgm:pt>
    <dgm:pt modelId="{854DACE3-0845-4D96-B5BA-97EAE71CB27F}" type="pres">
      <dgm:prSet presAssocID="{8BB51B2C-82AE-4929-91AE-499670B54CF1}" presName="textRect" presStyleLbl="revTx" presStyleIdx="0" presStyleCnt="3">
        <dgm:presLayoutVars>
          <dgm:chMax val="1"/>
          <dgm:chPref val="1"/>
        </dgm:presLayoutVars>
      </dgm:prSet>
      <dgm:spPr/>
    </dgm:pt>
    <dgm:pt modelId="{B93F6350-82CC-45BB-8029-FB1FA1F7F9EF}" type="pres">
      <dgm:prSet presAssocID="{30955769-8B1C-490B-AB85-0FE9A78B16E9}" presName="sibTrans" presStyleCnt="0"/>
      <dgm:spPr/>
    </dgm:pt>
    <dgm:pt modelId="{7A45199E-24D1-4B0F-BC1B-6D6A3A85CC7B}" type="pres">
      <dgm:prSet presAssocID="{CBC84E84-35F3-4AA3-A5EA-FCC17EFEF480}" presName="compNode" presStyleCnt="0"/>
      <dgm:spPr/>
    </dgm:pt>
    <dgm:pt modelId="{64547FE7-9DCE-4B71-AA33-B9A288E3A879}" type="pres">
      <dgm:prSet presAssocID="{CBC84E84-35F3-4AA3-A5EA-FCC17EFEF480}" presName="iconBgRect" presStyleLbl="bgShp" presStyleIdx="1" presStyleCnt="3"/>
      <dgm:spPr>
        <a:prstGeom prst="round2DiagRect">
          <a:avLst>
            <a:gd name="adj1" fmla="val 29727"/>
            <a:gd name="adj2" fmla="val 0"/>
          </a:avLst>
        </a:prstGeom>
      </dgm:spPr>
    </dgm:pt>
    <dgm:pt modelId="{A34128CB-2D44-4BA2-8711-7051475C523A}" type="pres">
      <dgm:prSet presAssocID="{CBC84E84-35F3-4AA3-A5EA-FCC17EFEF48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5AB661FF-365E-4E36-B835-6DE2A038A44A}" type="pres">
      <dgm:prSet presAssocID="{CBC84E84-35F3-4AA3-A5EA-FCC17EFEF480}" presName="spaceRect" presStyleCnt="0"/>
      <dgm:spPr/>
    </dgm:pt>
    <dgm:pt modelId="{BAE806D4-1E7C-4938-9708-28DF9C2F0695}" type="pres">
      <dgm:prSet presAssocID="{CBC84E84-35F3-4AA3-A5EA-FCC17EFEF480}" presName="textRect" presStyleLbl="revTx" presStyleIdx="1" presStyleCnt="3">
        <dgm:presLayoutVars>
          <dgm:chMax val="1"/>
          <dgm:chPref val="1"/>
        </dgm:presLayoutVars>
      </dgm:prSet>
      <dgm:spPr/>
    </dgm:pt>
    <dgm:pt modelId="{4F991878-A48F-461F-8174-D1B97FE14614}" type="pres">
      <dgm:prSet presAssocID="{8408678C-3DDB-4E58-9B31-8074DFAE0768}" presName="sibTrans" presStyleCnt="0"/>
      <dgm:spPr/>
    </dgm:pt>
    <dgm:pt modelId="{358027CC-9004-4EB9-8B69-B0F574C04A31}" type="pres">
      <dgm:prSet presAssocID="{811E892E-CA06-4448-9BE4-CF3DFECD4415}" presName="compNode" presStyleCnt="0"/>
      <dgm:spPr/>
    </dgm:pt>
    <dgm:pt modelId="{046E340E-1C78-410D-8B06-B15B90991E52}" type="pres">
      <dgm:prSet presAssocID="{811E892E-CA06-4448-9BE4-CF3DFECD4415}" presName="iconBgRect" presStyleLbl="bgShp" presStyleIdx="2" presStyleCnt="3"/>
      <dgm:spPr>
        <a:prstGeom prst="round2DiagRect">
          <a:avLst>
            <a:gd name="adj1" fmla="val 29727"/>
            <a:gd name="adj2" fmla="val 0"/>
          </a:avLst>
        </a:prstGeom>
      </dgm:spPr>
    </dgm:pt>
    <dgm:pt modelId="{023AA681-4EA1-41B0-9E3D-0F2ACD36CF1E}" type="pres">
      <dgm:prSet presAssocID="{811E892E-CA06-4448-9BE4-CF3DFECD441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burban scene"/>
        </a:ext>
      </dgm:extLst>
    </dgm:pt>
    <dgm:pt modelId="{2E9C1469-EA46-4A1F-A021-54D34A295D17}" type="pres">
      <dgm:prSet presAssocID="{811E892E-CA06-4448-9BE4-CF3DFECD4415}" presName="spaceRect" presStyleCnt="0"/>
      <dgm:spPr/>
    </dgm:pt>
    <dgm:pt modelId="{F66D7090-4FEF-4989-B973-D210F3679EC1}" type="pres">
      <dgm:prSet presAssocID="{811E892E-CA06-4448-9BE4-CF3DFECD4415}" presName="textRect" presStyleLbl="revTx" presStyleIdx="2" presStyleCnt="3">
        <dgm:presLayoutVars>
          <dgm:chMax val="1"/>
          <dgm:chPref val="1"/>
        </dgm:presLayoutVars>
      </dgm:prSet>
      <dgm:spPr/>
    </dgm:pt>
  </dgm:ptLst>
  <dgm:cxnLst>
    <dgm:cxn modelId="{D5525D04-0C1E-4612-9A9B-98F0B8147155}" type="presOf" srcId="{2E976A6E-F193-4384-A250-74A0A702989D}" destId="{9CCEC0FC-4AA1-4975-AAFB-756673DA5E92}" srcOrd="0" destOrd="0" presId="urn:microsoft.com/office/officeart/2018/5/layout/IconLeafLabelList"/>
    <dgm:cxn modelId="{BC487C17-A0AA-4CEB-94B9-4A71F4AB0B94}" type="presOf" srcId="{CBC84E84-35F3-4AA3-A5EA-FCC17EFEF480}" destId="{BAE806D4-1E7C-4938-9708-28DF9C2F0695}" srcOrd="0" destOrd="0" presId="urn:microsoft.com/office/officeart/2018/5/layout/IconLeafLabelList"/>
    <dgm:cxn modelId="{7A8AC161-3497-497C-BEB8-84B80E5076DD}" srcId="{2E976A6E-F193-4384-A250-74A0A702989D}" destId="{CBC84E84-35F3-4AA3-A5EA-FCC17EFEF480}" srcOrd="1" destOrd="0" parTransId="{E5A9965D-8CA9-4898-8F69-27E6165D8D10}" sibTransId="{8408678C-3DDB-4E58-9B31-8074DFAE0768}"/>
    <dgm:cxn modelId="{BD9A6D76-1B21-492D-BDFF-4607EE733945}" srcId="{2E976A6E-F193-4384-A250-74A0A702989D}" destId="{8BB51B2C-82AE-4929-91AE-499670B54CF1}" srcOrd="0" destOrd="0" parTransId="{4629F563-1E3C-4620-8648-09B85FD4D6F6}" sibTransId="{30955769-8B1C-490B-AB85-0FE9A78B16E9}"/>
    <dgm:cxn modelId="{A5C91DCE-23B5-4F1A-8EE3-7523D8946879}" type="presOf" srcId="{8BB51B2C-82AE-4929-91AE-499670B54CF1}" destId="{854DACE3-0845-4D96-B5BA-97EAE71CB27F}" srcOrd="0" destOrd="0" presId="urn:microsoft.com/office/officeart/2018/5/layout/IconLeafLabelList"/>
    <dgm:cxn modelId="{F44DCCEB-E0FE-48AC-B6B9-6F10F4395347}" type="presOf" srcId="{811E892E-CA06-4448-9BE4-CF3DFECD4415}" destId="{F66D7090-4FEF-4989-B973-D210F3679EC1}" srcOrd="0" destOrd="0" presId="urn:microsoft.com/office/officeart/2018/5/layout/IconLeafLabelList"/>
    <dgm:cxn modelId="{39E014FA-AA39-4CB6-BDBF-5CB7C3A2E1C6}" srcId="{2E976A6E-F193-4384-A250-74A0A702989D}" destId="{811E892E-CA06-4448-9BE4-CF3DFECD4415}" srcOrd="2" destOrd="0" parTransId="{859D27FC-B6E5-4761-AF9B-7FCAB05AA860}" sibTransId="{8F45019E-5FE7-409A-8A0A-A6C3ADE09E22}"/>
    <dgm:cxn modelId="{2F7B0D29-B634-4608-B17F-765CF5557B24}" type="presParOf" srcId="{9CCEC0FC-4AA1-4975-AAFB-756673DA5E92}" destId="{A299FD80-98B5-406D-B669-943617D2C91C}" srcOrd="0" destOrd="0" presId="urn:microsoft.com/office/officeart/2018/5/layout/IconLeafLabelList"/>
    <dgm:cxn modelId="{29329856-C6E6-4EA9-ABE3-133AEC6ED00C}" type="presParOf" srcId="{A299FD80-98B5-406D-B669-943617D2C91C}" destId="{52DABD76-F794-41E2-82BD-C036272EFD09}" srcOrd="0" destOrd="0" presId="urn:microsoft.com/office/officeart/2018/5/layout/IconLeafLabelList"/>
    <dgm:cxn modelId="{4D43E7B6-7B25-4624-8C4E-32EA8EBDC9EB}" type="presParOf" srcId="{A299FD80-98B5-406D-B669-943617D2C91C}" destId="{604957D2-3D12-4F56-A16C-6116D121FC5C}" srcOrd="1" destOrd="0" presId="urn:microsoft.com/office/officeart/2018/5/layout/IconLeafLabelList"/>
    <dgm:cxn modelId="{0AB05020-1389-427E-9D92-225650526128}" type="presParOf" srcId="{A299FD80-98B5-406D-B669-943617D2C91C}" destId="{BA60CAE1-0795-41EE-A668-FE7397478FBF}" srcOrd="2" destOrd="0" presId="urn:microsoft.com/office/officeart/2018/5/layout/IconLeafLabelList"/>
    <dgm:cxn modelId="{8F7FDC58-58B1-421C-AAC8-D549F8829797}" type="presParOf" srcId="{A299FD80-98B5-406D-B669-943617D2C91C}" destId="{854DACE3-0845-4D96-B5BA-97EAE71CB27F}" srcOrd="3" destOrd="0" presId="urn:microsoft.com/office/officeart/2018/5/layout/IconLeafLabelList"/>
    <dgm:cxn modelId="{DE83D8C5-3D34-4C8C-896D-A74563218D39}" type="presParOf" srcId="{9CCEC0FC-4AA1-4975-AAFB-756673DA5E92}" destId="{B93F6350-82CC-45BB-8029-FB1FA1F7F9EF}" srcOrd="1" destOrd="0" presId="urn:microsoft.com/office/officeart/2018/5/layout/IconLeafLabelList"/>
    <dgm:cxn modelId="{99F78615-C644-4276-8164-9913356E8960}" type="presParOf" srcId="{9CCEC0FC-4AA1-4975-AAFB-756673DA5E92}" destId="{7A45199E-24D1-4B0F-BC1B-6D6A3A85CC7B}" srcOrd="2" destOrd="0" presId="urn:microsoft.com/office/officeart/2018/5/layout/IconLeafLabelList"/>
    <dgm:cxn modelId="{F4684971-4019-4980-BAB3-9E2BC080A6FD}" type="presParOf" srcId="{7A45199E-24D1-4B0F-BC1B-6D6A3A85CC7B}" destId="{64547FE7-9DCE-4B71-AA33-B9A288E3A879}" srcOrd="0" destOrd="0" presId="urn:microsoft.com/office/officeart/2018/5/layout/IconLeafLabelList"/>
    <dgm:cxn modelId="{44A0230C-E39F-4349-9E0F-064DE6A71029}" type="presParOf" srcId="{7A45199E-24D1-4B0F-BC1B-6D6A3A85CC7B}" destId="{A34128CB-2D44-4BA2-8711-7051475C523A}" srcOrd="1" destOrd="0" presId="urn:microsoft.com/office/officeart/2018/5/layout/IconLeafLabelList"/>
    <dgm:cxn modelId="{4C5DE878-3CB3-4CC8-93C1-834FD5D221CF}" type="presParOf" srcId="{7A45199E-24D1-4B0F-BC1B-6D6A3A85CC7B}" destId="{5AB661FF-365E-4E36-B835-6DE2A038A44A}" srcOrd="2" destOrd="0" presId="urn:microsoft.com/office/officeart/2018/5/layout/IconLeafLabelList"/>
    <dgm:cxn modelId="{45B109C9-59D8-46E8-8B27-B7624D91086D}" type="presParOf" srcId="{7A45199E-24D1-4B0F-BC1B-6D6A3A85CC7B}" destId="{BAE806D4-1E7C-4938-9708-28DF9C2F0695}" srcOrd="3" destOrd="0" presId="urn:microsoft.com/office/officeart/2018/5/layout/IconLeafLabelList"/>
    <dgm:cxn modelId="{E3344F3C-04D0-4D7E-8CD8-D13492D5E3F7}" type="presParOf" srcId="{9CCEC0FC-4AA1-4975-AAFB-756673DA5E92}" destId="{4F991878-A48F-461F-8174-D1B97FE14614}" srcOrd="3" destOrd="0" presId="urn:microsoft.com/office/officeart/2018/5/layout/IconLeafLabelList"/>
    <dgm:cxn modelId="{83C6BD04-38F4-451E-87F4-766DC1DABB8B}" type="presParOf" srcId="{9CCEC0FC-4AA1-4975-AAFB-756673DA5E92}" destId="{358027CC-9004-4EB9-8B69-B0F574C04A31}" srcOrd="4" destOrd="0" presId="urn:microsoft.com/office/officeart/2018/5/layout/IconLeafLabelList"/>
    <dgm:cxn modelId="{FDB0B8B6-5AFC-4C66-88C1-F6F48D41D39C}" type="presParOf" srcId="{358027CC-9004-4EB9-8B69-B0F574C04A31}" destId="{046E340E-1C78-410D-8B06-B15B90991E52}" srcOrd="0" destOrd="0" presId="urn:microsoft.com/office/officeart/2018/5/layout/IconLeafLabelList"/>
    <dgm:cxn modelId="{7DC005BD-AF2D-4BBF-87EF-F1D1A7230665}" type="presParOf" srcId="{358027CC-9004-4EB9-8B69-B0F574C04A31}" destId="{023AA681-4EA1-41B0-9E3D-0F2ACD36CF1E}" srcOrd="1" destOrd="0" presId="urn:microsoft.com/office/officeart/2018/5/layout/IconLeafLabelList"/>
    <dgm:cxn modelId="{2CA4A41F-27F0-4EF0-B5A1-6A3981E151B7}" type="presParOf" srcId="{358027CC-9004-4EB9-8B69-B0F574C04A31}" destId="{2E9C1469-EA46-4A1F-A021-54D34A295D17}" srcOrd="2" destOrd="0" presId="urn:microsoft.com/office/officeart/2018/5/layout/IconLeafLabelList"/>
    <dgm:cxn modelId="{24C110C3-F869-4E12-8BCF-FEDA3DDB07D0}" type="presParOf" srcId="{358027CC-9004-4EB9-8B69-B0F574C04A31}" destId="{F66D7090-4FEF-4989-B973-D210F3679EC1}"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976A6E-F193-4384-A250-74A0A702989D}" type="doc">
      <dgm:prSet loTypeId="urn:microsoft.com/office/officeart/2018/5/layout/IconLeafLabelList" loCatId="icon" qsTypeId="urn:microsoft.com/office/officeart/2005/8/quickstyle/simple1" qsCatId="simple" csTypeId="urn:microsoft.com/office/officeart/2018/5/colors/Iconchunking_neutralicon_accent3_2" csCatId="accent3" phldr="1"/>
      <dgm:spPr/>
      <dgm:t>
        <a:bodyPr/>
        <a:lstStyle/>
        <a:p>
          <a:endParaRPr lang="en-US"/>
        </a:p>
      </dgm:t>
    </dgm:pt>
    <dgm:pt modelId="{8BB51B2C-82AE-4929-91AE-499670B54CF1}">
      <dgm:prSet/>
      <dgm:spPr/>
      <dgm:t>
        <a:bodyPr/>
        <a:lstStyle/>
        <a:p>
          <a:pPr>
            <a:lnSpc>
              <a:spcPct val="100000"/>
            </a:lnSpc>
            <a:defRPr cap="all"/>
          </a:pPr>
          <a:r>
            <a:rPr lang="en-GB" altLang="en-US" dirty="0" err="1">
              <a:latin typeface="+mj-lt"/>
            </a:rPr>
            <a:t>Egton</a:t>
          </a:r>
          <a:r>
            <a:rPr lang="en-GB" altLang="en-US" dirty="0">
              <a:latin typeface="+mj-lt"/>
            </a:rPr>
            <a:t> parish lies about 5 miles west of Whitby and is located within the North York Moors National Park. The parish includes the villages of </a:t>
          </a:r>
          <a:r>
            <a:rPr lang="en-GB" altLang="en-US" dirty="0" err="1">
              <a:latin typeface="+mj-lt"/>
            </a:rPr>
            <a:t>Egton</a:t>
          </a:r>
          <a:r>
            <a:rPr lang="en-GB" altLang="en-US" dirty="0">
              <a:latin typeface="+mj-lt"/>
            </a:rPr>
            <a:t> and </a:t>
          </a:r>
          <a:r>
            <a:rPr lang="en-GB" altLang="en-US" dirty="0" err="1">
              <a:latin typeface="+mj-lt"/>
            </a:rPr>
            <a:t>Egton</a:t>
          </a:r>
          <a:r>
            <a:rPr lang="en-GB" altLang="en-US" dirty="0">
              <a:latin typeface="+mj-lt"/>
            </a:rPr>
            <a:t> Bridge and has a population of approx. 480.</a:t>
          </a:r>
          <a:endParaRPr lang="en-US" dirty="0"/>
        </a:p>
      </dgm:t>
    </dgm:pt>
    <dgm:pt modelId="{4629F563-1E3C-4620-8648-09B85FD4D6F6}" type="parTrans" cxnId="{BD9A6D76-1B21-492D-BDFF-4607EE733945}">
      <dgm:prSet/>
      <dgm:spPr/>
      <dgm:t>
        <a:bodyPr/>
        <a:lstStyle/>
        <a:p>
          <a:endParaRPr lang="en-US"/>
        </a:p>
      </dgm:t>
    </dgm:pt>
    <dgm:pt modelId="{30955769-8B1C-490B-AB85-0FE9A78B16E9}" type="sibTrans" cxnId="{BD9A6D76-1B21-492D-BDFF-4607EE733945}">
      <dgm:prSet/>
      <dgm:spPr/>
      <dgm:t>
        <a:bodyPr/>
        <a:lstStyle/>
        <a:p>
          <a:endParaRPr lang="en-US"/>
        </a:p>
      </dgm:t>
    </dgm:pt>
    <dgm:pt modelId="{CBC84E84-35F3-4AA3-A5EA-FCC17EFEF480}">
      <dgm:prSet/>
      <dgm:spPr/>
      <dgm:t>
        <a:bodyPr/>
        <a:lstStyle/>
        <a:p>
          <a:pPr>
            <a:lnSpc>
              <a:spcPct val="100000"/>
            </a:lnSpc>
            <a:defRPr cap="all"/>
          </a:pPr>
          <a:r>
            <a:rPr lang="en-GB" altLang="en-US" dirty="0">
              <a:latin typeface="+mj-lt"/>
            </a:rPr>
            <a:t>Work on this scheme started back in 2009 when the RHE discussed the importance of rural affordable homes with the Parish Council.</a:t>
          </a:r>
          <a:endParaRPr lang="en-US" dirty="0"/>
        </a:p>
      </dgm:t>
    </dgm:pt>
    <dgm:pt modelId="{E5A9965D-8CA9-4898-8F69-27E6165D8D10}" type="parTrans" cxnId="{7A8AC161-3497-497C-BEB8-84B80E5076DD}">
      <dgm:prSet/>
      <dgm:spPr/>
      <dgm:t>
        <a:bodyPr/>
        <a:lstStyle/>
        <a:p>
          <a:endParaRPr lang="en-US"/>
        </a:p>
      </dgm:t>
    </dgm:pt>
    <dgm:pt modelId="{8408678C-3DDB-4E58-9B31-8074DFAE0768}" type="sibTrans" cxnId="{7A8AC161-3497-497C-BEB8-84B80E5076DD}">
      <dgm:prSet/>
      <dgm:spPr/>
      <dgm:t>
        <a:bodyPr/>
        <a:lstStyle/>
        <a:p>
          <a:endParaRPr lang="en-US"/>
        </a:p>
      </dgm:t>
    </dgm:pt>
    <dgm:pt modelId="{811E892E-CA06-4448-9BE4-CF3DFECD4415}">
      <dgm:prSet/>
      <dgm:spPr/>
      <dgm:t>
        <a:bodyPr/>
        <a:lstStyle/>
        <a:p>
          <a:pPr>
            <a:lnSpc>
              <a:spcPct val="100000"/>
            </a:lnSpc>
            <a:defRPr cap="all"/>
          </a:pPr>
          <a:r>
            <a:rPr lang="en-GB" altLang="en-US" dirty="0">
              <a:latin typeface="+mj-lt"/>
            </a:rPr>
            <a:t>A parish survey identified 22 local households with a housing need.</a:t>
          </a:r>
          <a:r>
            <a:rPr lang="en-GB" dirty="0"/>
            <a:t>. </a:t>
          </a:r>
          <a:endParaRPr lang="en-US" dirty="0"/>
        </a:p>
      </dgm:t>
    </dgm:pt>
    <dgm:pt modelId="{859D27FC-B6E5-4761-AF9B-7FCAB05AA860}" type="parTrans" cxnId="{39E014FA-AA39-4CB6-BDBF-5CB7C3A2E1C6}">
      <dgm:prSet/>
      <dgm:spPr/>
      <dgm:t>
        <a:bodyPr/>
        <a:lstStyle/>
        <a:p>
          <a:endParaRPr lang="en-US"/>
        </a:p>
      </dgm:t>
    </dgm:pt>
    <dgm:pt modelId="{8F45019E-5FE7-409A-8A0A-A6C3ADE09E22}" type="sibTrans" cxnId="{39E014FA-AA39-4CB6-BDBF-5CB7C3A2E1C6}">
      <dgm:prSet/>
      <dgm:spPr/>
      <dgm:t>
        <a:bodyPr/>
        <a:lstStyle/>
        <a:p>
          <a:endParaRPr lang="en-US"/>
        </a:p>
      </dgm:t>
    </dgm:pt>
    <dgm:pt modelId="{9CCEC0FC-4AA1-4975-AAFB-756673DA5E92}" type="pres">
      <dgm:prSet presAssocID="{2E976A6E-F193-4384-A250-74A0A702989D}" presName="root" presStyleCnt="0">
        <dgm:presLayoutVars>
          <dgm:dir/>
          <dgm:resizeHandles val="exact"/>
        </dgm:presLayoutVars>
      </dgm:prSet>
      <dgm:spPr/>
    </dgm:pt>
    <dgm:pt modelId="{A299FD80-98B5-406D-B669-943617D2C91C}" type="pres">
      <dgm:prSet presAssocID="{8BB51B2C-82AE-4929-91AE-499670B54CF1}" presName="compNode" presStyleCnt="0"/>
      <dgm:spPr/>
    </dgm:pt>
    <dgm:pt modelId="{52DABD76-F794-41E2-82BD-C036272EFD09}" type="pres">
      <dgm:prSet presAssocID="{8BB51B2C-82AE-4929-91AE-499670B54CF1}" presName="iconBgRect" presStyleLbl="bgShp" presStyleIdx="0" presStyleCnt="3"/>
      <dgm:spPr>
        <a:prstGeom prst="round2DiagRect">
          <a:avLst>
            <a:gd name="adj1" fmla="val 29727"/>
            <a:gd name="adj2" fmla="val 0"/>
          </a:avLst>
        </a:prstGeom>
      </dgm:spPr>
    </dgm:pt>
    <dgm:pt modelId="{604957D2-3D12-4F56-A16C-6116D121FC5C}" type="pres">
      <dgm:prSet presAssocID="{8BB51B2C-82AE-4929-91AE-499670B54CF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stle scene"/>
        </a:ext>
      </dgm:extLst>
    </dgm:pt>
    <dgm:pt modelId="{BA60CAE1-0795-41EE-A668-FE7397478FBF}" type="pres">
      <dgm:prSet presAssocID="{8BB51B2C-82AE-4929-91AE-499670B54CF1}" presName="spaceRect" presStyleCnt="0"/>
      <dgm:spPr/>
    </dgm:pt>
    <dgm:pt modelId="{854DACE3-0845-4D96-B5BA-97EAE71CB27F}" type="pres">
      <dgm:prSet presAssocID="{8BB51B2C-82AE-4929-91AE-499670B54CF1}" presName="textRect" presStyleLbl="revTx" presStyleIdx="0" presStyleCnt="3">
        <dgm:presLayoutVars>
          <dgm:chMax val="1"/>
          <dgm:chPref val="1"/>
        </dgm:presLayoutVars>
      </dgm:prSet>
      <dgm:spPr/>
    </dgm:pt>
    <dgm:pt modelId="{B93F6350-82CC-45BB-8029-FB1FA1F7F9EF}" type="pres">
      <dgm:prSet presAssocID="{30955769-8B1C-490B-AB85-0FE9A78B16E9}" presName="sibTrans" presStyleCnt="0"/>
      <dgm:spPr/>
    </dgm:pt>
    <dgm:pt modelId="{7A45199E-24D1-4B0F-BC1B-6D6A3A85CC7B}" type="pres">
      <dgm:prSet presAssocID="{CBC84E84-35F3-4AA3-A5EA-FCC17EFEF480}" presName="compNode" presStyleCnt="0"/>
      <dgm:spPr/>
    </dgm:pt>
    <dgm:pt modelId="{64547FE7-9DCE-4B71-AA33-B9A288E3A879}" type="pres">
      <dgm:prSet presAssocID="{CBC84E84-35F3-4AA3-A5EA-FCC17EFEF480}" presName="iconBgRect" presStyleLbl="bgShp" presStyleIdx="1" presStyleCnt="3"/>
      <dgm:spPr>
        <a:prstGeom prst="round2DiagRect">
          <a:avLst>
            <a:gd name="adj1" fmla="val 29727"/>
            <a:gd name="adj2" fmla="val 0"/>
          </a:avLst>
        </a:prstGeom>
      </dgm:spPr>
    </dgm:pt>
    <dgm:pt modelId="{A34128CB-2D44-4BA2-8711-7051475C523A}" type="pres">
      <dgm:prSet presAssocID="{CBC84E84-35F3-4AA3-A5EA-FCC17EFEF48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5AB661FF-365E-4E36-B835-6DE2A038A44A}" type="pres">
      <dgm:prSet presAssocID="{CBC84E84-35F3-4AA3-A5EA-FCC17EFEF480}" presName="spaceRect" presStyleCnt="0"/>
      <dgm:spPr/>
    </dgm:pt>
    <dgm:pt modelId="{BAE806D4-1E7C-4938-9708-28DF9C2F0695}" type="pres">
      <dgm:prSet presAssocID="{CBC84E84-35F3-4AA3-A5EA-FCC17EFEF480}" presName="textRect" presStyleLbl="revTx" presStyleIdx="1" presStyleCnt="3">
        <dgm:presLayoutVars>
          <dgm:chMax val="1"/>
          <dgm:chPref val="1"/>
        </dgm:presLayoutVars>
      </dgm:prSet>
      <dgm:spPr/>
    </dgm:pt>
    <dgm:pt modelId="{4F991878-A48F-461F-8174-D1B97FE14614}" type="pres">
      <dgm:prSet presAssocID="{8408678C-3DDB-4E58-9B31-8074DFAE0768}" presName="sibTrans" presStyleCnt="0"/>
      <dgm:spPr/>
    </dgm:pt>
    <dgm:pt modelId="{358027CC-9004-4EB9-8B69-B0F574C04A31}" type="pres">
      <dgm:prSet presAssocID="{811E892E-CA06-4448-9BE4-CF3DFECD4415}" presName="compNode" presStyleCnt="0"/>
      <dgm:spPr/>
    </dgm:pt>
    <dgm:pt modelId="{046E340E-1C78-410D-8B06-B15B90991E52}" type="pres">
      <dgm:prSet presAssocID="{811E892E-CA06-4448-9BE4-CF3DFECD4415}" presName="iconBgRect" presStyleLbl="bgShp" presStyleIdx="2" presStyleCnt="3"/>
      <dgm:spPr>
        <a:prstGeom prst="round2DiagRect">
          <a:avLst>
            <a:gd name="adj1" fmla="val 29727"/>
            <a:gd name="adj2" fmla="val 0"/>
          </a:avLst>
        </a:prstGeom>
      </dgm:spPr>
    </dgm:pt>
    <dgm:pt modelId="{023AA681-4EA1-41B0-9E3D-0F2ACD36CF1E}" type="pres">
      <dgm:prSet presAssocID="{811E892E-CA06-4448-9BE4-CF3DFECD441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burban scene"/>
        </a:ext>
      </dgm:extLst>
    </dgm:pt>
    <dgm:pt modelId="{2E9C1469-EA46-4A1F-A021-54D34A295D17}" type="pres">
      <dgm:prSet presAssocID="{811E892E-CA06-4448-9BE4-CF3DFECD4415}" presName="spaceRect" presStyleCnt="0"/>
      <dgm:spPr/>
    </dgm:pt>
    <dgm:pt modelId="{F66D7090-4FEF-4989-B973-D210F3679EC1}" type="pres">
      <dgm:prSet presAssocID="{811E892E-CA06-4448-9BE4-CF3DFECD4415}" presName="textRect" presStyleLbl="revTx" presStyleIdx="2" presStyleCnt="3">
        <dgm:presLayoutVars>
          <dgm:chMax val="1"/>
          <dgm:chPref val="1"/>
        </dgm:presLayoutVars>
      </dgm:prSet>
      <dgm:spPr/>
    </dgm:pt>
  </dgm:ptLst>
  <dgm:cxnLst>
    <dgm:cxn modelId="{D5525D04-0C1E-4612-9A9B-98F0B8147155}" type="presOf" srcId="{2E976A6E-F193-4384-A250-74A0A702989D}" destId="{9CCEC0FC-4AA1-4975-AAFB-756673DA5E92}" srcOrd="0" destOrd="0" presId="urn:microsoft.com/office/officeart/2018/5/layout/IconLeafLabelList"/>
    <dgm:cxn modelId="{BC487C17-A0AA-4CEB-94B9-4A71F4AB0B94}" type="presOf" srcId="{CBC84E84-35F3-4AA3-A5EA-FCC17EFEF480}" destId="{BAE806D4-1E7C-4938-9708-28DF9C2F0695}" srcOrd="0" destOrd="0" presId="urn:microsoft.com/office/officeart/2018/5/layout/IconLeafLabelList"/>
    <dgm:cxn modelId="{7A8AC161-3497-497C-BEB8-84B80E5076DD}" srcId="{2E976A6E-F193-4384-A250-74A0A702989D}" destId="{CBC84E84-35F3-4AA3-A5EA-FCC17EFEF480}" srcOrd="1" destOrd="0" parTransId="{E5A9965D-8CA9-4898-8F69-27E6165D8D10}" sibTransId="{8408678C-3DDB-4E58-9B31-8074DFAE0768}"/>
    <dgm:cxn modelId="{BD9A6D76-1B21-492D-BDFF-4607EE733945}" srcId="{2E976A6E-F193-4384-A250-74A0A702989D}" destId="{8BB51B2C-82AE-4929-91AE-499670B54CF1}" srcOrd="0" destOrd="0" parTransId="{4629F563-1E3C-4620-8648-09B85FD4D6F6}" sibTransId="{30955769-8B1C-490B-AB85-0FE9A78B16E9}"/>
    <dgm:cxn modelId="{A5C91DCE-23B5-4F1A-8EE3-7523D8946879}" type="presOf" srcId="{8BB51B2C-82AE-4929-91AE-499670B54CF1}" destId="{854DACE3-0845-4D96-B5BA-97EAE71CB27F}" srcOrd="0" destOrd="0" presId="urn:microsoft.com/office/officeart/2018/5/layout/IconLeafLabelList"/>
    <dgm:cxn modelId="{F44DCCEB-E0FE-48AC-B6B9-6F10F4395347}" type="presOf" srcId="{811E892E-CA06-4448-9BE4-CF3DFECD4415}" destId="{F66D7090-4FEF-4989-B973-D210F3679EC1}" srcOrd="0" destOrd="0" presId="urn:microsoft.com/office/officeart/2018/5/layout/IconLeafLabelList"/>
    <dgm:cxn modelId="{39E014FA-AA39-4CB6-BDBF-5CB7C3A2E1C6}" srcId="{2E976A6E-F193-4384-A250-74A0A702989D}" destId="{811E892E-CA06-4448-9BE4-CF3DFECD4415}" srcOrd="2" destOrd="0" parTransId="{859D27FC-B6E5-4761-AF9B-7FCAB05AA860}" sibTransId="{8F45019E-5FE7-409A-8A0A-A6C3ADE09E22}"/>
    <dgm:cxn modelId="{2F7B0D29-B634-4608-B17F-765CF5557B24}" type="presParOf" srcId="{9CCEC0FC-4AA1-4975-AAFB-756673DA5E92}" destId="{A299FD80-98B5-406D-B669-943617D2C91C}" srcOrd="0" destOrd="0" presId="urn:microsoft.com/office/officeart/2018/5/layout/IconLeafLabelList"/>
    <dgm:cxn modelId="{29329856-C6E6-4EA9-ABE3-133AEC6ED00C}" type="presParOf" srcId="{A299FD80-98B5-406D-B669-943617D2C91C}" destId="{52DABD76-F794-41E2-82BD-C036272EFD09}" srcOrd="0" destOrd="0" presId="urn:microsoft.com/office/officeart/2018/5/layout/IconLeafLabelList"/>
    <dgm:cxn modelId="{4D43E7B6-7B25-4624-8C4E-32EA8EBDC9EB}" type="presParOf" srcId="{A299FD80-98B5-406D-B669-943617D2C91C}" destId="{604957D2-3D12-4F56-A16C-6116D121FC5C}" srcOrd="1" destOrd="0" presId="urn:microsoft.com/office/officeart/2018/5/layout/IconLeafLabelList"/>
    <dgm:cxn modelId="{0AB05020-1389-427E-9D92-225650526128}" type="presParOf" srcId="{A299FD80-98B5-406D-B669-943617D2C91C}" destId="{BA60CAE1-0795-41EE-A668-FE7397478FBF}" srcOrd="2" destOrd="0" presId="urn:microsoft.com/office/officeart/2018/5/layout/IconLeafLabelList"/>
    <dgm:cxn modelId="{8F7FDC58-58B1-421C-AAC8-D549F8829797}" type="presParOf" srcId="{A299FD80-98B5-406D-B669-943617D2C91C}" destId="{854DACE3-0845-4D96-B5BA-97EAE71CB27F}" srcOrd="3" destOrd="0" presId="urn:microsoft.com/office/officeart/2018/5/layout/IconLeafLabelList"/>
    <dgm:cxn modelId="{DE83D8C5-3D34-4C8C-896D-A74563218D39}" type="presParOf" srcId="{9CCEC0FC-4AA1-4975-AAFB-756673DA5E92}" destId="{B93F6350-82CC-45BB-8029-FB1FA1F7F9EF}" srcOrd="1" destOrd="0" presId="urn:microsoft.com/office/officeart/2018/5/layout/IconLeafLabelList"/>
    <dgm:cxn modelId="{99F78615-C644-4276-8164-9913356E8960}" type="presParOf" srcId="{9CCEC0FC-4AA1-4975-AAFB-756673DA5E92}" destId="{7A45199E-24D1-4B0F-BC1B-6D6A3A85CC7B}" srcOrd="2" destOrd="0" presId="urn:microsoft.com/office/officeart/2018/5/layout/IconLeafLabelList"/>
    <dgm:cxn modelId="{F4684971-4019-4980-BAB3-9E2BC080A6FD}" type="presParOf" srcId="{7A45199E-24D1-4B0F-BC1B-6D6A3A85CC7B}" destId="{64547FE7-9DCE-4B71-AA33-B9A288E3A879}" srcOrd="0" destOrd="0" presId="urn:microsoft.com/office/officeart/2018/5/layout/IconLeafLabelList"/>
    <dgm:cxn modelId="{44A0230C-E39F-4349-9E0F-064DE6A71029}" type="presParOf" srcId="{7A45199E-24D1-4B0F-BC1B-6D6A3A85CC7B}" destId="{A34128CB-2D44-4BA2-8711-7051475C523A}" srcOrd="1" destOrd="0" presId="urn:microsoft.com/office/officeart/2018/5/layout/IconLeafLabelList"/>
    <dgm:cxn modelId="{4C5DE878-3CB3-4CC8-93C1-834FD5D221CF}" type="presParOf" srcId="{7A45199E-24D1-4B0F-BC1B-6D6A3A85CC7B}" destId="{5AB661FF-365E-4E36-B835-6DE2A038A44A}" srcOrd="2" destOrd="0" presId="urn:microsoft.com/office/officeart/2018/5/layout/IconLeafLabelList"/>
    <dgm:cxn modelId="{45B109C9-59D8-46E8-8B27-B7624D91086D}" type="presParOf" srcId="{7A45199E-24D1-4B0F-BC1B-6D6A3A85CC7B}" destId="{BAE806D4-1E7C-4938-9708-28DF9C2F0695}" srcOrd="3" destOrd="0" presId="urn:microsoft.com/office/officeart/2018/5/layout/IconLeafLabelList"/>
    <dgm:cxn modelId="{E3344F3C-04D0-4D7E-8CD8-D13492D5E3F7}" type="presParOf" srcId="{9CCEC0FC-4AA1-4975-AAFB-756673DA5E92}" destId="{4F991878-A48F-461F-8174-D1B97FE14614}" srcOrd="3" destOrd="0" presId="urn:microsoft.com/office/officeart/2018/5/layout/IconLeafLabelList"/>
    <dgm:cxn modelId="{83C6BD04-38F4-451E-87F4-766DC1DABB8B}" type="presParOf" srcId="{9CCEC0FC-4AA1-4975-AAFB-756673DA5E92}" destId="{358027CC-9004-4EB9-8B69-B0F574C04A31}" srcOrd="4" destOrd="0" presId="urn:microsoft.com/office/officeart/2018/5/layout/IconLeafLabelList"/>
    <dgm:cxn modelId="{FDB0B8B6-5AFC-4C66-88C1-F6F48D41D39C}" type="presParOf" srcId="{358027CC-9004-4EB9-8B69-B0F574C04A31}" destId="{046E340E-1C78-410D-8B06-B15B90991E52}" srcOrd="0" destOrd="0" presId="urn:microsoft.com/office/officeart/2018/5/layout/IconLeafLabelList"/>
    <dgm:cxn modelId="{7DC005BD-AF2D-4BBF-87EF-F1D1A7230665}" type="presParOf" srcId="{358027CC-9004-4EB9-8B69-B0F574C04A31}" destId="{023AA681-4EA1-41B0-9E3D-0F2ACD36CF1E}" srcOrd="1" destOrd="0" presId="urn:microsoft.com/office/officeart/2018/5/layout/IconLeafLabelList"/>
    <dgm:cxn modelId="{2CA4A41F-27F0-4EF0-B5A1-6A3981E151B7}" type="presParOf" srcId="{358027CC-9004-4EB9-8B69-B0F574C04A31}" destId="{2E9C1469-EA46-4A1F-A021-54D34A295D17}" srcOrd="2" destOrd="0" presId="urn:microsoft.com/office/officeart/2018/5/layout/IconLeafLabelList"/>
    <dgm:cxn modelId="{24C110C3-F869-4E12-8BCF-FEDA3DDB07D0}" type="presParOf" srcId="{358027CC-9004-4EB9-8B69-B0F574C04A31}" destId="{F66D7090-4FEF-4989-B973-D210F3679EC1}"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D6AA5-38E3-457F-9F3A-60B09C443678}">
      <dsp:nvSpPr>
        <dsp:cNvPr id="0" name=""/>
        <dsp:cNvSpPr/>
      </dsp:nvSpPr>
      <dsp:spPr>
        <a:xfrm>
          <a:off x="571" y="323739"/>
          <a:ext cx="2228961" cy="13373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Longstanding partnership </a:t>
          </a:r>
          <a:endParaRPr lang="en-US" sz="1800" kern="1200" dirty="0"/>
        </a:p>
      </dsp:txBody>
      <dsp:txXfrm>
        <a:off x="571" y="323739"/>
        <a:ext cx="2228961" cy="1337376"/>
      </dsp:txXfrm>
    </dsp:sp>
    <dsp:sp modelId="{06CDAFA9-9882-4B7B-A3EF-93EFC9F27E51}">
      <dsp:nvSpPr>
        <dsp:cNvPr id="0" name=""/>
        <dsp:cNvSpPr/>
      </dsp:nvSpPr>
      <dsp:spPr>
        <a:xfrm>
          <a:off x="2452429" y="323739"/>
          <a:ext cx="2228961" cy="13373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Track record of delivery</a:t>
          </a:r>
          <a:endParaRPr lang="en-US" sz="1800" kern="1200" dirty="0"/>
        </a:p>
      </dsp:txBody>
      <dsp:txXfrm>
        <a:off x="2452429" y="323739"/>
        <a:ext cx="2228961" cy="1337376"/>
      </dsp:txXfrm>
    </dsp:sp>
    <dsp:sp modelId="{8384AB3A-78B4-4C4E-8FA3-40DDB9F132C8}">
      <dsp:nvSpPr>
        <dsp:cNvPr id="0" name=""/>
        <dsp:cNvSpPr/>
      </dsp:nvSpPr>
      <dsp:spPr>
        <a:xfrm>
          <a:off x="571" y="1884012"/>
          <a:ext cx="2228961" cy="13373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Dedicated team  of RHEs, embedded within local councils, covering  North and East Yorkshire</a:t>
          </a:r>
          <a:endParaRPr lang="en-US" sz="1800" kern="1200" dirty="0"/>
        </a:p>
      </dsp:txBody>
      <dsp:txXfrm>
        <a:off x="571" y="1884012"/>
        <a:ext cx="2228961" cy="1337376"/>
      </dsp:txXfrm>
    </dsp:sp>
    <dsp:sp modelId="{1D6C229D-037B-4D76-89A7-E2FC7979049A}">
      <dsp:nvSpPr>
        <dsp:cNvPr id="0" name=""/>
        <dsp:cNvSpPr/>
      </dsp:nvSpPr>
      <dsp:spPr>
        <a:xfrm>
          <a:off x="2452429" y="1884012"/>
          <a:ext cx="2228961" cy="13373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Nationally recognised model</a:t>
          </a:r>
          <a:endParaRPr lang="en-US" sz="1800" kern="1200" dirty="0"/>
        </a:p>
      </dsp:txBody>
      <dsp:txXfrm>
        <a:off x="2452429" y="1884012"/>
        <a:ext cx="2228961" cy="1337376"/>
      </dsp:txXfrm>
    </dsp:sp>
    <dsp:sp modelId="{84F3D672-EDA8-4EBD-B4A7-9BD15936255A}">
      <dsp:nvSpPr>
        <dsp:cNvPr id="0" name=""/>
        <dsp:cNvSpPr/>
      </dsp:nvSpPr>
      <dsp:spPr>
        <a:xfrm>
          <a:off x="571" y="3444285"/>
          <a:ext cx="2228961" cy="13373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Funded by local councils, National Parks and 15 housing association partners  </a:t>
          </a:r>
          <a:endParaRPr lang="en-US" sz="1800" kern="1200" dirty="0"/>
        </a:p>
      </dsp:txBody>
      <dsp:txXfrm>
        <a:off x="571" y="3444285"/>
        <a:ext cx="2228961" cy="1337376"/>
      </dsp:txXfrm>
    </dsp:sp>
    <dsp:sp modelId="{75EEACD3-FD32-4D1E-B2CC-134B657D3FD7}">
      <dsp:nvSpPr>
        <dsp:cNvPr id="0" name=""/>
        <dsp:cNvSpPr/>
      </dsp:nvSpPr>
      <dsp:spPr>
        <a:xfrm>
          <a:off x="2452429" y="3444285"/>
          <a:ext cx="2228961" cy="133737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Homes England approved  </a:t>
          </a:r>
          <a:endParaRPr lang="en-US" sz="1800" kern="1200"/>
        </a:p>
      </dsp:txBody>
      <dsp:txXfrm>
        <a:off x="2452429" y="3444285"/>
        <a:ext cx="2228961" cy="1337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407C6-D119-40E5-9B68-036AD6B268BA}">
      <dsp:nvSpPr>
        <dsp:cNvPr id="0" name=""/>
        <dsp:cNvSpPr/>
      </dsp:nvSpPr>
      <dsp:spPr>
        <a:xfrm>
          <a:off x="0" y="0"/>
          <a:ext cx="2775613" cy="532859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GB" sz="1600" b="1" kern="1200" dirty="0"/>
            <a:t>Local Plan allocated site</a:t>
          </a:r>
          <a:r>
            <a:rPr lang="en-GB" sz="1600" kern="1200" dirty="0"/>
            <a:t> </a:t>
          </a:r>
        </a:p>
        <a:p>
          <a:pPr marL="0" lvl="0" indent="0" algn="ctr" defTabSz="711200">
            <a:lnSpc>
              <a:spcPct val="90000"/>
            </a:lnSpc>
            <a:spcBef>
              <a:spcPct val="0"/>
            </a:spcBef>
            <a:spcAft>
              <a:spcPct val="35000"/>
            </a:spcAft>
            <a:buNone/>
          </a:pPr>
          <a:r>
            <a:rPr lang="en-GB" sz="1600" kern="1200" dirty="0"/>
            <a:t>Mix of market &amp; affordable homes </a:t>
          </a:r>
        </a:p>
        <a:p>
          <a:pPr marL="0" lvl="0" indent="0" algn="ctr" defTabSz="711200">
            <a:lnSpc>
              <a:spcPct val="90000"/>
            </a:lnSpc>
            <a:spcBef>
              <a:spcPct val="0"/>
            </a:spcBef>
            <a:spcAft>
              <a:spcPct val="35000"/>
            </a:spcAft>
            <a:buNone/>
          </a:pPr>
          <a:r>
            <a:rPr lang="en-GB" sz="1600" kern="1200" dirty="0"/>
            <a:t>Privately financed</a:t>
          </a:r>
        </a:p>
      </dsp:txBody>
      <dsp:txXfrm>
        <a:off x="0" y="2131436"/>
        <a:ext cx="2775613" cy="2131436"/>
      </dsp:txXfrm>
    </dsp:sp>
    <dsp:sp modelId="{2F326EC4-E055-44A8-B60F-3082AE67E661}">
      <dsp:nvSpPr>
        <dsp:cNvPr id="0" name=""/>
        <dsp:cNvSpPr/>
      </dsp:nvSpPr>
      <dsp:spPr>
        <a:xfrm>
          <a:off x="502379" y="319715"/>
          <a:ext cx="1774421" cy="177442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59CB17-5D63-4777-AB2B-3DDAAA546301}">
      <dsp:nvSpPr>
        <dsp:cNvPr id="0" name=""/>
        <dsp:cNvSpPr/>
      </dsp:nvSpPr>
      <dsp:spPr>
        <a:xfrm>
          <a:off x="2824221" y="0"/>
          <a:ext cx="2775613" cy="5328591"/>
        </a:xfrm>
        <a:prstGeom prst="roundRect">
          <a:avLst>
            <a:gd name="adj" fmla="val 10000"/>
          </a:avLst>
        </a:prstGeom>
        <a:solidFill>
          <a:srgbClr val="00B0F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b="1" kern="1200" dirty="0"/>
            <a:t>Developers working in partnership </a:t>
          </a:r>
        </a:p>
        <a:p>
          <a:pPr marL="0" lvl="0" indent="0" algn="ctr" defTabSz="622300">
            <a:lnSpc>
              <a:spcPct val="90000"/>
            </a:lnSpc>
            <a:spcBef>
              <a:spcPct val="0"/>
            </a:spcBef>
            <a:spcAft>
              <a:spcPct val="35000"/>
            </a:spcAft>
            <a:buNone/>
          </a:pPr>
          <a:r>
            <a:rPr lang="en-GB" sz="1400" b="0" kern="1200" dirty="0"/>
            <a:t>Landowners </a:t>
          </a:r>
        </a:p>
        <a:p>
          <a:pPr marL="0" lvl="0" indent="0" algn="ctr" defTabSz="622300">
            <a:lnSpc>
              <a:spcPct val="90000"/>
            </a:lnSpc>
            <a:spcBef>
              <a:spcPct val="0"/>
            </a:spcBef>
            <a:spcAft>
              <a:spcPct val="35000"/>
            </a:spcAft>
            <a:buNone/>
          </a:pPr>
          <a:r>
            <a:rPr lang="en-GB" sz="1400" b="0" kern="1200" dirty="0"/>
            <a:t>Private developers</a:t>
          </a:r>
        </a:p>
        <a:p>
          <a:pPr marL="0" lvl="0" indent="0" algn="ctr" defTabSz="622300">
            <a:lnSpc>
              <a:spcPct val="90000"/>
            </a:lnSpc>
            <a:spcBef>
              <a:spcPct val="0"/>
            </a:spcBef>
            <a:spcAft>
              <a:spcPct val="35000"/>
            </a:spcAft>
            <a:buNone/>
          </a:pPr>
          <a:r>
            <a:rPr lang="en-GB" sz="1400" b="0" kern="1200" dirty="0"/>
            <a:t>Housing Associations</a:t>
          </a:r>
        </a:p>
        <a:p>
          <a:pPr marL="0" lvl="0" indent="0" algn="ctr" defTabSz="622300">
            <a:lnSpc>
              <a:spcPct val="90000"/>
            </a:lnSpc>
            <a:spcBef>
              <a:spcPct val="0"/>
            </a:spcBef>
            <a:spcAft>
              <a:spcPct val="35000"/>
            </a:spcAft>
            <a:buNone/>
          </a:pPr>
          <a:r>
            <a:rPr lang="en-GB" sz="1400" b="0" kern="1200" dirty="0"/>
            <a:t>Community Led Housing  organisations</a:t>
          </a:r>
        </a:p>
        <a:p>
          <a:pPr marL="0" lvl="0" indent="0" algn="ctr" defTabSz="622300">
            <a:lnSpc>
              <a:spcPct val="90000"/>
            </a:lnSpc>
            <a:spcBef>
              <a:spcPct val="0"/>
            </a:spcBef>
            <a:spcAft>
              <a:spcPct val="35000"/>
            </a:spcAft>
            <a:buNone/>
          </a:pPr>
          <a:r>
            <a:rPr lang="en-GB" sz="1400" b="1" kern="1200" dirty="0"/>
            <a:t>Sources of Support: </a:t>
          </a:r>
        </a:p>
        <a:p>
          <a:pPr marL="0" lvl="0" indent="0" algn="ctr" defTabSz="622300">
            <a:lnSpc>
              <a:spcPct val="90000"/>
            </a:lnSpc>
            <a:spcBef>
              <a:spcPct val="0"/>
            </a:spcBef>
            <a:spcAft>
              <a:spcPct val="35000"/>
            </a:spcAft>
            <a:buNone/>
          </a:pPr>
          <a:r>
            <a:rPr lang="en-GB" sz="1400" b="0" kern="1200" dirty="0"/>
            <a:t>Rural Housing Enablers</a:t>
          </a:r>
        </a:p>
        <a:p>
          <a:pPr marL="0" lvl="0" indent="0" algn="ctr" defTabSz="622300">
            <a:lnSpc>
              <a:spcPct val="90000"/>
            </a:lnSpc>
            <a:spcBef>
              <a:spcPct val="0"/>
            </a:spcBef>
            <a:spcAft>
              <a:spcPct val="35000"/>
            </a:spcAft>
            <a:buNone/>
          </a:pPr>
          <a:r>
            <a:rPr lang="en-GB" sz="1400" b="0" kern="1200" dirty="0"/>
            <a:t>Housing Associations</a:t>
          </a:r>
        </a:p>
        <a:p>
          <a:pPr marL="0" lvl="0" indent="0" algn="ctr" defTabSz="622300">
            <a:lnSpc>
              <a:spcPct val="90000"/>
            </a:lnSpc>
            <a:spcBef>
              <a:spcPct val="0"/>
            </a:spcBef>
            <a:spcAft>
              <a:spcPct val="35000"/>
            </a:spcAft>
            <a:buNone/>
          </a:pPr>
          <a:r>
            <a:rPr lang="en-GB" sz="1400" b="0" kern="1200" dirty="0"/>
            <a:t>Community Led Housing Hub</a:t>
          </a:r>
          <a:endParaRPr lang="en-GB" sz="1400" kern="1200" dirty="0"/>
        </a:p>
      </dsp:txBody>
      <dsp:txXfrm>
        <a:off x="2824221" y="2131436"/>
        <a:ext cx="2775613" cy="2131436"/>
      </dsp:txXfrm>
    </dsp:sp>
    <dsp:sp modelId="{E24BE8C5-58CA-4B0D-BEAF-3CC86F229E04}">
      <dsp:nvSpPr>
        <dsp:cNvPr id="0" name=""/>
        <dsp:cNvSpPr/>
      </dsp:nvSpPr>
      <dsp:spPr>
        <a:xfrm>
          <a:off x="3411122" y="59053"/>
          <a:ext cx="1603970" cy="155112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490BF4-5D71-4EE7-BD16-1E9EC67330EF}">
      <dsp:nvSpPr>
        <dsp:cNvPr id="0" name=""/>
        <dsp:cNvSpPr/>
      </dsp:nvSpPr>
      <dsp:spPr>
        <a:xfrm>
          <a:off x="5719546" y="0"/>
          <a:ext cx="2775613" cy="5328591"/>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GB" sz="1600" b="1" kern="1200" dirty="0"/>
        </a:p>
        <a:p>
          <a:pPr marL="0" lvl="0" indent="0" algn="ctr" defTabSz="711200">
            <a:lnSpc>
              <a:spcPct val="90000"/>
            </a:lnSpc>
            <a:spcBef>
              <a:spcPct val="0"/>
            </a:spcBef>
            <a:spcAft>
              <a:spcPct val="35000"/>
            </a:spcAft>
            <a:buNone/>
          </a:pPr>
          <a:r>
            <a:rPr lang="en-GB" sz="1600" b="1" kern="1200" dirty="0"/>
            <a:t>Rural Exception Site</a:t>
          </a:r>
        </a:p>
        <a:p>
          <a:pPr marL="0" lvl="0" indent="0" algn="ctr" defTabSz="711200">
            <a:lnSpc>
              <a:spcPct val="90000"/>
            </a:lnSpc>
            <a:spcBef>
              <a:spcPct val="0"/>
            </a:spcBef>
            <a:spcAft>
              <a:spcPct val="35000"/>
            </a:spcAft>
            <a:buNone/>
          </a:pPr>
          <a:r>
            <a:rPr lang="en-GB" sz="1600" b="0" kern="1200" dirty="0"/>
            <a:t>Not normally considered for development </a:t>
          </a:r>
        </a:p>
        <a:p>
          <a:pPr marL="0" lvl="0" indent="0" algn="ctr" defTabSz="711200">
            <a:lnSpc>
              <a:spcPct val="90000"/>
            </a:lnSpc>
            <a:spcBef>
              <a:spcPct val="0"/>
            </a:spcBef>
            <a:spcAft>
              <a:spcPct val="35000"/>
            </a:spcAft>
            <a:buNone/>
          </a:pPr>
          <a:r>
            <a:rPr lang="en-GB" sz="1600" b="0" kern="1200" dirty="0"/>
            <a:t>100%  affordable to meet local needs</a:t>
          </a:r>
        </a:p>
        <a:p>
          <a:pPr marL="0" lvl="0" indent="0" algn="ctr" defTabSz="711200">
            <a:lnSpc>
              <a:spcPct val="90000"/>
            </a:lnSpc>
            <a:spcBef>
              <a:spcPct val="0"/>
            </a:spcBef>
            <a:spcAft>
              <a:spcPct val="35000"/>
            </a:spcAft>
            <a:buNone/>
          </a:pPr>
          <a:r>
            <a:rPr lang="en-GB" sz="1600" b="0" kern="1200" dirty="0"/>
            <a:t>Access to grant</a:t>
          </a:r>
        </a:p>
        <a:p>
          <a:pPr marL="0" lvl="0" indent="0" algn="ctr" defTabSz="711200">
            <a:lnSpc>
              <a:spcPct val="90000"/>
            </a:lnSpc>
            <a:spcBef>
              <a:spcPct val="0"/>
            </a:spcBef>
            <a:spcAft>
              <a:spcPct val="35000"/>
            </a:spcAft>
            <a:buNone/>
          </a:pPr>
          <a:endParaRPr lang="en-GB" sz="1300" b="0" kern="1200" dirty="0"/>
        </a:p>
        <a:p>
          <a:pPr marL="0" lvl="0" indent="0" algn="ctr" defTabSz="711200">
            <a:lnSpc>
              <a:spcPct val="90000"/>
            </a:lnSpc>
            <a:spcBef>
              <a:spcPct val="0"/>
            </a:spcBef>
            <a:spcAft>
              <a:spcPct val="35000"/>
            </a:spcAft>
            <a:buNone/>
          </a:pPr>
          <a:endParaRPr lang="en-GB" sz="1300" b="0" kern="1200" dirty="0"/>
        </a:p>
      </dsp:txBody>
      <dsp:txXfrm>
        <a:off x="5719546" y="2131436"/>
        <a:ext cx="2775613" cy="2131436"/>
      </dsp:txXfrm>
    </dsp:sp>
    <dsp:sp modelId="{ED0171BD-42DD-47A8-9819-0A9FDDA02A59}">
      <dsp:nvSpPr>
        <dsp:cNvPr id="0" name=""/>
        <dsp:cNvSpPr/>
      </dsp:nvSpPr>
      <dsp:spPr>
        <a:xfrm>
          <a:off x="6220142" y="319715"/>
          <a:ext cx="1774421" cy="1774421"/>
        </a:xfrm>
        <a:prstGeom prst="ellipse">
          <a:avLst/>
        </a:prstGeom>
        <a:blipFill>
          <a:blip xmlns:r="http://schemas.openxmlformats.org/officeDocument/2006/relationships" r:embed="rId3"/>
          <a:srcRect/>
          <a:stretch>
            <a:fillRect l="-39000" r="-39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4D96C7-76C0-4FA0-8F51-D636732068DF}">
      <dsp:nvSpPr>
        <dsp:cNvPr id="0" name=""/>
        <dsp:cNvSpPr/>
      </dsp:nvSpPr>
      <dsp:spPr>
        <a:xfrm>
          <a:off x="428133" y="4553433"/>
          <a:ext cx="7817188" cy="775158"/>
        </a:xfrm>
        <a:prstGeom prst="leftRightArrow">
          <a:avLst/>
        </a:prstGeom>
        <a:solidFill>
          <a:schemeClr val="accent1">
            <a:tint val="6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DABD76-F794-41E2-82BD-C036272EFD09}">
      <dsp:nvSpPr>
        <dsp:cNvPr id="0" name=""/>
        <dsp:cNvSpPr/>
      </dsp:nvSpPr>
      <dsp:spPr>
        <a:xfrm>
          <a:off x="299594" y="697650"/>
          <a:ext cx="936087" cy="9360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4957D2-3D12-4F56-A16C-6116D121FC5C}">
      <dsp:nvSpPr>
        <dsp:cNvPr id="0" name=""/>
        <dsp:cNvSpPr/>
      </dsp:nvSpPr>
      <dsp:spPr>
        <a:xfrm>
          <a:off x="499088" y="897144"/>
          <a:ext cx="537099" cy="5370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54DACE3-0845-4D96-B5BA-97EAE71CB27F}">
      <dsp:nvSpPr>
        <dsp:cNvPr id="0" name=""/>
        <dsp:cNvSpPr/>
      </dsp:nvSpPr>
      <dsp:spPr>
        <a:xfrm>
          <a:off x="353" y="1925306"/>
          <a:ext cx="1534570" cy="1170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Danby Group Parish  serves the rural communities of Danby, Castleton, Westerdale and Commondale in the Esk Valley. It is also in the NYM Nat Park with a population of 1500.</a:t>
          </a:r>
          <a:endParaRPr lang="en-US" sz="1100" kern="1200"/>
        </a:p>
      </dsp:txBody>
      <dsp:txXfrm>
        <a:off x="353" y="1925306"/>
        <a:ext cx="1534570" cy="1170109"/>
      </dsp:txXfrm>
    </dsp:sp>
    <dsp:sp modelId="{64547FE7-9DCE-4B71-AA33-B9A288E3A879}">
      <dsp:nvSpPr>
        <dsp:cNvPr id="0" name=""/>
        <dsp:cNvSpPr/>
      </dsp:nvSpPr>
      <dsp:spPr>
        <a:xfrm>
          <a:off x="2102714" y="697650"/>
          <a:ext cx="936087" cy="9360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4128CB-2D44-4BA2-8711-7051475C523A}">
      <dsp:nvSpPr>
        <dsp:cNvPr id="0" name=""/>
        <dsp:cNvSpPr/>
      </dsp:nvSpPr>
      <dsp:spPr>
        <a:xfrm>
          <a:off x="2302208" y="897144"/>
          <a:ext cx="537099" cy="5370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E806D4-1E7C-4938-9708-28DF9C2F0695}">
      <dsp:nvSpPr>
        <dsp:cNvPr id="0" name=""/>
        <dsp:cNvSpPr/>
      </dsp:nvSpPr>
      <dsp:spPr>
        <a:xfrm>
          <a:off x="1803473" y="1925306"/>
          <a:ext cx="1534570" cy="1170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The Parish Council conducted a Parish Plan in 2002 which highlighted a need for affordable housing for local people.</a:t>
          </a:r>
          <a:endParaRPr lang="en-US" sz="1100" kern="1200"/>
        </a:p>
      </dsp:txBody>
      <dsp:txXfrm>
        <a:off x="1803473" y="1925306"/>
        <a:ext cx="1534570" cy="1170109"/>
      </dsp:txXfrm>
    </dsp:sp>
    <dsp:sp modelId="{046E340E-1C78-410D-8B06-B15B90991E52}">
      <dsp:nvSpPr>
        <dsp:cNvPr id="0" name=""/>
        <dsp:cNvSpPr/>
      </dsp:nvSpPr>
      <dsp:spPr>
        <a:xfrm>
          <a:off x="3905834" y="697650"/>
          <a:ext cx="936087" cy="9360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3AA681-4EA1-41B0-9E3D-0F2ACD36CF1E}">
      <dsp:nvSpPr>
        <dsp:cNvPr id="0" name=""/>
        <dsp:cNvSpPr/>
      </dsp:nvSpPr>
      <dsp:spPr>
        <a:xfrm>
          <a:off x="4105328" y="897144"/>
          <a:ext cx="537099" cy="5370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66D7090-4FEF-4989-B973-D210F3679EC1}">
      <dsp:nvSpPr>
        <dsp:cNvPr id="0" name=""/>
        <dsp:cNvSpPr/>
      </dsp:nvSpPr>
      <dsp:spPr>
        <a:xfrm>
          <a:off x="3606593" y="1925306"/>
          <a:ext cx="1534570" cy="1170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sz="1100" kern="1200"/>
            <a:t>RHE recruited in 2004 and started to work with the Parish Council on a housing survey which confirmed the need. </a:t>
          </a:r>
          <a:endParaRPr lang="en-US" sz="1100" kern="1200"/>
        </a:p>
      </dsp:txBody>
      <dsp:txXfrm>
        <a:off x="3606593" y="1925306"/>
        <a:ext cx="1534570" cy="11701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DABD76-F794-41E2-82BD-C036272EFD09}">
      <dsp:nvSpPr>
        <dsp:cNvPr id="0" name=""/>
        <dsp:cNvSpPr/>
      </dsp:nvSpPr>
      <dsp:spPr>
        <a:xfrm>
          <a:off x="299594" y="553784"/>
          <a:ext cx="936087" cy="9360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4957D2-3D12-4F56-A16C-6116D121FC5C}">
      <dsp:nvSpPr>
        <dsp:cNvPr id="0" name=""/>
        <dsp:cNvSpPr/>
      </dsp:nvSpPr>
      <dsp:spPr>
        <a:xfrm>
          <a:off x="499088" y="753278"/>
          <a:ext cx="537099" cy="5370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54DACE3-0845-4D96-B5BA-97EAE71CB27F}">
      <dsp:nvSpPr>
        <dsp:cNvPr id="0" name=""/>
        <dsp:cNvSpPr/>
      </dsp:nvSpPr>
      <dsp:spPr>
        <a:xfrm>
          <a:off x="353" y="1781440"/>
          <a:ext cx="1534570" cy="14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altLang="en-US" sz="1100" kern="1200" dirty="0" err="1">
              <a:latin typeface="+mj-lt"/>
            </a:rPr>
            <a:t>Egton</a:t>
          </a:r>
          <a:r>
            <a:rPr lang="en-GB" altLang="en-US" sz="1100" kern="1200" dirty="0">
              <a:latin typeface="+mj-lt"/>
            </a:rPr>
            <a:t> parish lies about 5 miles west of Whitby and is located within the North York Moors National Park. The parish includes the villages of </a:t>
          </a:r>
          <a:r>
            <a:rPr lang="en-GB" altLang="en-US" sz="1100" kern="1200" dirty="0" err="1">
              <a:latin typeface="+mj-lt"/>
            </a:rPr>
            <a:t>Egton</a:t>
          </a:r>
          <a:r>
            <a:rPr lang="en-GB" altLang="en-US" sz="1100" kern="1200" dirty="0">
              <a:latin typeface="+mj-lt"/>
            </a:rPr>
            <a:t> and </a:t>
          </a:r>
          <a:r>
            <a:rPr lang="en-GB" altLang="en-US" sz="1100" kern="1200" dirty="0" err="1">
              <a:latin typeface="+mj-lt"/>
            </a:rPr>
            <a:t>Egton</a:t>
          </a:r>
          <a:r>
            <a:rPr lang="en-GB" altLang="en-US" sz="1100" kern="1200" dirty="0">
              <a:latin typeface="+mj-lt"/>
            </a:rPr>
            <a:t> Bridge and has a population of approx. 480.</a:t>
          </a:r>
          <a:endParaRPr lang="en-US" sz="1100" kern="1200" dirty="0"/>
        </a:p>
      </dsp:txBody>
      <dsp:txXfrm>
        <a:off x="353" y="1781440"/>
        <a:ext cx="1534570" cy="1457841"/>
      </dsp:txXfrm>
    </dsp:sp>
    <dsp:sp modelId="{64547FE7-9DCE-4B71-AA33-B9A288E3A879}">
      <dsp:nvSpPr>
        <dsp:cNvPr id="0" name=""/>
        <dsp:cNvSpPr/>
      </dsp:nvSpPr>
      <dsp:spPr>
        <a:xfrm>
          <a:off x="2102714" y="553784"/>
          <a:ext cx="936087" cy="9360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4128CB-2D44-4BA2-8711-7051475C523A}">
      <dsp:nvSpPr>
        <dsp:cNvPr id="0" name=""/>
        <dsp:cNvSpPr/>
      </dsp:nvSpPr>
      <dsp:spPr>
        <a:xfrm>
          <a:off x="2302208" y="753278"/>
          <a:ext cx="537099" cy="5370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AE806D4-1E7C-4938-9708-28DF9C2F0695}">
      <dsp:nvSpPr>
        <dsp:cNvPr id="0" name=""/>
        <dsp:cNvSpPr/>
      </dsp:nvSpPr>
      <dsp:spPr>
        <a:xfrm>
          <a:off x="1803473" y="1781440"/>
          <a:ext cx="1534570" cy="14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altLang="en-US" sz="1100" kern="1200" dirty="0">
              <a:latin typeface="+mj-lt"/>
            </a:rPr>
            <a:t>Work on this scheme started back in 2009 when the RHE discussed the importance of rural affordable homes with the Parish Council.</a:t>
          </a:r>
          <a:endParaRPr lang="en-US" sz="1100" kern="1200" dirty="0"/>
        </a:p>
      </dsp:txBody>
      <dsp:txXfrm>
        <a:off x="1803473" y="1781440"/>
        <a:ext cx="1534570" cy="1457841"/>
      </dsp:txXfrm>
    </dsp:sp>
    <dsp:sp modelId="{046E340E-1C78-410D-8B06-B15B90991E52}">
      <dsp:nvSpPr>
        <dsp:cNvPr id="0" name=""/>
        <dsp:cNvSpPr/>
      </dsp:nvSpPr>
      <dsp:spPr>
        <a:xfrm>
          <a:off x="3905834" y="553784"/>
          <a:ext cx="936087" cy="93608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3AA681-4EA1-41B0-9E3D-0F2ACD36CF1E}">
      <dsp:nvSpPr>
        <dsp:cNvPr id="0" name=""/>
        <dsp:cNvSpPr/>
      </dsp:nvSpPr>
      <dsp:spPr>
        <a:xfrm>
          <a:off x="4105328" y="753278"/>
          <a:ext cx="537099" cy="5370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66D7090-4FEF-4989-B973-D210F3679EC1}">
      <dsp:nvSpPr>
        <dsp:cNvPr id="0" name=""/>
        <dsp:cNvSpPr/>
      </dsp:nvSpPr>
      <dsp:spPr>
        <a:xfrm>
          <a:off x="3606593" y="1781440"/>
          <a:ext cx="1534570" cy="1457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GB" altLang="en-US" sz="1100" kern="1200" dirty="0">
              <a:latin typeface="+mj-lt"/>
            </a:rPr>
            <a:t>A parish survey identified 22 local households with a housing need.</a:t>
          </a:r>
          <a:r>
            <a:rPr lang="en-GB" sz="1100" kern="1200" dirty="0"/>
            <a:t>. </a:t>
          </a:r>
          <a:endParaRPr lang="en-US" sz="1100" kern="1200" dirty="0"/>
        </a:p>
      </dsp:txBody>
      <dsp:txXfrm>
        <a:off x="3606593" y="1781440"/>
        <a:ext cx="1534570" cy="145784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CFC5263-895B-A089-C3A7-444F5296798E}"/>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a:p>
        </p:txBody>
      </p:sp>
      <p:sp>
        <p:nvSpPr>
          <p:cNvPr id="43011" name="Rectangle 3">
            <a:extLst>
              <a:ext uri="{FF2B5EF4-FFF2-40B4-BE49-F238E27FC236}">
                <a16:creationId xmlns:a16="http://schemas.microsoft.com/office/drawing/2014/main" id="{D8007A15-3D1B-45B5-4859-563016050406}"/>
              </a:ext>
            </a:extLst>
          </p:cNvPr>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a:p>
        </p:txBody>
      </p:sp>
      <p:sp>
        <p:nvSpPr>
          <p:cNvPr id="43012" name="Rectangle 4">
            <a:extLst>
              <a:ext uri="{FF2B5EF4-FFF2-40B4-BE49-F238E27FC236}">
                <a16:creationId xmlns:a16="http://schemas.microsoft.com/office/drawing/2014/main" id="{B877F08A-E530-DC89-0B1B-1E7EE7512AA0}"/>
              </a:ext>
            </a:extLst>
          </p:cNvPr>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a:p>
        </p:txBody>
      </p:sp>
      <p:sp>
        <p:nvSpPr>
          <p:cNvPr id="43013" name="Rectangle 5">
            <a:extLst>
              <a:ext uri="{FF2B5EF4-FFF2-40B4-BE49-F238E27FC236}">
                <a16:creationId xmlns:a16="http://schemas.microsoft.com/office/drawing/2014/main" id="{0D6D9202-DFFB-54F3-D970-6715DEFFEE8E}"/>
              </a:ext>
            </a:extLst>
          </p:cNvPr>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106E323-0950-412F-AA34-B6595DF127AA}"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4E5756-D6C6-5BEF-3482-BD8D8F00B4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a:extLst>
              <a:ext uri="{FF2B5EF4-FFF2-40B4-BE49-F238E27FC236}">
                <a16:creationId xmlns:a16="http://schemas.microsoft.com/office/drawing/2014/main" id="{468FDD23-2A45-CDE5-9925-D2F8AFD64C0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9392E7EB-22C0-4D78-A053-7664D47EAEDA}" type="datetimeFigureOut">
              <a:rPr lang="en-GB"/>
              <a:pPr>
                <a:defRPr/>
              </a:pPr>
              <a:t>11/11/2022</a:t>
            </a:fld>
            <a:endParaRPr lang="en-GB" dirty="0"/>
          </a:p>
        </p:txBody>
      </p:sp>
      <p:sp>
        <p:nvSpPr>
          <p:cNvPr id="4" name="Slide Image Placeholder 3">
            <a:extLst>
              <a:ext uri="{FF2B5EF4-FFF2-40B4-BE49-F238E27FC236}">
                <a16:creationId xmlns:a16="http://schemas.microsoft.com/office/drawing/2014/main" id="{2A07116B-B129-E120-32FC-0DF67D1FDA9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id="{6291465E-09A8-1E2E-F666-2FFE3D08E4E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0E61EB99-69B5-D716-9BC6-2D5E0782166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a:extLst>
              <a:ext uri="{FF2B5EF4-FFF2-40B4-BE49-F238E27FC236}">
                <a16:creationId xmlns:a16="http://schemas.microsoft.com/office/drawing/2014/main" id="{9A5802DE-8F80-96F5-D2CA-E10ABECAFB1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96A0B1FB-9E2C-49E8-853E-97806402B176}"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BAB25C03-AEED-C3BB-CB56-8AD0BD3873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D7DAE4FF-BE4A-993B-BCFF-D83C00E5CC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124" name="Slide Number Placeholder 3">
            <a:extLst>
              <a:ext uri="{FF2B5EF4-FFF2-40B4-BE49-F238E27FC236}">
                <a16:creationId xmlns:a16="http://schemas.microsoft.com/office/drawing/2014/main" id="{A9B08BDB-6821-D9CE-D6AC-EBE1357269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F2979A5-29D2-483E-BF10-43BC71BBC71E}" type="slidenum">
              <a:rPr lang="en-GB" altLang="en-US" sz="1200"/>
              <a:pPr/>
              <a:t>1</a:t>
            </a:fld>
            <a:endParaRPr lang="en-GB"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pPr>
              <a:defRPr/>
            </a:pPr>
            <a:endParaRPr lang="en-GB" altLang="en-US"/>
          </a:p>
        </p:txBody>
      </p:sp>
      <p:sp>
        <p:nvSpPr>
          <p:cNvPr id="5" name="Footer Placeholder 4"/>
          <p:cNvSpPr>
            <a:spLocks noGrp="1"/>
          </p:cNvSpPr>
          <p:nvPr>
            <p:ph type="ftr" sz="quarter" idx="11"/>
          </p:nvPr>
        </p:nvSpPr>
        <p:spPr>
          <a:xfrm>
            <a:off x="3623733" y="6117336"/>
            <a:ext cx="3609438" cy="365125"/>
          </a:xfrm>
        </p:spPr>
        <p:txBody>
          <a:bodyPr/>
          <a:lstStyle/>
          <a:p>
            <a:pPr>
              <a:defRPr/>
            </a:pPr>
            <a:endParaRPr lang="en-GB" altLang="en-US"/>
          </a:p>
        </p:txBody>
      </p:sp>
      <p:sp>
        <p:nvSpPr>
          <p:cNvPr id="6" name="Slide Number Placeholder 5"/>
          <p:cNvSpPr>
            <a:spLocks noGrp="1"/>
          </p:cNvSpPr>
          <p:nvPr>
            <p:ph type="sldNum" sz="quarter" idx="12"/>
          </p:nvPr>
        </p:nvSpPr>
        <p:spPr>
          <a:xfrm>
            <a:off x="8275320" y="6117336"/>
            <a:ext cx="411480" cy="365125"/>
          </a:xfrm>
        </p:spPr>
        <p:txBody>
          <a:bodyPr/>
          <a:lstStyle/>
          <a:p>
            <a:pPr>
              <a:defRPr/>
            </a:pPr>
            <a:fld id="{CBA431CE-5F46-4FAA-BBBF-98EF77656DF1}" type="slidenum">
              <a:rPr lang="en-GB" altLang="en-US" smtClean="0"/>
              <a:pPr>
                <a:defRPr/>
              </a:pPr>
              <a:t>‹#›</a:t>
            </a:fld>
            <a:endParaRPr lang="en-GB" alt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862172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a:p>
        </p:txBody>
      </p:sp>
      <p:sp>
        <p:nvSpPr>
          <p:cNvPr id="6" name="Footer Placeholder 5"/>
          <p:cNvSpPr>
            <a:spLocks noGrp="1"/>
          </p:cNvSpPr>
          <p:nvPr>
            <p:ph type="ftr" sz="quarter" idx="11"/>
          </p:nvPr>
        </p:nvSpPr>
        <p:spPr/>
        <p:txBody>
          <a:bodyPr/>
          <a:lstStyle/>
          <a:p>
            <a:pPr>
              <a:defRPr/>
            </a:pPr>
            <a:endParaRPr lang="en-GB" altLang="en-US"/>
          </a:p>
        </p:txBody>
      </p:sp>
      <p:sp>
        <p:nvSpPr>
          <p:cNvPr id="7" name="Slide Number Placeholder 6"/>
          <p:cNvSpPr>
            <a:spLocks noGrp="1"/>
          </p:cNvSpPr>
          <p:nvPr>
            <p:ph type="sldNum" sz="quarter" idx="12"/>
          </p:nvPr>
        </p:nvSpPr>
        <p:spPr/>
        <p:txBody>
          <a:bodyPr/>
          <a:lstStyle/>
          <a:p>
            <a:pPr>
              <a:defRPr/>
            </a:pPr>
            <a:fld id="{737F311C-1F27-46A8-B158-2943946EB77F}" type="slidenum">
              <a:rPr lang="en-GB" altLang="en-US" smtClean="0"/>
              <a:pPr>
                <a:defRPr/>
              </a:pPr>
              <a:t>‹#›</a:t>
            </a:fld>
            <a:endParaRPr lang="en-GB" altLang="en-US"/>
          </a:p>
        </p:txBody>
      </p:sp>
    </p:spTree>
    <p:extLst>
      <p:ext uri="{BB962C8B-B14F-4D97-AF65-F5344CB8AC3E}">
        <p14:creationId xmlns:p14="http://schemas.microsoft.com/office/powerpoint/2010/main" val="1889170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a:p>
        </p:txBody>
      </p:sp>
      <p:sp>
        <p:nvSpPr>
          <p:cNvPr id="5" name="Footer Placeholder 4"/>
          <p:cNvSpPr>
            <a:spLocks noGrp="1"/>
          </p:cNvSpPr>
          <p:nvPr>
            <p:ph type="ftr" sz="quarter" idx="11"/>
          </p:nvPr>
        </p:nvSpPr>
        <p:spPr/>
        <p:txBody>
          <a:bodyPr/>
          <a:lstStyle/>
          <a:p>
            <a:pPr>
              <a:defRPr/>
            </a:pPr>
            <a:endParaRPr lang="en-GB" altLang="en-US"/>
          </a:p>
        </p:txBody>
      </p:sp>
      <p:sp>
        <p:nvSpPr>
          <p:cNvPr id="6" name="Slide Number Placeholder 5"/>
          <p:cNvSpPr>
            <a:spLocks noGrp="1"/>
          </p:cNvSpPr>
          <p:nvPr>
            <p:ph type="sldNum" sz="quarter" idx="12"/>
          </p:nvPr>
        </p:nvSpPr>
        <p:spPr/>
        <p:txBody>
          <a:bodyPr/>
          <a:lstStyle/>
          <a:p>
            <a:pPr>
              <a:defRPr/>
            </a:pPr>
            <a:fld id="{737F311C-1F27-46A8-B158-2943946EB77F}" type="slidenum">
              <a:rPr lang="en-GB" altLang="en-US" smtClean="0"/>
              <a:pPr>
                <a:defRPr/>
              </a:pPr>
              <a:t>‹#›</a:t>
            </a:fld>
            <a:endParaRPr lang="en-GB" altLang="en-US"/>
          </a:p>
        </p:txBody>
      </p:sp>
    </p:spTree>
    <p:extLst>
      <p:ext uri="{BB962C8B-B14F-4D97-AF65-F5344CB8AC3E}">
        <p14:creationId xmlns:p14="http://schemas.microsoft.com/office/powerpoint/2010/main" val="2338340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a:p>
        </p:txBody>
      </p:sp>
      <p:sp>
        <p:nvSpPr>
          <p:cNvPr id="5" name="Footer Placeholder 4"/>
          <p:cNvSpPr>
            <a:spLocks noGrp="1"/>
          </p:cNvSpPr>
          <p:nvPr>
            <p:ph type="ftr" sz="quarter" idx="11"/>
          </p:nvPr>
        </p:nvSpPr>
        <p:spPr/>
        <p:txBody>
          <a:bodyPr/>
          <a:lstStyle/>
          <a:p>
            <a:pPr>
              <a:defRPr/>
            </a:pPr>
            <a:endParaRPr lang="en-GB" altLang="en-US"/>
          </a:p>
        </p:txBody>
      </p:sp>
      <p:sp>
        <p:nvSpPr>
          <p:cNvPr id="6" name="Slide Number Placeholder 5"/>
          <p:cNvSpPr>
            <a:spLocks noGrp="1"/>
          </p:cNvSpPr>
          <p:nvPr>
            <p:ph type="sldNum" sz="quarter" idx="12"/>
          </p:nvPr>
        </p:nvSpPr>
        <p:spPr/>
        <p:txBody>
          <a:bodyPr/>
          <a:lstStyle/>
          <a:p>
            <a:pPr>
              <a:defRPr/>
            </a:pPr>
            <a:fld id="{737F311C-1F27-46A8-B158-2943946EB77F}" type="slidenum">
              <a:rPr lang="en-GB" altLang="en-US" smtClean="0"/>
              <a:pPr>
                <a:defRPr/>
              </a:pPr>
              <a:t>‹#›</a:t>
            </a:fld>
            <a:endParaRPr lang="en-GB" altLang="en-US"/>
          </a:p>
        </p:txBody>
      </p:sp>
    </p:spTree>
    <p:extLst>
      <p:ext uri="{BB962C8B-B14F-4D97-AF65-F5344CB8AC3E}">
        <p14:creationId xmlns:p14="http://schemas.microsoft.com/office/powerpoint/2010/main" val="1221781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a:p>
        </p:txBody>
      </p:sp>
      <p:sp>
        <p:nvSpPr>
          <p:cNvPr id="5" name="Footer Placeholder 4"/>
          <p:cNvSpPr>
            <a:spLocks noGrp="1"/>
          </p:cNvSpPr>
          <p:nvPr>
            <p:ph type="ftr" sz="quarter" idx="11"/>
          </p:nvPr>
        </p:nvSpPr>
        <p:spPr/>
        <p:txBody>
          <a:bodyPr/>
          <a:lstStyle/>
          <a:p>
            <a:pPr>
              <a:defRPr/>
            </a:pPr>
            <a:endParaRPr lang="en-GB" altLang="en-US"/>
          </a:p>
        </p:txBody>
      </p:sp>
      <p:sp>
        <p:nvSpPr>
          <p:cNvPr id="6" name="Slide Number Placeholder 5"/>
          <p:cNvSpPr>
            <a:spLocks noGrp="1"/>
          </p:cNvSpPr>
          <p:nvPr>
            <p:ph type="sldNum" sz="quarter" idx="12"/>
          </p:nvPr>
        </p:nvSpPr>
        <p:spPr/>
        <p:txBody>
          <a:bodyPr/>
          <a:lstStyle/>
          <a:p>
            <a:pPr>
              <a:defRPr/>
            </a:pPr>
            <a:fld id="{737F311C-1F27-46A8-B158-2943946EB77F}" type="slidenum">
              <a:rPr lang="en-GB" altLang="en-US" smtClean="0"/>
              <a:pPr>
                <a:defRPr/>
              </a:pPr>
              <a:t>‹#›</a:t>
            </a:fld>
            <a:endParaRPr lang="en-GB" altLang="en-US"/>
          </a:p>
        </p:txBody>
      </p:sp>
    </p:spTree>
    <p:extLst>
      <p:ext uri="{BB962C8B-B14F-4D97-AF65-F5344CB8AC3E}">
        <p14:creationId xmlns:p14="http://schemas.microsoft.com/office/powerpoint/2010/main" val="3012319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a:p>
        </p:txBody>
      </p:sp>
      <p:sp>
        <p:nvSpPr>
          <p:cNvPr id="5" name="Footer Placeholder 4"/>
          <p:cNvSpPr>
            <a:spLocks noGrp="1"/>
          </p:cNvSpPr>
          <p:nvPr>
            <p:ph type="ftr" sz="quarter" idx="11"/>
          </p:nvPr>
        </p:nvSpPr>
        <p:spPr/>
        <p:txBody>
          <a:bodyPr/>
          <a:lstStyle/>
          <a:p>
            <a:pPr>
              <a:defRPr/>
            </a:pPr>
            <a:endParaRPr lang="en-GB" altLang="en-US"/>
          </a:p>
        </p:txBody>
      </p:sp>
      <p:sp>
        <p:nvSpPr>
          <p:cNvPr id="6" name="Slide Number Placeholder 5"/>
          <p:cNvSpPr>
            <a:spLocks noGrp="1"/>
          </p:cNvSpPr>
          <p:nvPr>
            <p:ph type="sldNum" sz="quarter" idx="12"/>
          </p:nvPr>
        </p:nvSpPr>
        <p:spPr/>
        <p:txBody>
          <a:bodyPr/>
          <a:lstStyle/>
          <a:p>
            <a:pPr>
              <a:defRPr/>
            </a:pPr>
            <a:fld id="{737F311C-1F27-46A8-B158-2943946EB77F}" type="slidenum">
              <a:rPr lang="en-GB" altLang="en-US" smtClean="0"/>
              <a:pPr>
                <a:defRPr/>
              </a:pPr>
              <a:t>‹#›</a:t>
            </a:fld>
            <a:endParaRPr lang="en-GB" altLang="en-US"/>
          </a:p>
        </p:txBody>
      </p:sp>
    </p:spTree>
    <p:extLst>
      <p:ext uri="{BB962C8B-B14F-4D97-AF65-F5344CB8AC3E}">
        <p14:creationId xmlns:p14="http://schemas.microsoft.com/office/powerpoint/2010/main" val="2980202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a:p>
        </p:txBody>
      </p:sp>
      <p:sp>
        <p:nvSpPr>
          <p:cNvPr id="5" name="Footer Placeholder 4"/>
          <p:cNvSpPr>
            <a:spLocks noGrp="1"/>
          </p:cNvSpPr>
          <p:nvPr>
            <p:ph type="ftr" sz="quarter" idx="11"/>
          </p:nvPr>
        </p:nvSpPr>
        <p:spPr/>
        <p:txBody>
          <a:bodyPr/>
          <a:lstStyle/>
          <a:p>
            <a:pPr>
              <a:defRPr/>
            </a:pPr>
            <a:endParaRPr lang="en-GB" altLang="en-US"/>
          </a:p>
        </p:txBody>
      </p:sp>
      <p:sp>
        <p:nvSpPr>
          <p:cNvPr id="6" name="Slide Number Placeholder 5"/>
          <p:cNvSpPr>
            <a:spLocks noGrp="1"/>
          </p:cNvSpPr>
          <p:nvPr>
            <p:ph type="sldNum" sz="quarter" idx="12"/>
          </p:nvPr>
        </p:nvSpPr>
        <p:spPr/>
        <p:txBody>
          <a:bodyPr/>
          <a:lstStyle/>
          <a:p>
            <a:pPr>
              <a:defRPr/>
            </a:pPr>
            <a:fld id="{737F311C-1F27-46A8-B158-2943946EB77F}" type="slidenum">
              <a:rPr lang="en-GB" altLang="en-US" smtClean="0"/>
              <a:pPr>
                <a:defRPr/>
              </a:pPr>
              <a:t>‹#›</a:t>
            </a:fld>
            <a:endParaRPr lang="en-GB" altLang="en-US"/>
          </a:p>
        </p:txBody>
      </p:sp>
    </p:spTree>
    <p:extLst>
      <p:ext uri="{BB962C8B-B14F-4D97-AF65-F5344CB8AC3E}">
        <p14:creationId xmlns:p14="http://schemas.microsoft.com/office/powerpoint/2010/main" val="1176043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a:p>
        </p:txBody>
      </p:sp>
      <p:sp>
        <p:nvSpPr>
          <p:cNvPr id="5" name="Footer Placeholder 4"/>
          <p:cNvSpPr>
            <a:spLocks noGrp="1"/>
          </p:cNvSpPr>
          <p:nvPr>
            <p:ph type="ftr" sz="quarter" idx="11"/>
          </p:nvPr>
        </p:nvSpPr>
        <p:spPr/>
        <p:txBody>
          <a:bodyPr/>
          <a:lstStyle/>
          <a:p>
            <a:pPr>
              <a:defRPr/>
            </a:pPr>
            <a:endParaRPr lang="en-GB" altLang="en-US"/>
          </a:p>
        </p:txBody>
      </p:sp>
      <p:sp>
        <p:nvSpPr>
          <p:cNvPr id="6" name="Slide Number Placeholder 5"/>
          <p:cNvSpPr>
            <a:spLocks noGrp="1"/>
          </p:cNvSpPr>
          <p:nvPr>
            <p:ph type="sldNum" sz="quarter" idx="12"/>
          </p:nvPr>
        </p:nvSpPr>
        <p:spPr/>
        <p:txBody>
          <a:bodyPr/>
          <a:lstStyle/>
          <a:p>
            <a:pPr>
              <a:defRPr/>
            </a:pPr>
            <a:fld id="{E8F547A6-13AE-4F9E-B344-625A2D6CC71C}" type="slidenum">
              <a:rPr lang="en-GB" altLang="en-US" smtClean="0"/>
              <a:pPr>
                <a:defRPr/>
              </a:pPr>
              <a:t>‹#›</a:t>
            </a:fld>
            <a:endParaRPr lang="en-GB" altLang="en-US"/>
          </a:p>
        </p:txBody>
      </p:sp>
    </p:spTree>
    <p:extLst>
      <p:ext uri="{BB962C8B-B14F-4D97-AF65-F5344CB8AC3E}">
        <p14:creationId xmlns:p14="http://schemas.microsoft.com/office/powerpoint/2010/main" val="910958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GB" altLang="en-US"/>
          </a:p>
        </p:txBody>
      </p:sp>
      <p:sp>
        <p:nvSpPr>
          <p:cNvPr id="5" name="Footer Placeholder 4"/>
          <p:cNvSpPr>
            <a:spLocks noGrp="1"/>
          </p:cNvSpPr>
          <p:nvPr>
            <p:ph type="ftr" sz="quarter" idx="11"/>
          </p:nvPr>
        </p:nvSpPr>
        <p:spPr/>
        <p:txBody>
          <a:bodyPr/>
          <a:lstStyle/>
          <a:p>
            <a:pPr>
              <a:defRPr/>
            </a:pPr>
            <a:endParaRPr lang="en-GB" altLang="en-US"/>
          </a:p>
        </p:txBody>
      </p:sp>
      <p:sp>
        <p:nvSpPr>
          <p:cNvPr id="6" name="Slide Number Placeholder 5"/>
          <p:cNvSpPr>
            <a:spLocks noGrp="1"/>
          </p:cNvSpPr>
          <p:nvPr>
            <p:ph type="sldNum" sz="quarter" idx="12"/>
          </p:nvPr>
        </p:nvSpPr>
        <p:spPr/>
        <p:txBody>
          <a:bodyPr/>
          <a:lstStyle/>
          <a:p>
            <a:pPr>
              <a:defRPr/>
            </a:pPr>
            <a:fld id="{24CFBDB9-C693-40FE-935B-89CD2A3B1FDA}" type="slidenum">
              <a:rPr lang="en-GB" altLang="en-US" smtClean="0"/>
              <a:pPr>
                <a:defRPr/>
              </a:pPr>
              <a:t>‹#›</a:t>
            </a:fld>
            <a:endParaRPr lang="en-GB" altLang="en-US"/>
          </a:p>
        </p:txBody>
      </p:sp>
    </p:spTree>
    <p:extLst>
      <p:ext uri="{BB962C8B-B14F-4D97-AF65-F5344CB8AC3E}">
        <p14:creationId xmlns:p14="http://schemas.microsoft.com/office/powerpoint/2010/main" val="3860113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pPr>
              <a:defRPr/>
            </a:pPr>
            <a:endParaRPr lang="en-GB" altLang="en-US"/>
          </a:p>
        </p:txBody>
      </p:sp>
      <p:sp>
        <p:nvSpPr>
          <p:cNvPr id="5" name="Footer Placeholder 4"/>
          <p:cNvSpPr>
            <a:spLocks noGrp="1"/>
          </p:cNvSpPr>
          <p:nvPr>
            <p:ph type="ftr" sz="quarter" idx="11"/>
          </p:nvPr>
        </p:nvSpPr>
        <p:spPr>
          <a:xfrm>
            <a:off x="1972647" y="6108173"/>
            <a:ext cx="5314517" cy="365125"/>
          </a:xfrm>
        </p:spPr>
        <p:txBody>
          <a:bodyPr/>
          <a:lstStyle/>
          <a:p>
            <a:pPr>
              <a:defRPr/>
            </a:pPr>
            <a:endParaRPr lang="en-GB" altLang="en-US"/>
          </a:p>
        </p:txBody>
      </p:sp>
      <p:sp>
        <p:nvSpPr>
          <p:cNvPr id="6" name="Slide Number Placeholder 5"/>
          <p:cNvSpPr>
            <a:spLocks noGrp="1"/>
          </p:cNvSpPr>
          <p:nvPr>
            <p:ph type="sldNum" sz="quarter" idx="12"/>
          </p:nvPr>
        </p:nvSpPr>
        <p:spPr>
          <a:xfrm>
            <a:off x="8258967" y="6108173"/>
            <a:ext cx="427833" cy="365125"/>
          </a:xfrm>
        </p:spPr>
        <p:txBody>
          <a:bodyPr/>
          <a:lstStyle/>
          <a:p>
            <a:pPr>
              <a:defRPr/>
            </a:pPr>
            <a:fld id="{66ED80E7-1DBB-41C9-9FB9-4453D3454C61}" type="slidenum">
              <a:rPr lang="en-GB" altLang="en-US" smtClean="0"/>
              <a:pPr>
                <a:defRPr/>
              </a:pPr>
              <a:t>‹#›</a:t>
            </a:fld>
            <a:endParaRPr lang="en-GB" altLang="en-US"/>
          </a:p>
        </p:txBody>
      </p:sp>
    </p:spTree>
    <p:extLst>
      <p:ext uri="{BB962C8B-B14F-4D97-AF65-F5344CB8AC3E}">
        <p14:creationId xmlns:p14="http://schemas.microsoft.com/office/powerpoint/2010/main" val="3770670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GB" altLang="en-US"/>
          </a:p>
        </p:txBody>
      </p:sp>
      <p:sp>
        <p:nvSpPr>
          <p:cNvPr id="5" name="Footer Placeholder 4"/>
          <p:cNvSpPr>
            <a:spLocks noGrp="1"/>
          </p:cNvSpPr>
          <p:nvPr>
            <p:ph type="ftr" sz="quarter" idx="11"/>
          </p:nvPr>
        </p:nvSpPr>
        <p:spPr/>
        <p:txBody>
          <a:bodyPr/>
          <a:lstStyle/>
          <a:p>
            <a:pPr>
              <a:defRPr/>
            </a:pPr>
            <a:endParaRPr lang="en-GB" altLang="en-US"/>
          </a:p>
        </p:txBody>
      </p:sp>
      <p:sp>
        <p:nvSpPr>
          <p:cNvPr id="6" name="Slide Number Placeholder 5"/>
          <p:cNvSpPr>
            <a:spLocks noGrp="1"/>
          </p:cNvSpPr>
          <p:nvPr>
            <p:ph type="sldNum" sz="quarter" idx="12"/>
          </p:nvPr>
        </p:nvSpPr>
        <p:spPr>
          <a:xfrm>
            <a:off x="8273317" y="6116070"/>
            <a:ext cx="413483" cy="365125"/>
          </a:xfrm>
        </p:spPr>
        <p:txBody>
          <a:bodyPr/>
          <a:lstStyle/>
          <a:p>
            <a:pPr>
              <a:defRPr/>
            </a:pPr>
            <a:fld id="{063C01B0-9205-4039-9BA7-CA1636285588}" type="slidenum">
              <a:rPr lang="en-GB" altLang="en-US" smtClean="0"/>
              <a:pPr>
                <a:defRPr/>
              </a:pPr>
              <a:t>‹#›</a:t>
            </a:fld>
            <a:endParaRPr lang="en-GB" altLang="en-US"/>
          </a:p>
        </p:txBody>
      </p:sp>
    </p:spTree>
    <p:extLst>
      <p:ext uri="{BB962C8B-B14F-4D97-AF65-F5344CB8AC3E}">
        <p14:creationId xmlns:p14="http://schemas.microsoft.com/office/powerpoint/2010/main" val="680150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GB" altLang="en-US"/>
          </a:p>
        </p:txBody>
      </p:sp>
      <p:sp>
        <p:nvSpPr>
          <p:cNvPr id="6" name="Footer Placeholder 5"/>
          <p:cNvSpPr>
            <a:spLocks noGrp="1"/>
          </p:cNvSpPr>
          <p:nvPr>
            <p:ph type="ftr" sz="quarter" idx="11"/>
          </p:nvPr>
        </p:nvSpPr>
        <p:spPr/>
        <p:txBody>
          <a:bodyPr/>
          <a:lstStyle/>
          <a:p>
            <a:pPr>
              <a:defRPr/>
            </a:pPr>
            <a:endParaRPr lang="en-GB" altLang="en-US"/>
          </a:p>
        </p:txBody>
      </p:sp>
      <p:sp>
        <p:nvSpPr>
          <p:cNvPr id="7" name="Slide Number Placeholder 6"/>
          <p:cNvSpPr>
            <a:spLocks noGrp="1"/>
          </p:cNvSpPr>
          <p:nvPr>
            <p:ph type="sldNum" sz="quarter" idx="12"/>
          </p:nvPr>
        </p:nvSpPr>
        <p:spPr/>
        <p:txBody>
          <a:bodyPr/>
          <a:lstStyle/>
          <a:p>
            <a:pPr>
              <a:defRPr/>
            </a:pPr>
            <a:fld id="{737F311C-1F27-46A8-B158-2943946EB77F}" type="slidenum">
              <a:rPr lang="en-GB" altLang="en-US" smtClean="0"/>
              <a:pPr>
                <a:defRPr/>
              </a:pPr>
              <a:t>‹#›</a:t>
            </a:fld>
            <a:endParaRPr lang="en-GB" altLang="en-US"/>
          </a:p>
        </p:txBody>
      </p:sp>
    </p:spTree>
    <p:extLst>
      <p:ext uri="{BB962C8B-B14F-4D97-AF65-F5344CB8AC3E}">
        <p14:creationId xmlns:p14="http://schemas.microsoft.com/office/powerpoint/2010/main" val="4185310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GB" altLang="en-US"/>
          </a:p>
        </p:txBody>
      </p:sp>
      <p:sp>
        <p:nvSpPr>
          <p:cNvPr id="8" name="Footer Placeholder 7"/>
          <p:cNvSpPr>
            <a:spLocks noGrp="1"/>
          </p:cNvSpPr>
          <p:nvPr>
            <p:ph type="ftr" sz="quarter" idx="11"/>
          </p:nvPr>
        </p:nvSpPr>
        <p:spPr/>
        <p:txBody>
          <a:bodyPr/>
          <a:lstStyle/>
          <a:p>
            <a:pPr>
              <a:defRPr/>
            </a:pPr>
            <a:endParaRPr lang="en-GB" altLang="en-US"/>
          </a:p>
        </p:txBody>
      </p:sp>
      <p:sp>
        <p:nvSpPr>
          <p:cNvPr id="9" name="Slide Number Placeholder 8"/>
          <p:cNvSpPr>
            <a:spLocks noGrp="1"/>
          </p:cNvSpPr>
          <p:nvPr>
            <p:ph type="sldNum" sz="quarter" idx="12"/>
          </p:nvPr>
        </p:nvSpPr>
        <p:spPr/>
        <p:txBody>
          <a:bodyPr/>
          <a:lstStyle/>
          <a:p>
            <a:pPr>
              <a:defRPr/>
            </a:pPr>
            <a:fld id="{A0C8DAA5-B51E-43CE-B3ED-99805D2D78BF}" type="slidenum">
              <a:rPr lang="en-GB" altLang="en-US" smtClean="0"/>
              <a:pPr>
                <a:defRPr/>
              </a:pPr>
              <a:t>‹#›</a:t>
            </a:fld>
            <a:endParaRPr lang="en-GB" altLang="en-US"/>
          </a:p>
        </p:txBody>
      </p:sp>
    </p:spTree>
    <p:extLst>
      <p:ext uri="{BB962C8B-B14F-4D97-AF65-F5344CB8AC3E}">
        <p14:creationId xmlns:p14="http://schemas.microsoft.com/office/powerpoint/2010/main" val="4023152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ltLang="en-US"/>
          </a:p>
        </p:txBody>
      </p:sp>
      <p:sp>
        <p:nvSpPr>
          <p:cNvPr id="4" name="Footer Placeholder 3"/>
          <p:cNvSpPr>
            <a:spLocks noGrp="1"/>
          </p:cNvSpPr>
          <p:nvPr>
            <p:ph type="ftr" sz="quarter" idx="11"/>
          </p:nvPr>
        </p:nvSpPr>
        <p:spPr/>
        <p:txBody>
          <a:bodyPr/>
          <a:lstStyle/>
          <a:p>
            <a:pPr>
              <a:defRPr/>
            </a:pPr>
            <a:endParaRPr lang="en-GB" altLang="en-US"/>
          </a:p>
        </p:txBody>
      </p:sp>
      <p:sp>
        <p:nvSpPr>
          <p:cNvPr id="5" name="Slide Number Placeholder 4"/>
          <p:cNvSpPr>
            <a:spLocks noGrp="1"/>
          </p:cNvSpPr>
          <p:nvPr>
            <p:ph type="sldNum" sz="quarter" idx="12"/>
          </p:nvPr>
        </p:nvSpPr>
        <p:spPr/>
        <p:txBody>
          <a:bodyPr/>
          <a:lstStyle/>
          <a:p>
            <a:pPr>
              <a:defRPr/>
            </a:pPr>
            <a:fld id="{FE7E2B0B-C2D6-484F-A292-6AEA55C83145}" type="slidenum">
              <a:rPr lang="en-GB" altLang="en-US" smtClean="0"/>
              <a:pPr>
                <a:defRPr/>
              </a:pPr>
              <a:t>‹#›</a:t>
            </a:fld>
            <a:endParaRPr lang="en-GB" altLang="en-US"/>
          </a:p>
        </p:txBody>
      </p:sp>
    </p:spTree>
    <p:extLst>
      <p:ext uri="{BB962C8B-B14F-4D97-AF65-F5344CB8AC3E}">
        <p14:creationId xmlns:p14="http://schemas.microsoft.com/office/powerpoint/2010/main" val="3272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ltLang="en-US"/>
          </a:p>
        </p:txBody>
      </p:sp>
      <p:sp>
        <p:nvSpPr>
          <p:cNvPr id="3" name="Footer Placeholder 2"/>
          <p:cNvSpPr>
            <a:spLocks noGrp="1"/>
          </p:cNvSpPr>
          <p:nvPr>
            <p:ph type="ftr" sz="quarter" idx="11"/>
          </p:nvPr>
        </p:nvSpPr>
        <p:spPr/>
        <p:txBody>
          <a:bodyPr/>
          <a:lstStyle/>
          <a:p>
            <a:pPr>
              <a:defRPr/>
            </a:pPr>
            <a:endParaRPr lang="en-GB" altLang="en-US"/>
          </a:p>
        </p:txBody>
      </p:sp>
      <p:sp>
        <p:nvSpPr>
          <p:cNvPr id="4" name="Slide Number Placeholder 3"/>
          <p:cNvSpPr>
            <a:spLocks noGrp="1"/>
          </p:cNvSpPr>
          <p:nvPr>
            <p:ph type="sldNum" sz="quarter" idx="12"/>
          </p:nvPr>
        </p:nvSpPr>
        <p:spPr/>
        <p:txBody>
          <a:bodyPr/>
          <a:lstStyle/>
          <a:p>
            <a:pPr>
              <a:defRPr/>
            </a:pPr>
            <a:fld id="{044714B7-F6FB-4F98-8B81-005DC277E9A3}" type="slidenum">
              <a:rPr lang="en-GB" altLang="en-US" smtClean="0"/>
              <a:pPr>
                <a:defRPr/>
              </a:pPr>
              <a:t>‹#›</a:t>
            </a:fld>
            <a:endParaRPr lang="en-GB" altLang="en-US"/>
          </a:p>
        </p:txBody>
      </p:sp>
    </p:spTree>
    <p:extLst>
      <p:ext uri="{BB962C8B-B14F-4D97-AF65-F5344CB8AC3E}">
        <p14:creationId xmlns:p14="http://schemas.microsoft.com/office/powerpoint/2010/main" val="282723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a:p>
        </p:txBody>
      </p:sp>
      <p:sp>
        <p:nvSpPr>
          <p:cNvPr id="6" name="Footer Placeholder 5"/>
          <p:cNvSpPr>
            <a:spLocks noGrp="1"/>
          </p:cNvSpPr>
          <p:nvPr>
            <p:ph type="ftr" sz="quarter" idx="11"/>
          </p:nvPr>
        </p:nvSpPr>
        <p:spPr/>
        <p:txBody>
          <a:bodyPr/>
          <a:lstStyle/>
          <a:p>
            <a:pPr>
              <a:defRPr/>
            </a:pPr>
            <a:endParaRPr lang="en-GB" altLang="en-US"/>
          </a:p>
        </p:txBody>
      </p:sp>
      <p:sp>
        <p:nvSpPr>
          <p:cNvPr id="7" name="Slide Number Placeholder 6"/>
          <p:cNvSpPr>
            <a:spLocks noGrp="1"/>
          </p:cNvSpPr>
          <p:nvPr>
            <p:ph type="sldNum" sz="quarter" idx="12"/>
          </p:nvPr>
        </p:nvSpPr>
        <p:spPr/>
        <p:txBody>
          <a:bodyPr/>
          <a:lstStyle/>
          <a:p>
            <a:pPr>
              <a:defRPr/>
            </a:pPr>
            <a:fld id="{1DC58F61-19AF-42A6-AF1F-75BA49D9EA98}" type="slidenum">
              <a:rPr lang="en-GB" altLang="en-US" smtClean="0"/>
              <a:pPr>
                <a:defRPr/>
              </a:pPr>
              <a:t>‹#›</a:t>
            </a:fld>
            <a:endParaRPr lang="en-GB" altLang="en-US"/>
          </a:p>
        </p:txBody>
      </p:sp>
    </p:spTree>
    <p:extLst>
      <p:ext uri="{BB962C8B-B14F-4D97-AF65-F5344CB8AC3E}">
        <p14:creationId xmlns:p14="http://schemas.microsoft.com/office/powerpoint/2010/main" val="325802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GB" altLang="en-US"/>
          </a:p>
        </p:txBody>
      </p:sp>
      <p:sp>
        <p:nvSpPr>
          <p:cNvPr id="6" name="Footer Placeholder 5"/>
          <p:cNvSpPr>
            <a:spLocks noGrp="1"/>
          </p:cNvSpPr>
          <p:nvPr>
            <p:ph type="ftr" sz="quarter" idx="11"/>
          </p:nvPr>
        </p:nvSpPr>
        <p:spPr/>
        <p:txBody>
          <a:bodyPr/>
          <a:lstStyle/>
          <a:p>
            <a:pPr>
              <a:defRPr/>
            </a:pPr>
            <a:endParaRPr lang="en-GB" altLang="en-US"/>
          </a:p>
        </p:txBody>
      </p:sp>
      <p:sp>
        <p:nvSpPr>
          <p:cNvPr id="7" name="Slide Number Placeholder 6"/>
          <p:cNvSpPr>
            <a:spLocks noGrp="1"/>
          </p:cNvSpPr>
          <p:nvPr>
            <p:ph type="sldNum" sz="quarter" idx="12"/>
          </p:nvPr>
        </p:nvSpPr>
        <p:spPr/>
        <p:txBody>
          <a:bodyPr/>
          <a:lstStyle/>
          <a:p>
            <a:pPr>
              <a:defRPr/>
            </a:pPr>
            <a:fld id="{737F311C-1F27-46A8-B158-2943946EB77F}" type="slidenum">
              <a:rPr lang="en-GB" altLang="en-US" smtClean="0"/>
              <a:pPr>
                <a:defRPr/>
              </a:pPr>
              <a:t>‹#›</a:t>
            </a:fld>
            <a:endParaRPr lang="en-GB" altLang="en-US"/>
          </a:p>
        </p:txBody>
      </p:sp>
    </p:spTree>
    <p:extLst>
      <p:ext uri="{BB962C8B-B14F-4D97-AF65-F5344CB8AC3E}">
        <p14:creationId xmlns:p14="http://schemas.microsoft.com/office/powerpoint/2010/main" val="2326455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endParaRPr lang="en-GB" alt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GB" alt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737F311C-1F27-46A8-B158-2943946EB77F}" type="slidenum">
              <a:rPr lang="en-GB" altLang="en-US" smtClean="0"/>
              <a:pPr>
                <a:defRPr/>
              </a:pPr>
              <a:t>‹#›</a:t>
            </a:fld>
            <a:endParaRPr lang="en-GB" altLang="en-US"/>
          </a:p>
        </p:txBody>
      </p:sp>
    </p:spTree>
    <p:extLst>
      <p:ext uri="{BB962C8B-B14F-4D97-AF65-F5344CB8AC3E}">
        <p14:creationId xmlns:p14="http://schemas.microsoft.com/office/powerpoint/2010/main" val="252091588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Lst>
  <p:hf sldNum="0" hd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Layout" Target="../diagrams/layout4.xml"/><Relationship Id="rId7" Type="http://schemas.openxmlformats.org/officeDocument/2006/relationships/image" Target="../media/image22.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mailto:colin.huby@ryedale.gov.uk" TargetMode="External"/><Relationship Id="rId2" Type="http://schemas.openxmlformats.org/officeDocument/2006/relationships/hyperlink" Target="mailto:colin.huby@scarborough.gov.uk" TargetMode="External"/><Relationship Id="rId1" Type="http://schemas.openxmlformats.org/officeDocument/2006/relationships/slideLayout" Target="../slideLayouts/slideLayout2.xml"/><Relationship Id="rId4" Type="http://schemas.openxmlformats.org/officeDocument/2006/relationships/hyperlink" Target="http://www.nycyerhousing.co.uk/rural-affordable-homes/rhe-news/"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jpeg"/><Relationship Id="rId7" Type="http://schemas.openxmlformats.org/officeDocument/2006/relationships/diagramColors" Target="../diagrams/colors3.xml"/><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9.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1" name="Freeform: Shape 4110">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37" y="0"/>
            <a:ext cx="4210162" cy="3957065"/>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4113" name="Freeform: Shape 4112">
            <a:extLst>
              <a:ext uri="{FF2B5EF4-FFF2-40B4-BE49-F238E27FC236}">
                <a16:creationId xmlns:a16="http://schemas.microsoft.com/office/drawing/2014/main" id="{5E6FAE32-AB12-4E77-A677-F6BD5D71A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37" y="1"/>
            <a:ext cx="4097175" cy="3853446"/>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115" name="Freeform: Shape 4114">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6725" y="2900935"/>
            <a:ext cx="4517274" cy="3957065"/>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4117" name="Freeform: Shape 4116">
            <a:extLst>
              <a:ext uri="{FF2B5EF4-FFF2-40B4-BE49-F238E27FC236}">
                <a16:creationId xmlns:a16="http://schemas.microsoft.com/office/drawing/2014/main" id="{CB6FFAAC-8A48-4FBF-BAFE-BAD367694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27817" y="3002025"/>
            <a:ext cx="4416183" cy="3855974"/>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119" name="Oval 4118">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1586" y="2247666"/>
            <a:ext cx="3429000" cy="3429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useBgFill="1">
        <p:nvSpPr>
          <p:cNvPr id="4121" name="Freeform: Shape 4120">
            <a:extLst>
              <a:ext uri="{FF2B5EF4-FFF2-40B4-BE49-F238E27FC236}">
                <a16:creationId xmlns:a16="http://schemas.microsoft.com/office/drawing/2014/main" id="{440EF577-B6F8-4C57-B956-AB860B388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4456" y="2350536"/>
            <a:ext cx="3223260" cy="322326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104" name="Picture 35" descr="Publicity Photos 11">
            <a:extLst>
              <a:ext uri="{FF2B5EF4-FFF2-40B4-BE49-F238E27FC236}">
                <a16:creationId xmlns:a16="http://schemas.microsoft.com/office/drawing/2014/main" id="{BC271550-243B-3AB0-F81C-265A45DCA3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04" r="4" b="4"/>
          <a:stretch/>
        </p:blipFill>
        <p:spPr bwMode="auto">
          <a:xfrm>
            <a:off x="5421475" y="175166"/>
            <a:ext cx="3015660" cy="22601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37" descr="Bain2CMYK">
            <a:extLst>
              <a:ext uri="{FF2B5EF4-FFF2-40B4-BE49-F238E27FC236}">
                <a16:creationId xmlns:a16="http://schemas.microsoft.com/office/drawing/2014/main" id="{92F2DF23-4DE5-4DF0-4650-C76C012CD8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93" r="4" b="4"/>
          <a:stretch/>
        </p:blipFill>
        <p:spPr bwMode="auto">
          <a:xfrm>
            <a:off x="3155662" y="3183613"/>
            <a:ext cx="2126540" cy="15787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33" descr="Thorpe WilloughbyCMYK">
            <a:extLst>
              <a:ext uri="{FF2B5EF4-FFF2-40B4-BE49-F238E27FC236}">
                <a16:creationId xmlns:a16="http://schemas.microsoft.com/office/drawing/2014/main" id="{AE4EE5CF-D64D-1830-9A75-37123689F89C}"/>
              </a:ext>
            </a:extLst>
          </p:cNvPr>
          <p:cNvPicPr>
            <a:picLocks noChangeArrowheads="1"/>
          </p:cNvPicPr>
          <p:nvPr/>
        </p:nvPicPr>
        <p:blipFill rotWithShape="1">
          <a:blip r:embed="rId5">
            <a:extLst>
              <a:ext uri="{28A0092B-C50C-407E-A947-70E740481C1C}">
                <a14:useLocalDpi xmlns:a14="http://schemas.microsoft.com/office/drawing/2010/main" val="0"/>
              </a:ext>
            </a:extLst>
          </a:blip>
          <a:srcRect r="-1" b="419"/>
          <a:stretch/>
        </p:blipFill>
        <p:spPr bwMode="auto">
          <a:xfrm>
            <a:off x="6037835" y="3903841"/>
            <a:ext cx="2864667" cy="21470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North &amp; East Yorkshire Rural Housing Enablers Logo">
            <a:extLst>
              <a:ext uri="{FF2B5EF4-FFF2-40B4-BE49-F238E27FC236}">
                <a16:creationId xmlns:a16="http://schemas.microsoft.com/office/drawing/2014/main" id="{B876D6BD-954E-FE5F-81E5-CAC05B7805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60275"/>
            <a:ext cx="2214449" cy="28790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74" name="Group 10373">
            <a:extLst>
              <a:ext uri="{FF2B5EF4-FFF2-40B4-BE49-F238E27FC236}">
                <a16:creationId xmlns:a16="http://schemas.microsoft.com/office/drawing/2014/main" id="{1FA920CE-83AA-4AE4-9737-C3401CE19A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0375" name="Freeform 6">
              <a:extLst>
                <a:ext uri="{FF2B5EF4-FFF2-40B4-BE49-F238E27FC236}">
                  <a16:creationId xmlns:a16="http://schemas.microsoft.com/office/drawing/2014/main" id="{941B3892-7E2F-4BD8-A81D-69C8895BD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376" name="Freeform 7">
              <a:extLst>
                <a:ext uri="{FF2B5EF4-FFF2-40B4-BE49-F238E27FC236}">
                  <a16:creationId xmlns:a16="http://schemas.microsoft.com/office/drawing/2014/main" id="{AD81ADCD-1572-41E9-A53D-10855E2C3D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377" name="Freeform 8">
              <a:extLst>
                <a:ext uri="{FF2B5EF4-FFF2-40B4-BE49-F238E27FC236}">
                  <a16:creationId xmlns:a16="http://schemas.microsoft.com/office/drawing/2014/main" id="{1E3D61D8-6592-44CA-AE97-905DE14F1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0378" name="Freeform 9">
              <a:extLst>
                <a:ext uri="{FF2B5EF4-FFF2-40B4-BE49-F238E27FC236}">
                  <a16:creationId xmlns:a16="http://schemas.microsoft.com/office/drawing/2014/main" id="{A73349B3-7C7F-4820-817B-5A3420BF8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0379" name="Freeform 10">
              <a:extLst>
                <a:ext uri="{FF2B5EF4-FFF2-40B4-BE49-F238E27FC236}">
                  <a16:creationId xmlns:a16="http://schemas.microsoft.com/office/drawing/2014/main" id="{96EEDE40-E855-4B5D-922D-257339C459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0380" name="Freeform 11">
              <a:extLst>
                <a:ext uri="{FF2B5EF4-FFF2-40B4-BE49-F238E27FC236}">
                  <a16:creationId xmlns:a16="http://schemas.microsoft.com/office/drawing/2014/main" id="{06A456D2-707D-4332-8905-7FCDCD12C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0247" name="Rectangle 10">
            <a:extLst>
              <a:ext uri="{FF2B5EF4-FFF2-40B4-BE49-F238E27FC236}">
                <a16:creationId xmlns:a16="http://schemas.microsoft.com/office/drawing/2014/main" id="{B07AC348-A835-ECA1-5278-1371D159117A}"/>
              </a:ext>
            </a:extLst>
          </p:cNvPr>
          <p:cNvSpPr>
            <a:spLocks noGrp="1" noChangeArrowheads="1"/>
          </p:cNvSpPr>
          <p:nvPr>
            <p:ph type="title"/>
          </p:nvPr>
        </p:nvSpPr>
        <p:spPr>
          <a:xfrm>
            <a:off x="3798228" y="685800"/>
            <a:ext cx="4829040" cy="1185333"/>
          </a:xfrm>
        </p:spPr>
        <p:txBody>
          <a:bodyPr vert="horz" lIns="91440" tIns="45720" rIns="91440" bIns="45720" rtlCol="0" anchor="ctr">
            <a:normAutofit/>
          </a:bodyPr>
          <a:lstStyle/>
          <a:p>
            <a:pPr>
              <a:lnSpc>
                <a:spcPct val="90000"/>
              </a:lnSpc>
            </a:pPr>
            <a:r>
              <a:rPr lang="en-US" altLang="en-US" sz="2800" b="1" dirty="0"/>
              <a:t>The Outcome</a:t>
            </a:r>
            <a:br>
              <a:rPr lang="en-US" altLang="en-US" sz="3700" b="1" dirty="0"/>
            </a:br>
            <a:endParaRPr lang="en-US" altLang="en-US" sz="3700" b="1" dirty="0"/>
          </a:p>
        </p:txBody>
      </p:sp>
      <p:pic>
        <p:nvPicPr>
          <p:cNvPr id="8" name="Picture 1">
            <a:extLst>
              <a:ext uri="{FF2B5EF4-FFF2-40B4-BE49-F238E27FC236}">
                <a16:creationId xmlns:a16="http://schemas.microsoft.com/office/drawing/2014/main" id="{577FD7AF-BBC4-37AF-67F4-27D5B4D350A5}"/>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871" r="4649" b="-5"/>
          <a:stretch/>
        </p:blipFill>
        <p:spPr bwMode="auto">
          <a:xfrm>
            <a:off x="1230765" y="1069522"/>
            <a:ext cx="2326821" cy="2281918"/>
          </a:xfrm>
          <a:custGeom>
            <a:avLst/>
            <a:gdLst/>
            <a:ahLst/>
            <a:cxnLst/>
            <a:rect l="l" t="t" r="r" b="b"/>
            <a:pathLst>
              <a:path w="3102428" h="2281918">
                <a:moveTo>
                  <a:pt x="135886" y="0"/>
                </a:moveTo>
                <a:lnTo>
                  <a:pt x="2966542" y="0"/>
                </a:lnTo>
                <a:cubicBezTo>
                  <a:pt x="3041590" y="0"/>
                  <a:pt x="3102428" y="60838"/>
                  <a:pt x="3102428" y="135886"/>
                </a:cubicBezTo>
                <a:lnTo>
                  <a:pt x="3102428" y="2281918"/>
                </a:lnTo>
                <a:lnTo>
                  <a:pt x="0" y="2281918"/>
                </a:lnTo>
                <a:lnTo>
                  <a:pt x="0" y="135886"/>
                </a:lnTo>
                <a:cubicBezTo>
                  <a:pt x="0" y="60838"/>
                  <a:pt x="60838" y="0"/>
                  <a:pt x="135886" y="0"/>
                </a:cubicBezTo>
                <a:close/>
              </a:path>
            </a:pathLst>
          </a:cu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2065701-EA6A-F999-1A06-9F966B1F874C}"/>
              </a:ext>
            </a:extLst>
          </p:cNvPr>
          <p:cNvPicPr>
            <a:picLocks noChangeAspect="1"/>
          </p:cNvPicPr>
          <p:nvPr/>
        </p:nvPicPr>
        <p:blipFill rotWithShape="1">
          <a:blip r:embed="rId3"/>
          <a:srcRect l="8253" r="15528" b="2"/>
          <a:stretch/>
        </p:blipFill>
        <p:spPr>
          <a:xfrm>
            <a:off x="1230765" y="3351440"/>
            <a:ext cx="2326821" cy="2281918"/>
          </a:xfrm>
          <a:custGeom>
            <a:avLst/>
            <a:gdLst/>
            <a:ahLst/>
            <a:cxnLst/>
            <a:rect l="l" t="t" r="r" b="b"/>
            <a:pathLst>
              <a:path w="3102428" h="2281918">
                <a:moveTo>
                  <a:pt x="0" y="0"/>
                </a:moveTo>
                <a:lnTo>
                  <a:pt x="3102428" y="0"/>
                </a:lnTo>
                <a:lnTo>
                  <a:pt x="3102428" y="2146032"/>
                </a:lnTo>
                <a:cubicBezTo>
                  <a:pt x="3102428" y="2221080"/>
                  <a:pt x="3041590" y="2281918"/>
                  <a:pt x="2966542" y="2281918"/>
                </a:cubicBezTo>
                <a:lnTo>
                  <a:pt x="135886" y="2281918"/>
                </a:lnTo>
                <a:cubicBezTo>
                  <a:pt x="60838" y="2281918"/>
                  <a:pt x="0" y="2221080"/>
                  <a:pt x="0" y="2146032"/>
                </a:cubicBez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10248" name="Rectangle 11">
            <a:extLst>
              <a:ext uri="{FF2B5EF4-FFF2-40B4-BE49-F238E27FC236}">
                <a16:creationId xmlns:a16="http://schemas.microsoft.com/office/drawing/2014/main" id="{2EA2B218-20B1-E4E6-C64F-3751F6333F3E}"/>
              </a:ext>
            </a:extLst>
          </p:cNvPr>
          <p:cNvSpPr>
            <a:spLocks noChangeArrowheads="1"/>
          </p:cNvSpPr>
          <p:nvPr/>
        </p:nvSpPr>
        <p:spPr bwMode="auto">
          <a:xfrm>
            <a:off x="3798227" y="1340768"/>
            <a:ext cx="4829039" cy="483143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fontScale="92500" lnSpcReduction="20000"/>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spcAft>
                <a:spcPts val="600"/>
              </a:spcAft>
              <a:buClr>
                <a:schemeClr val="accent1">
                  <a:lumMod val="75000"/>
                </a:schemeClr>
              </a:buClr>
              <a:buSzPct val="145000"/>
              <a:buFont typeface="Arial"/>
              <a:buChar char="•"/>
            </a:pPr>
            <a:r>
              <a:rPr lang="en-US" altLang="en-US" sz="1900" dirty="0">
                <a:latin typeface="+mn-lt"/>
              </a:rPr>
              <a:t>The scheme consisted of a terrace of 3 three bedroom and 1 two-bedroom dwellings and a pair of semi-detached three-bedroom properties. All the homes for affordable rent.</a:t>
            </a:r>
            <a:br>
              <a:rPr lang="en-US" altLang="en-US" sz="1900" b="1" dirty="0">
                <a:latin typeface="+mn-lt"/>
              </a:rPr>
            </a:br>
            <a:endParaRPr lang="en-US" altLang="en-US" sz="1900" b="1" dirty="0">
              <a:latin typeface="+mn-lt"/>
            </a:endParaRPr>
          </a:p>
          <a:p>
            <a:pPr>
              <a:lnSpc>
                <a:spcPct val="90000"/>
              </a:lnSpc>
              <a:spcAft>
                <a:spcPts val="600"/>
              </a:spcAft>
              <a:buClr>
                <a:schemeClr val="accent1">
                  <a:lumMod val="75000"/>
                </a:schemeClr>
              </a:buClr>
              <a:buSzPct val="145000"/>
              <a:buFont typeface="Arial"/>
              <a:buChar char="•"/>
            </a:pPr>
            <a:r>
              <a:rPr lang="en-US" altLang="en-US" sz="1900" dirty="0">
                <a:latin typeface="+mn-lt"/>
              </a:rPr>
              <a:t>The RHE organised an allocation event just before the homes were completed so local people could register on NY Home Choice. A Section 106 Agreement was also drawn up.</a:t>
            </a:r>
          </a:p>
          <a:p>
            <a:pPr>
              <a:lnSpc>
                <a:spcPct val="90000"/>
              </a:lnSpc>
              <a:spcAft>
                <a:spcPts val="600"/>
              </a:spcAft>
              <a:buClr>
                <a:schemeClr val="accent1">
                  <a:lumMod val="75000"/>
                </a:schemeClr>
              </a:buClr>
              <a:buSzPct val="145000"/>
              <a:buFont typeface="Arial"/>
              <a:buChar char="•"/>
            </a:pPr>
            <a:endParaRPr lang="en-US" altLang="en-US" sz="1900" dirty="0">
              <a:latin typeface="+mn-lt"/>
            </a:endParaRPr>
          </a:p>
          <a:p>
            <a:pPr>
              <a:lnSpc>
                <a:spcPct val="90000"/>
              </a:lnSpc>
              <a:spcAft>
                <a:spcPts val="600"/>
              </a:spcAft>
              <a:buClr>
                <a:schemeClr val="accent1">
                  <a:lumMod val="75000"/>
                </a:schemeClr>
              </a:buClr>
              <a:buSzPct val="145000"/>
              <a:buFont typeface="Arial"/>
              <a:buChar char="•"/>
            </a:pPr>
            <a:r>
              <a:rPr lang="en-US" altLang="en-US" sz="1900" dirty="0">
                <a:latin typeface="+mn-lt"/>
              </a:rPr>
              <a:t>An opening ceremony was held in June 2009 with Lord Downe cutting the ribbon together with the chair of the Parish Council.</a:t>
            </a:r>
          </a:p>
          <a:p>
            <a:pPr>
              <a:lnSpc>
                <a:spcPct val="90000"/>
              </a:lnSpc>
              <a:spcAft>
                <a:spcPts val="600"/>
              </a:spcAft>
              <a:buClr>
                <a:schemeClr val="accent1">
                  <a:lumMod val="75000"/>
                </a:schemeClr>
              </a:buClr>
              <a:buSzPct val="145000"/>
              <a:buFont typeface="Arial"/>
              <a:buChar char="•"/>
            </a:pPr>
            <a:endParaRPr lang="en-US" altLang="en-US" sz="1900" dirty="0">
              <a:latin typeface="+mn-lt"/>
            </a:endParaRPr>
          </a:p>
          <a:p>
            <a:pPr>
              <a:lnSpc>
                <a:spcPct val="90000"/>
              </a:lnSpc>
              <a:spcAft>
                <a:spcPts val="600"/>
              </a:spcAft>
              <a:buClr>
                <a:schemeClr val="accent1">
                  <a:lumMod val="75000"/>
                </a:schemeClr>
              </a:buClr>
              <a:buSzPct val="145000"/>
              <a:buFont typeface="Arial"/>
              <a:buChar char="•"/>
            </a:pPr>
            <a:r>
              <a:rPr lang="en-US" altLang="en-US" sz="1900" dirty="0">
                <a:latin typeface="+mn-lt"/>
              </a:rPr>
              <a:t>The scheme was included in the then Prince of Wales’s Affordable Rural Housing Initiative for good practice highlighting partnership working with Estates and housing associations.</a:t>
            </a:r>
            <a:br>
              <a:rPr lang="en-US" altLang="en-US" sz="1900" dirty="0">
                <a:latin typeface="+mn-lt"/>
              </a:rPr>
            </a:br>
            <a:endParaRPr lang="en-US" altLang="en-US" sz="1900" dirty="0">
              <a:latin typeface="+mn-lt"/>
            </a:endParaRPr>
          </a:p>
          <a:p>
            <a:pPr>
              <a:lnSpc>
                <a:spcPct val="90000"/>
              </a:lnSpc>
              <a:spcAft>
                <a:spcPts val="600"/>
              </a:spcAft>
              <a:buClr>
                <a:schemeClr val="accent1">
                  <a:lumMod val="75000"/>
                </a:schemeClr>
              </a:buClr>
              <a:buSzPct val="145000"/>
              <a:buFont typeface="Arial"/>
              <a:buChar char="•"/>
            </a:pPr>
            <a:endParaRPr lang="en-US" altLang="en-US" sz="1300" dirty="0">
              <a:latin typeface="+mn-lt"/>
            </a:endParaRPr>
          </a:p>
        </p:txBody>
      </p:sp>
      <p:pic>
        <p:nvPicPr>
          <p:cNvPr id="9" name="Picture 11" descr="H:\Old My Documents Folder\HAMBLETON\PR\RHE logo cards etc\N and EY Rural Housing Enablers Small Logo HR.jpg">
            <a:extLst>
              <a:ext uri="{FF2B5EF4-FFF2-40B4-BE49-F238E27FC236}">
                <a16:creationId xmlns:a16="http://schemas.microsoft.com/office/drawing/2014/main" id="{B75C3A6B-E9EF-42D3-8469-F4BA3A260D8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45336" y="5665513"/>
            <a:ext cx="832244" cy="1101846"/>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10">
            <a:extLst>
              <a:ext uri="{FF2B5EF4-FFF2-40B4-BE49-F238E27FC236}">
                <a16:creationId xmlns:a16="http://schemas.microsoft.com/office/drawing/2014/main" id="{89DA279D-EE08-4466-BDBB-5ADB84A92B79}"/>
              </a:ext>
            </a:extLst>
          </p:cNvPr>
          <p:cNvSpPr>
            <a:spLocks noGrp="1" noChangeArrowheads="1"/>
          </p:cNvSpPr>
          <p:nvPr>
            <p:ph type="title"/>
          </p:nvPr>
        </p:nvSpPr>
        <p:spPr>
          <a:xfrm>
            <a:off x="1078410" y="631944"/>
            <a:ext cx="7514035" cy="1185333"/>
          </a:xfrm>
        </p:spPr>
        <p:txBody>
          <a:bodyPr vert="horz" lIns="91440" tIns="45720" rIns="91440" bIns="45720" rtlCol="0" anchor="ctr">
            <a:normAutofit fontScale="90000"/>
          </a:bodyPr>
          <a:lstStyle/>
          <a:p>
            <a:pPr>
              <a:lnSpc>
                <a:spcPct val="90000"/>
              </a:lnSpc>
            </a:pPr>
            <a:r>
              <a:rPr lang="en-US" altLang="en-US" sz="3600" b="1" dirty="0"/>
              <a:t>Rural Housing with the Mulgrave Estate</a:t>
            </a:r>
            <a:br>
              <a:rPr lang="en-US" altLang="en-US" sz="3600" b="1" dirty="0"/>
            </a:br>
            <a:r>
              <a:rPr lang="en-US" altLang="en-US" sz="3600" b="1" dirty="0"/>
              <a:t>Browns Wood Cottages, </a:t>
            </a:r>
            <a:r>
              <a:rPr lang="en-US" altLang="en-US" sz="3600" b="1" dirty="0" err="1"/>
              <a:t>Egton</a:t>
            </a:r>
            <a:r>
              <a:rPr lang="en-US" altLang="en-US" sz="3600" b="1" dirty="0"/>
              <a:t> 2015</a:t>
            </a:r>
            <a:endParaRPr lang="en-US" altLang="en-US" sz="3400" b="1" dirty="0"/>
          </a:p>
        </p:txBody>
      </p:sp>
      <p:graphicFrame>
        <p:nvGraphicFramePr>
          <p:cNvPr id="7182" name="Content Placeholder 1">
            <a:extLst>
              <a:ext uri="{FF2B5EF4-FFF2-40B4-BE49-F238E27FC236}">
                <a16:creationId xmlns:a16="http://schemas.microsoft.com/office/drawing/2014/main" id="{7D5652B4-EE24-E1D2-283E-604B4273B00A}"/>
              </a:ext>
            </a:extLst>
          </p:cNvPr>
          <p:cNvGraphicFramePr>
            <a:graphicFrameLocks noGrp="1"/>
          </p:cNvGraphicFramePr>
          <p:nvPr>
            <p:ph sz="half" idx="1"/>
            <p:extLst>
              <p:ext uri="{D42A27DB-BD31-4B8C-83A1-F6EECF244321}">
                <p14:modId xmlns:p14="http://schemas.microsoft.com/office/powerpoint/2010/main" val="2299464568"/>
              </p:ext>
            </p:extLst>
          </p:nvPr>
        </p:nvGraphicFramePr>
        <p:xfrm>
          <a:off x="899592" y="1988840"/>
          <a:ext cx="5141517" cy="3793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3C4C6A71-74AC-0AA6-94B2-5BEB9BA35906}"/>
              </a:ext>
            </a:extLst>
          </p:cNvPr>
          <p:cNvPicPr>
            <a:picLocks noChangeAspect="1"/>
          </p:cNvPicPr>
          <p:nvPr/>
        </p:nvPicPr>
        <p:blipFill rotWithShape="1">
          <a:blip r:embed="rId7"/>
          <a:srcRect l="-8565" t="4376" r="-15306" b="-9150"/>
          <a:stretch/>
        </p:blipFill>
        <p:spPr>
          <a:xfrm>
            <a:off x="5724128" y="2492896"/>
            <a:ext cx="3857508" cy="4093607"/>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p:spPr>
      </p:pic>
      <p:pic>
        <p:nvPicPr>
          <p:cNvPr id="5" name="Picture 11" descr="H:\Old My Documents Folder\HAMBLETON\PR\RHE logo cards etc\N and EY Rural Housing Enablers Small Logo HR.jpg">
            <a:extLst>
              <a:ext uri="{FF2B5EF4-FFF2-40B4-BE49-F238E27FC236}">
                <a16:creationId xmlns:a16="http://schemas.microsoft.com/office/drawing/2014/main" id="{4BC1AFFD-737A-E7AD-0D35-2AED831840C4}"/>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245336" y="5665513"/>
            <a:ext cx="832244" cy="1101846"/>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337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29" name="Group 13328">
            <a:extLst>
              <a:ext uri="{FF2B5EF4-FFF2-40B4-BE49-F238E27FC236}">
                <a16:creationId xmlns:a16="http://schemas.microsoft.com/office/drawing/2014/main" id="{C8C19C51-A2E6-4BDF-8630-A0763BE30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3330" name="Freeform 6">
              <a:extLst>
                <a:ext uri="{FF2B5EF4-FFF2-40B4-BE49-F238E27FC236}">
                  <a16:creationId xmlns:a16="http://schemas.microsoft.com/office/drawing/2014/main" id="{C7E07413-385B-40C2-8AEA-153668A434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331" name="Freeform 7">
              <a:extLst>
                <a:ext uri="{FF2B5EF4-FFF2-40B4-BE49-F238E27FC236}">
                  <a16:creationId xmlns:a16="http://schemas.microsoft.com/office/drawing/2014/main" id="{55AD4844-DED7-4139-85BA-2746B0A98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332" name="Freeform 8">
              <a:extLst>
                <a:ext uri="{FF2B5EF4-FFF2-40B4-BE49-F238E27FC236}">
                  <a16:creationId xmlns:a16="http://schemas.microsoft.com/office/drawing/2014/main" id="{A7334FE0-A269-47D9-A0CB-C37644D19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333" name="Freeform 9">
              <a:extLst>
                <a:ext uri="{FF2B5EF4-FFF2-40B4-BE49-F238E27FC236}">
                  <a16:creationId xmlns:a16="http://schemas.microsoft.com/office/drawing/2014/main" id="{E83EA50A-C04C-4B74-9673-315B8EF397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334" name="Freeform 10">
              <a:extLst>
                <a:ext uri="{FF2B5EF4-FFF2-40B4-BE49-F238E27FC236}">
                  <a16:creationId xmlns:a16="http://schemas.microsoft.com/office/drawing/2014/main" id="{1F1B4FDC-0934-41C6-A82B-4034A8B66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335" name="Freeform 11">
              <a:extLst>
                <a:ext uri="{FF2B5EF4-FFF2-40B4-BE49-F238E27FC236}">
                  <a16:creationId xmlns:a16="http://schemas.microsoft.com/office/drawing/2014/main" id="{34946984-CCDD-4A34-BD47-FDE0FB87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3319" name="Rectangle 10">
            <a:extLst>
              <a:ext uri="{FF2B5EF4-FFF2-40B4-BE49-F238E27FC236}">
                <a16:creationId xmlns:a16="http://schemas.microsoft.com/office/drawing/2014/main" id="{E3B7779D-79C8-3A01-0E0C-E2815C3AC3A0}"/>
              </a:ext>
            </a:extLst>
          </p:cNvPr>
          <p:cNvSpPr>
            <a:spLocks noGrp="1" noChangeArrowheads="1"/>
          </p:cNvSpPr>
          <p:nvPr>
            <p:ph type="title"/>
          </p:nvPr>
        </p:nvSpPr>
        <p:spPr>
          <a:xfrm>
            <a:off x="1129628" y="-275457"/>
            <a:ext cx="1924934" cy="5538019"/>
          </a:xfrm>
        </p:spPr>
        <p:txBody>
          <a:bodyPr vert="horz" lIns="91440" tIns="45720" rIns="91440" bIns="45720" rtlCol="0" anchor="ctr">
            <a:normAutofit/>
          </a:bodyPr>
          <a:lstStyle/>
          <a:p>
            <a:r>
              <a:rPr lang="en-US" altLang="en-US" sz="2800" b="1" dirty="0"/>
              <a:t>The Challenge</a:t>
            </a:r>
            <a:br>
              <a:rPr lang="en-US" altLang="en-US" sz="3100" b="1" dirty="0"/>
            </a:br>
            <a:endParaRPr lang="en-US" altLang="en-US" sz="3100" b="1" dirty="0"/>
          </a:p>
        </p:txBody>
      </p:sp>
      <p:sp>
        <p:nvSpPr>
          <p:cNvPr id="11272" name="Rectangle 11">
            <a:extLst>
              <a:ext uri="{FF2B5EF4-FFF2-40B4-BE49-F238E27FC236}">
                <a16:creationId xmlns:a16="http://schemas.microsoft.com/office/drawing/2014/main" id="{0E61DF97-DCB9-2550-C501-5BC4CD287507}"/>
              </a:ext>
            </a:extLst>
          </p:cNvPr>
          <p:cNvSpPr>
            <a:spLocks noChangeArrowheads="1"/>
          </p:cNvSpPr>
          <p:nvPr/>
        </p:nvSpPr>
        <p:spPr bwMode="auto">
          <a:xfrm>
            <a:off x="3497740" y="1485661"/>
            <a:ext cx="5364456" cy="4717181"/>
          </a:xfrm>
          <a:prstGeom prst="rect">
            <a:avLst/>
          </a:prstGeom>
        </p:spPr>
        <p:txBody>
          <a:bodyPr vert="horz" lIns="91440" tIns="45720" rIns="91440" bIns="45720" rtlCol="0" anchor="ctr">
            <a:normAutofit fontScale="92500" lnSpcReduction="20000"/>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indent="0">
              <a:lnSpc>
                <a:spcPct val="90000"/>
              </a:lnSpc>
              <a:spcAft>
                <a:spcPts val="600"/>
              </a:spcAft>
              <a:buClr>
                <a:schemeClr val="accent1">
                  <a:lumMod val="75000"/>
                </a:schemeClr>
              </a:buClr>
              <a:buSzPct val="145000"/>
              <a:buNone/>
              <a:defRPr/>
            </a:pPr>
            <a:endParaRPr lang="en-US" altLang="en-US" sz="1800" b="1" dirty="0">
              <a:latin typeface="+mn-lt"/>
            </a:endParaRPr>
          </a:p>
          <a:p>
            <a:pPr>
              <a:lnSpc>
                <a:spcPct val="90000"/>
              </a:lnSpc>
              <a:spcAft>
                <a:spcPts val="600"/>
              </a:spcAft>
              <a:buClr>
                <a:schemeClr val="accent1">
                  <a:lumMod val="75000"/>
                </a:schemeClr>
              </a:buClr>
              <a:buSzPct val="145000"/>
              <a:buFont typeface="Arial"/>
              <a:buChar char="•"/>
              <a:defRPr/>
            </a:pPr>
            <a:r>
              <a:rPr lang="en-US" altLang="en-US" sz="1800" dirty="0">
                <a:latin typeface="+mn-lt"/>
              </a:rPr>
              <a:t>Once the need was established, the RHE organised a tour of the two settlements with the Parish Council and NP planners. A preferred site in </a:t>
            </a:r>
            <a:r>
              <a:rPr lang="en-US" altLang="en-US" sz="1800" dirty="0" err="1">
                <a:latin typeface="+mn-lt"/>
              </a:rPr>
              <a:t>Egton</a:t>
            </a:r>
            <a:r>
              <a:rPr lang="en-US" altLang="en-US" sz="1800" dirty="0">
                <a:latin typeface="+mn-lt"/>
              </a:rPr>
              <a:t>, owned by the Mulgrave Estate, was identified.</a:t>
            </a:r>
          </a:p>
          <a:p>
            <a:pPr>
              <a:lnSpc>
                <a:spcPct val="90000"/>
              </a:lnSpc>
              <a:spcAft>
                <a:spcPts val="600"/>
              </a:spcAft>
              <a:buClr>
                <a:schemeClr val="accent1">
                  <a:lumMod val="75000"/>
                </a:schemeClr>
              </a:buClr>
              <a:buSzPct val="145000"/>
              <a:buFont typeface="Arial"/>
              <a:buChar char="•"/>
              <a:defRPr/>
            </a:pPr>
            <a:endParaRPr lang="en-US" altLang="en-US" sz="1800" dirty="0">
              <a:latin typeface="+mn-lt"/>
            </a:endParaRPr>
          </a:p>
          <a:p>
            <a:pPr>
              <a:lnSpc>
                <a:spcPct val="90000"/>
              </a:lnSpc>
              <a:spcAft>
                <a:spcPts val="600"/>
              </a:spcAft>
              <a:buClr>
                <a:schemeClr val="accent1">
                  <a:lumMod val="75000"/>
                </a:schemeClr>
              </a:buClr>
              <a:buSzPct val="145000"/>
              <a:buFont typeface="Arial"/>
              <a:buChar char="•"/>
              <a:defRPr/>
            </a:pPr>
            <a:r>
              <a:rPr lang="en-US" altLang="en-US" sz="1800" dirty="0">
                <a:latin typeface="+mn-lt"/>
              </a:rPr>
              <a:t>At the time, the Estate had a problem with several run down farmsteads in the area occupied by semi-retired estate workers of pensionable age. The rental income was so low that the Estate was not </a:t>
            </a:r>
            <a:r>
              <a:rPr lang="en-US" altLang="en-US" sz="1800" dirty="0" err="1">
                <a:latin typeface="+mn-lt"/>
              </a:rPr>
              <a:t>modernising</a:t>
            </a:r>
            <a:r>
              <a:rPr lang="en-US" altLang="en-US" sz="1800" dirty="0">
                <a:latin typeface="+mn-lt"/>
              </a:rPr>
              <a:t> the properties and younger local tenants were not able to take over, to the detriment of the local farming economy.</a:t>
            </a:r>
          </a:p>
          <a:p>
            <a:pPr>
              <a:lnSpc>
                <a:spcPct val="90000"/>
              </a:lnSpc>
              <a:spcAft>
                <a:spcPts val="600"/>
              </a:spcAft>
              <a:buClr>
                <a:schemeClr val="accent1">
                  <a:lumMod val="75000"/>
                </a:schemeClr>
              </a:buClr>
              <a:buSzPct val="145000"/>
              <a:buFont typeface="Arial"/>
              <a:buChar char="•"/>
              <a:defRPr/>
            </a:pPr>
            <a:endParaRPr lang="en-US" altLang="en-US" sz="1800" dirty="0">
              <a:latin typeface="+mn-lt"/>
            </a:endParaRPr>
          </a:p>
          <a:p>
            <a:pPr>
              <a:lnSpc>
                <a:spcPct val="90000"/>
              </a:lnSpc>
              <a:spcAft>
                <a:spcPts val="600"/>
              </a:spcAft>
              <a:buClr>
                <a:schemeClr val="accent1">
                  <a:lumMod val="75000"/>
                </a:schemeClr>
              </a:buClr>
              <a:buSzPct val="145000"/>
              <a:buFont typeface="Arial"/>
              <a:buChar char="•"/>
              <a:defRPr/>
            </a:pPr>
            <a:r>
              <a:rPr lang="en-US" altLang="en-US" sz="1800" dirty="0">
                <a:latin typeface="+mn-lt"/>
              </a:rPr>
              <a:t>The challenge was to help the Estate to relocate these households to more suitable accommodation that met their needs and to provide affordable homes for the community.</a:t>
            </a:r>
            <a:br>
              <a:rPr lang="en-US" altLang="en-US" sz="1800" dirty="0">
                <a:latin typeface="+mn-lt"/>
              </a:rPr>
            </a:br>
            <a:endParaRPr lang="en-US" altLang="en-US" sz="1800" dirty="0">
              <a:latin typeface="+mn-lt"/>
            </a:endParaRPr>
          </a:p>
          <a:p>
            <a:pPr>
              <a:lnSpc>
                <a:spcPct val="90000"/>
              </a:lnSpc>
              <a:spcAft>
                <a:spcPts val="600"/>
              </a:spcAft>
              <a:buClr>
                <a:schemeClr val="accent1">
                  <a:lumMod val="75000"/>
                </a:schemeClr>
              </a:buClr>
              <a:buSzPct val="145000"/>
              <a:buFont typeface="Arial"/>
              <a:buChar char="•"/>
              <a:defRPr/>
            </a:pPr>
            <a:endParaRPr lang="en-US" altLang="en-US" sz="1300" dirty="0">
              <a:latin typeface="+mn-lt"/>
            </a:endParaRPr>
          </a:p>
        </p:txBody>
      </p:sp>
      <p:pic>
        <p:nvPicPr>
          <p:cNvPr id="13324" name="Picture 1" descr="H:\Old My Documents Folder\Egton\Photos\DSCF0079 220415.jpg">
            <a:extLst>
              <a:ext uri="{FF2B5EF4-FFF2-40B4-BE49-F238E27FC236}">
                <a16:creationId xmlns:a16="http://schemas.microsoft.com/office/drawing/2014/main" id="{9DD99C60-6E35-23D2-A310-0AC6C5B69A8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21221" y="3415044"/>
            <a:ext cx="2245939" cy="1685977"/>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pic>
        <p:nvPicPr>
          <p:cNvPr id="3" name="Picture 11" descr="H:\Old My Documents Folder\HAMBLETON\PR\RHE logo cards etc\N and EY Rural Housing Enablers Small Logo HR.jpg">
            <a:extLst>
              <a:ext uri="{FF2B5EF4-FFF2-40B4-BE49-F238E27FC236}">
                <a16:creationId xmlns:a16="http://schemas.microsoft.com/office/drawing/2014/main" id="{6CA374A6-50E0-AD32-379C-9373A49C072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98647" y="5651919"/>
            <a:ext cx="832244" cy="1101846"/>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49" name="Group 14348">
            <a:extLst>
              <a:ext uri="{FF2B5EF4-FFF2-40B4-BE49-F238E27FC236}">
                <a16:creationId xmlns:a16="http://schemas.microsoft.com/office/drawing/2014/main" id="{C8C19C51-A2E6-4BDF-8630-A0763BE30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4346" name="Freeform 6">
              <a:extLst>
                <a:ext uri="{FF2B5EF4-FFF2-40B4-BE49-F238E27FC236}">
                  <a16:creationId xmlns:a16="http://schemas.microsoft.com/office/drawing/2014/main" id="{C7E07413-385B-40C2-8AEA-153668A434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347" name="Freeform 7">
              <a:extLst>
                <a:ext uri="{FF2B5EF4-FFF2-40B4-BE49-F238E27FC236}">
                  <a16:creationId xmlns:a16="http://schemas.microsoft.com/office/drawing/2014/main" id="{55AD4844-DED7-4139-85BA-2746B0A98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348" name="Freeform 8">
              <a:extLst>
                <a:ext uri="{FF2B5EF4-FFF2-40B4-BE49-F238E27FC236}">
                  <a16:creationId xmlns:a16="http://schemas.microsoft.com/office/drawing/2014/main" id="{A7334FE0-A269-47D9-A0CB-C37644D19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356" name="Freeform 9">
              <a:extLst>
                <a:ext uri="{FF2B5EF4-FFF2-40B4-BE49-F238E27FC236}">
                  <a16:creationId xmlns:a16="http://schemas.microsoft.com/office/drawing/2014/main" id="{E83EA50A-C04C-4B74-9673-315B8EF397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357" name="Freeform 10">
              <a:extLst>
                <a:ext uri="{FF2B5EF4-FFF2-40B4-BE49-F238E27FC236}">
                  <a16:creationId xmlns:a16="http://schemas.microsoft.com/office/drawing/2014/main" id="{1F1B4FDC-0934-41C6-A82B-4034A8B66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364" name="Freeform 11">
              <a:extLst>
                <a:ext uri="{FF2B5EF4-FFF2-40B4-BE49-F238E27FC236}">
                  <a16:creationId xmlns:a16="http://schemas.microsoft.com/office/drawing/2014/main" id="{34946984-CCDD-4A34-BD47-FDE0FB87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4343" name="Rectangle 10">
            <a:extLst>
              <a:ext uri="{FF2B5EF4-FFF2-40B4-BE49-F238E27FC236}">
                <a16:creationId xmlns:a16="http://schemas.microsoft.com/office/drawing/2014/main" id="{6E5FB8F5-B6D8-235A-FD61-F04163ECD140}"/>
              </a:ext>
            </a:extLst>
          </p:cNvPr>
          <p:cNvSpPr>
            <a:spLocks noGrp="1" noChangeArrowheads="1"/>
          </p:cNvSpPr>
          <p:nvPr>
            <p:ph type="title"/>
          </p:nvPr>
        </p:nvSpPr>
        <p:spPr>
          <a:xfrm>
            <a:off x="1085352" y="-447290"/>
            <a:ext cx="1924934" cy="5538019"/>
          </a:xfrm>
        </p:spPr>
        <p:txBody>
          <a:bodyPr vert="horz" lIns="91440" tIns="45720" rIns="91440" bIns="45720" rtlCol="0" anchor="ctr">
            <a:normAutofit/>
          </a:bodyPr>
          <a:lstStyle/>
          <a:p>
            <a:r>
              <a:rPr lang="en-US" altLang="en-US" sz="2800" b="1" dirty="0"/>
              <a:t>The Solution</a:t>
            </a:r>
            <a:br>
              <a:rPr lang="en-US" altLang="en-US" sz="3700" b="1" dirty="0"/>
            </a:br>
            <a:endParaRPr lang="en-US" altLang="en-US" sz="3700" b="1" dirty="0"/>
          </a:p>
        </p:txBody>
      </p:sp>
      <p:sp>
        <p:nvSpPr>
          <p:cNvPr id="14344" name="Rectangle 11">
            <a:extLst>
              <a:ext uri="{FF2B5EF4-FFF2-40B4-BE49-F238E27FC236}">
                <a16:creationId xmlns:a16="http://schemas.microsoft.com/office/drawing/2014/main" id="{BB9C3218-941A-FF54-62A4-3CBDD5134878}"/>
              </a:ext>
            </a:extLst>
          </p:cNvPr>
          <p:cNvSpPr>
            <a:spLocks noChangeArrowheads="1"/>
          </p:cNvSpPr>
          <p:nvPr/>
        </p:nvSpPr>
        <p:spPr bwMode="auto">
          <a:xfrm>
            <a:off x="3366683" y="1556792"/>
            <a:ext cx="5364456" cy="418551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fontScale="92500" lnSpcReduction="10000"/>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spcAft>
                <a:spcPts val="600"/>
              </a:spcAft>
              <a:buClr>
                <a:schemeClr val="accent1">
                  <a:lumMod val="75000"/>
                </a:schemeClr>
              </a:buClr>
              <a:buSzPct val="145000"/>
              <a:buFont typeface="Arial"/>
              <a:buChar char="•"/>
            </a:pPr>
            <a:r>
              <a:rPr lang="en-US" altLang="en-US" sz="1800" dirty="0">
                <a:latin typeface="+mn-lt"/>
              </a:rPr>
              <a:t>By releasing the land, it was agreed that the Estate would have nomination rights in perpetuity on 4 affordable properties suitable for such people if they wanted to move. This released the farmsteads for the Estate to either retain or convert to other uses.</a:t>
            </a:r>
            <a:br>
              <a:rPr lang="en-US" altLang="en-US" sz="1800" b="1" dirty="0">
                <a:latin typeface="+mn-lt"/>
              </a:rPr>
            </a:br>
            <a:endParaRPr lang="en-US" altLang="en-US" sz="1800" b="1" dirty="0">
              <a:latin typeface="+mn-lt"/>
            </a:endParaRPr>
          </a:p>
          <a:p>
            <a:pPr>
              <a:lnSpc>
                <a:spcPct val="90000"/>
              </a:lnSpc>
              <a:spcAft>
                <a:spcPts val="600"/>
              </a:spcAft>
              <a:buClr>
                <a:schemeClr val="accent1">
                  <a:lumMod val="75000"/>
                </a:schemeClr>
              </a:buClr>
              <a:buSzPct val="145000"/>
              <a:buFont typeface="Arial"/>
              <a:buChar char="•"/>
            </a:pPr>
            <a:r>
              <a:rPr lang="en-US" altLang="en-US" sz="1800" dirty="0">
                <a:latin typeface="+mn-lt"/>
              </a:rPr>
              <a:t>This was agreed by the NP Authority as long as policy requirements were met so that the homes were for local people in need of an affordable home. Some of the tenant farmers lived in </a:t>
            </a:r>
            <a:r>
              <a:rPr lang="en-US" altLang="en-US" sz="1800" dirty="0" err="1">
                <a:latin typeface="+mn-lt"/>
              </a:rPr>
              <a:t>Egton</a:t>
            </a:r>
            <a:r>
              <a:rPr lang="en-US" altLang="en-US" sz="1800" dirty="0">
                <a:latin typeface="+mn-lt"/>
              </a:rPr>
              <a:t> but others lived in nearby parishes so it was agreed to include more than one parish in the top cascade of the S106.</a:t>
            </a:r>
          </a:p>
          <a:p>
            <a:pPr>
              <a:lnSpc>
                <a:spcPct val="90000"/>
              </a:lnSpc>
              <a:spcAft>
                <a:spcPts val="600"/>
              </a:spcAft>
              <a:buClr>
                <a:schemeClr val="accent1">
                  <a:lumMod val="75000"/>
                </a:schemeClr>
              </a:buClr>
              <a:buSzPct val="145000"/>
              <a:buFont typeface="Arial"/>
              <a:buChar char="•"/>
            </a:pPr>
            <a:endParaRPr lang="en-US" altLang="en-US" sz="1800" dirty="0">
              <a:latin typeface="+mn-lt"/>
            </a:endParaRPr>
          </a:p>
          <a:p>
            <a:pPr>
              <a:lnSpc>
                <a:spcPct val="90000"/>
              </a:lnSpc>
              <a:spcAft>
                <a:spcPts val="600"/>
              </a:spcAft>
              <a:buClr>
                <a:schemeClr val="accent1">
                  <a:lumMod val="75000"/>
                </a:schemeClr>
              </a:buClr>
              <a:buSzPct val="145000"/>
              <a:buFont typeface="Arial"/>
              <a:buChar char="•"/>
            </a:pPr>
            <a:r>
              <a:rPr lang="en-US" altLang="en-US" sz="1800" dirty="0">
                <a:latin typeface="+mn-lt"/>
              </a:rPr>
              <a:t>The RHE kept the Parish Council informed at every stage of negotiations and this was made clear at a pre planning consultation open day in the village.</a:t>
            </a:r>
            <a:br>
              <a:rPr lang="en-US" altLang="en-US" sz="1300" dirty="0">
                <a:latin typeface="+mn-lt"/>
              </a:rPr>
            </a:br>
            <a:endParaRPr lang="en-US" altLang="en-US" sz="1300" dirty="0">
              <a:latin typeface="+mn-lt"/>
            </a:endParaRPr>
          </a:p>
          <a:p>
            <a:pPr>
              <a:lnSpc>
                <a:spcPct val="90000"/>
              </a:lnSpc>
              <a:spcAft>
                <a:spcPts val="600"/>
              </a:spcAft>
              <a:buClr>
                <a:schemeClr val="accent1">
                  <a:lumMod val="75000"/>
                </a:schemeClr>
              </a:buClr>
              <a:buSzPct val="145000"/>
              <a:buFont typeface="Arial"/>
              <a:buChar char="•"/>
            </a:pPr>
            <a:endParaRPr lang="en-US" altLang="en-US" sz="1300" dirty="0">
              <a:latin typeface="+mn-lt"/>
            </a:endParaRPr>
          </a:p>
        </p:txBody>
      </p:sp>
      <p:pic>
        <p:nvPicPr>
          <p:cNvPr id="3" name="Picture 12">
            <a:extLst>
              <a:ext uri="{FF2B5EF4-FFF2-40B4-BE49-F238E27FC236}">
                <a16:creationId xmlns:a16="http://schemas.microsoft.com/office/drawing/2014/main" id="{ADDCE384-EE85-F523-B6B2-9756BCFEDA82}"/>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5393" y="3547691"/>
            <a:ext cx="2367247" cy="1515039"/>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pic>
        <p:nvPicPr>
          <p:cNvPr id="4" name="Picture 11" descr="H:\Old My Documents Folder\HAMBLETON\PR\RHE logo cards etc\N and EY Rural Housing Enablers Small Logo HR.jpg">
            <a:extLst>
              <a:ext uri="{FF2B5EF4-FFF2-40B4-BE49-F238E27FC236}">
                <a16:creationId xmlns:a16="http://schemas.microsoft.com/office/drawing/2014/main" id="{5D4AC8ED-89B5-5D8A-8743-7348F518D76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98647" y="5651919"/>
            <a:ext cx="832244" cy="1101846"/>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73" name="Group 15372">
            <a:extLst>
              <a:ext uri="{FF2B5EF4-FFF2-40B4-BE49-F238E27FC236}">
                <a16:creationId xmlns:a16="http://schemas.microsoft.com/office/drawing/2014/main" id="{C8C19C51-A2E6-4BDF-8630-A0763BE304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15374" name="Freeform 6">
              <a:extLst>
                <a:ext uri="{FF2B5EF4-FFF2-40B4-BE49-F238E27FC236}">
                  <a16:creationId xmlns:a16="http://schemas.microsoft.com/office/drawing/2014/main" id="{C7E07413-385B-40C2-8AEA-153668A434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375" name="Freeform 7">
              <a:extLst>
                <a:ext uri="{FF2B5EF4-FFF2-40B4-BE49-F238E27FC236}">
                  <a16:creationId xmlns:a16="http://schemas.microsoft.com/office/drawing/2014/main" id="{55AD4844-DED7-4139-85BA-2746B0A987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376" name="Freeform 8">
              <a:extLst>
                <a:ext uri="{FF2B5EF4-FFF2-40B4-BE49-F238E27FC236}">
                  <a16:creationId xmlns:a16="http://schemas.microsoft.com/office/drawing/2014/main" id="{A7334FE0-A269-47D9-A0CB-C37644D193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377" name="Freeform 9">
              <a:extLst>
                <a:ext uri="{FF2B5EF4-FFF2-40B4-BE49-F238E27FC236}">
                  <a16:creationId xmlns:a16="http://schemas.microsoft.com/office/drawing/2014/main" id="{E83EA50A-C04C-4B74-9673-315B8EF397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378" name="Freeform 10">
              <a:extLst>
                <a:ext uri="{FF2B5EF4-FFF2-40B4-BE49-F238E27FC236}">
                  <a16:creationId xmlns:a16="http://schemas.microsoft.com/office/drawing/2014/main" id="{1F1B4FDC-0934-41C6-A82B-4034A8B66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379" name="Freeform 11">
              <a:extLst>
                <a:ext uri="{FF2B5EF4-FFF2-40B4-BE49-F238E27FC236}">
                  <a16:creationId xmlns:a16="http://schemas.microsoft.com/office/drawing/2014/main" id="{34946984-CCDD-4A34-BD47-FDE0FB87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5367" name="Rectangle 10">
            <a:extLst>
              <a:ext uri="{FF2B5EF4-FFF2-40B4-BE49-F238E27FC236}">
                <a16:creationId xmlns:a16="http://schemas.microsoft.com/office/drawing/2014/main" id="{96C331B2-DADF-784F-A59E-C257719B576A}"/>
              </a:ext>
            </a:extLst>
          </p:cNvPr>
          <p:cNvSpPr>
            <a:spLocks noGrp="1" noChangeArrowheads="1"/>
          </p:cNvSpPr>
          <p:nvPr>
            <p:ph type="title"/>
          </p:nvPr>
        </p:nvSpPr>
        <p:spPr>
          <a:xfrm>
            <a:off x="3632200" y="905933"/>
            <a:ext cx="4995068" cy="965200"/>
          </a:xfrm>
        </p:spPr>
        <p:txBody>
          <a:bodyPr vert="horz" lIns="91440" tIns="45720" rIns="91440" bIns="45720" rtlCol="0" anchor="ctr">
            <a:normAutofit/>
          </a:bodyPr>
          <a:lstStyle/>
          <a:p>
            <a:pPr>
              <a:lnSpc>
                <a:spcPct val="90000"/>
              </a:lnSpc>
            </a:pPr>
            <a:r>
              <a:rPr lang="en-US" altLang="en-US" sz="3100" b="1" dirty="0"/>
              <a:t>The Outcome</a:t>
            </a:r>
            <a:br>
              <a:rPr lang="en-US" altLang="en-US" sz="3100" b="1" dirty="0"/>
            </a:br>
            <a:endParaRPr lang="en-US" altLang="en-US" sz="3100" b="1" dirty="0"/>
          </a:p>
        </p:txBody>
      </p:sp>
      <p:pic>
        <p:nvPicPr>
          <p:cNvPr id="3" name="Picture 11">
            <a:extLst>
              <a:ext uri="{FF2B5EF4-FFF2-40B4-BE49-F238E27FC236}">
                <a16:creationId xmlns:a16="http://schemas.microsoft.com/office/drawing/2014/main" id="{586545D3-C8E8-2659-AB5D-ADA4795972F8}"/>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03684" y="2708700"/>
            <a:ext cx="2724591" cy="2002575"/>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
        <p:nvSpPr>
          <p:cNvPr id="15368" name="Rectangle 11">
            <a:extLst>
              <a:ext uri="{FF2B5EF4-FFF2-40B4-BE49-F238E27FC236}">
                <a16:creationId xmlns:a16="http://schemas.microsoft.com/office/drawing/2014/main" id="{9BFF56DF-3A48-25F5-4044-03DB1750EA5E}"/>
              </a:ext>
            </a:extLst>
          </p:cNvPr>
          <p:cNvSpPr>
            <a:spLocks noChangeArrowheads="1"/>
          </p:cNvSpPr>
          <p:nvPr/>
        </p:nvSpPr>
        <p:spPr bwMode="auto">
          <a:xfrm>
            <a:off x="3619700" y="1388533"/>
            <a:ext cx="4995069" cy="4968552"/>
          </a:xfrm>
          <a:prstGeom prst="rect">
            <a:avLst/>
          </a:prstGeom>
        </p:spPr>
        <p:txBody>
          <a:bodyPr vert="horz" lIns="91440" tIns="45720" rIns="91440" bIns="45720" rtlCol="0" anchor="ctr">
            <a:noAutofit/>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spcAft>
                <a:spcPts val="600"/>
              </a:spcAft>
              <a:buClr>
                <a:schemeClr val="accent1">
                  <a:lumMod val="75000"/>
                </a:schemeClr>
              </a:buClr>
              <a:buSzPct val="145000"/>
              <a:buFont typeface="Arial"/>
              <a:buChar char="•"/>
              <a:defRPr/>
            </a:pPr>
            <a:r>
              <a:rPr lang="en-US" altLang="en-US" sz="1800" dirty="0">
                <a:latin typeface="+mn-lt"/>
              </a:rPr>
              <a:t>Planning consent was granted in 2014 and the scheme completed in 2015 with the Parish Council invited to tour the properties just before the homes were finished</a:t>
            </a:r>
            <a:endParaRPr lang="en-US" altLang="en-US" sz="1800" b="1" dirty="0">
              <a:latin typeface="+mn-lt"/>
            </a:endParaRPr>
          </a:p>
          <a:p>
            <a:pPr>
              <a:lnSpc>
                <a:spcPct val="90000"/>
              </a:lnSpc>
              <a:spcAft>
                <a:spcPts val="600"/>
              </a:spcAft>
              <a:buClr>
                <a:schemeClr val="accent1">
                  <a:lumMod val="75000"/>
                </a:schemeClr>
              </a:buClr>
              <a:buSzPct val="145000"/>
              <a:buFont typeface="Arial"/>
              <a:buChar char="•"/>
              <a:defRPr/>
            </a:pPr>
            <a:r>
              <a:rPr lang="en-US" altLang="en-US" sz="1800" dirty="0">
                <a:latin typeface="+mn-lt"/>
              </a:rPr>
              <a:t>10 affordable homes were built consisting of 7 two-bedroom houses, 1 three-bedroom house and 2 two-bedroom apartments</a:t>
            </a:r>
          </a:p>
          <a:p>
            <a:pPr>
              <a:lnSpc>
                <a:spcPct val="90000"/>
              </a:lnSpc>
              <a:spcAft>
                <a:spcPts val="600"/>
              </a:spcAft>
              <a:buClr>
                <a:schemeClr val="accent1">
                  <a:lumMod val="75000"/>
                </a:schemeClr>
              </a:buClr>
              <a:buSzPct val="145000"/>
              <a:buFont typeface="Arial"/>
              <a:buChar char="•"/>
              <a:defRPr/>
            </a:pPr>
            <a:r>
              <a:rPr lang="en-US" altLang="en-US" sz="1800" dirty="0">
                <a:latin typeface="+mn-lt"/>
              </a:rPr>
              <a:t>All the properties are managed by Home Group</a:t>
            </a:r>
          </a:p>
          <a:p>
            <a:pPr>
              <a:lnSpc>
                <a:spcPct val="90000"/>
              </a:lnSpc>
              <a:spcAft>
                <a:spcPts val="600"/>
              </a:spcAft>
              <a:buClr>
                <a:schemeClr val="accent1">
                  <a:lumMod val="75000"/>
                </a:schemeClr>
              </a:buClr>
              <a:buSzPct val="145000"/>
              <a:buFont typeface="Arial"/>
              <a:buChar char="•"/>
              <a:defRPr/>
            </a:pPr>
            <a:r>
              <a:rPr lang="en-US" altLang="en-US" sz="1800" dirty="0">
                <a:latin typeface="+mn-lt"/>
              </a:rPr>
              <a:t>The RHE organised an allocation event for the development.</a:t>
            </a:r>
          </a:p>
          <a:p>
            <a:pPr>
              <a:lnSpc>
                <a:spcPct val="90000"/>
              </a:lnSpc>
              <a:spcAft>
                <a:spcPts val="600"/>
              </a:spcAft>
              <a:buClr>
                <a:schemeClr val="accent1">
                  <a:lumMod val="75000"/>
                </a:schemeClr>
              </a:buClr>
              <a:buSzPct val="145000"/>
              <a:buFont typeface="Arial"/>
              <a:buChar char="•"/>
              <a:defRPr/>
            </a:pPr>
            <a:r>
              <a:rPr lang="en-US" altLang="en-US" sz="1800" dirty="0">
                <a:latin typeface="+mn-lt"/>
              </a:rPr>
              <a:t>The Estate had nomination rights in perpetuity on 4 of the units. If after 30 days the Estate couldn’t put forward a nomination then Home Group would be able to advertise the property to the parish and surrounding parishes.</a:t>
            </a:r>
            <a:br>
              <a:rPr lang="en-US" altLang="en-US" sz="1800" dirty="0">
                <a:latin typeface="+mn-lt"/>
              </a:rPr>
            </a:br>
            <a:endParaRPr lang="en-US" altLang="en-US" sz="1800" dirty="0">
              <a:latin typeface="+mn-lt"/>
            </a:endParaRPr>
          </a:p>
        </p:txBody>
      </p:sp>
      <p:pic>
        <p:nvPicPr>
          <p:cNvPr id="4" name="Picture 11" descr="H:\Old My Documents Folder\HAMBLETON\PR\RHE logo cards etc\N and EY Rural Housing Enablers Small Logo HR.jpg">
            <a:extLst>
              <a:ext uri="{FF2B5EF4-FFF2-40B4-BE49-F238E27FC236}">
                <a16:creationId xmlns:a16="http://schemas.microsoft.com/office/drawing/2014/main" id="{CFAE5DE9-CF95-6863-F97B-B5D8A5DB61F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98647" y="5651919"/>
            <a:ext cx="832244" cy="1101846"/>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
            <a:extLst>
              <a:ext uri="{FF2B5EF4-FFF2-40B4-BE49-F238E27FC236}">
                <a16:creationId xmlns:a16="http://schemas.microsoft.com/office/drawing/2014/main" id="{B6478BCD-4A87-8E8A-C644-909CBCFBC56E}"/>
              </a:ext>
            </a:extLst>
          </p:cNvPr>
          <p:cNvSpPr>
            <a:spLocks noGrp="1" noChangeArrowheads="1"/>
          </p:cNvSpPr>
          <p:nvPr>
            <p:ph type="title"/>
          </p:nvPr>
        </p:nvSpPr>
        <p:spPr>
          <a:xfrm>
            <a:off x="685800" y="341312"/>
            <a:ext cx="7772400" cy="1199811"/>
          </a:xfrm>
          <a:noFill/>
        </p:spPr>
        <p:txBody>
          <a:bodyPr/>
          <a:lstStyle/>
          <a:p>
            <a:pPr eaLnBrk="1" hangingPunct="1"/>
            <a:r>
              <a:rPr lang="en-GB" altLang="en-US" sz="4200" b="1" dirty="0">
                <a:solidFill>
                  <a:srgbClr val="008080"/>
                </a:solidFill>
                <a:latin typeface="Arial" panose="020B0604020202020204" pitchFamily="34" charset="0"/>
              </a:rPr>
              <a:t>Thank you for listening</a:t>
            </a:r>
          </a:p>
        </p:txBody>
      </p:sp>
      <p:sp>
        <p:nvSpPr>
          <p:cNvPr id="17411" name="Rectangle 12">
            <a:extLst>
              <a:ext uri="{FF2B5EF4-FFF2-40B4-BE49-F238E27FC236}">
                <a16:creationId xmlns:a16="http://schemas.microsoft.com/office/drawing/2014/main" id="{27EA80A3-382F-2DFC-ABFA-F26E3FC2A3DD}"/>
              </a:ext>
            </a:extLst>
          </p:cNvPr>
          <p:cNvSpPr>
            <a:spLocks noChangeArrowheads="1"/>
          </p:cNvSpPr>
          <p:nvPr/>
        </p:nvSpPr>
        <p:spPr bwMode="auto">
          <a:xfrm>
            <a:off x="684213" y="1844675"/>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4200" b="1" dirty="0">
                <a:solidFill>
                  <a:srgbClr val="008080"/>
                </a:solidFill>
                <a:latin typeface="Arial" panose="020B0604020202020204" pitchFamily="34" charset="0"/>
              </a:rPr>
              <a:t>– are there any questions?</a:t>
            </a:r>
          </a:p>
        </p:txBody>
      </p:sp>
      <p:sp>
        <p:nvSpPr>
          <p:cNvPr id="17412" name="Rectangle 13">
            <a:extLst>
              <a:ext uri="{FF2B5EF4-FFF2-40B4-BE49-F238E27FC236}">
                <a16:creationId xmlns:a16="http://schemas.microsoft.com/office/drawing/2014/main" id="{FB718774-FB5B-8C9D-04B7-C8105672D56A}"/>
              </a:ext>
            </a:extLst>
          </p:cNvPr>
          <p:cNvSpPr>
            <a:spLocks noChangeArrowheads="1"/>
          </p:cNvSpPr>
          <p:nvPr/>
        </p:nvSpPr>
        <p:spPr bwMode="auto">
          <a:xfrm>
            <a:off x="684213" y="3645024"/>
            <a:ext cx="7772400" cy="3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GB" altLang="en-US" sz="2800" dirty="0">
                <a:latin typeface="Arial" panose="020B0604020202020204" pitchFamily="34" charset="0"/>
                <a:hlinkClick r:id="rId2"/>
              </a:rPr>
              <a:t>colin.huby@scarborough.gov.uk</a:t>
            </a:r>
            <a:endParaRPr lang="en-GB" altLang="en-US" sz="2800" dirty="0">
              <a:latin typeface="Arial" panose="020B0604020202020204" pitchFamily="34" charset="0"/>
            </a:endParaRPr>
          </a:p>
          <a:p>
            <a:pPr algn="ctr" eaLnBrk="1" hangingPunct="1">
              <a:spcBef>
                <a:spcPct val="0"/>
              </a:spcBef>
              <a:buFontTx/>
              <a:buNone/>
            </a:pPr>
            <a:r>
              <a:rPr lang="en-GB" altLang="en-US" sz="2800" dirty="0">
                <a:latin typeface="Arial" panose="020B0604020202020204" pitchFamily="34" charset="0"/>
                <a:hlinkClick r:id="rId3"/>
              </a:rPr>
              <a:t>colin.huby@ryedale.gov.uk</a:t>
            </a:r>
            <a:endParaRPr lang="en-GB" altLang="en-US" sz="2800" dirty="0">
              <a:latin typeface="Arial" panose="020B0604020202020204" pitchFamily="34" charset="0"/>
            </a:endParaRPr>
          </a:p>
          <a:p>
            <a:pPr algn="ctr" eaLnBrk="1" hangingPunct="1">
              <a:spcBef>
                <a:spcPct val="0"/>
              </a:spcBef>
              <a:buFontTx/>
              <a:buNone/>
            </a:pPr>
            <a:endParaRPr lang="en-GB" altLang="en-US" sz="2800" dirty="0">
              <a:latin typeface="Arial" panose="020B0604020202020204" pitchFamily="34" charset="0"/>
            </a:endParaRPr>
          </a:p>
          <a:p>
            <a:pPr algn="ctr" eaLnBrk="1" hangingPunct="1">
              <a:spcBef>
                <a:spcPct val="0"/>
              </a:spcBef>
              <a:buFontTx/>
              <a:buNone/>
            </a:pPr>
            <a:r>
              <a:rPr lang="en-GB" altLang="en-US" sz="2800" dirty="0">
                <a:latin typeface="Arial" panose="020B0604020202020204" pitchFamily="34" charset="0"/>
                <a:hlinkClick r:id="rId4"/>
              </a:rPr>
              <a:t>http://www.nycyerhousing.co.uk/rural-affordable-homes/rhe-news/</a:t>
            </a:r>
            <a:endParaRPr lang="en-GB" altLang="en-US" sz="2800" dirty="0">
              <a:latin typeface="Arial" panose="020B0604020202020204" pitchFamily="34" charset="0"/>
            </a:endParaRPr>
          </a:p>
          <a:p>
            <a:pPr algn="ctr" eaLnBrk="1" hangingPunct="1">
              <a:spcBef>
                <a:spcPct val="0"/>
              </a:spcBef>
              <a:buFontTx/>
              <a:buNone/>
            </a:pPr>
            <a:endParaRPr lang="en-GB" altLang="en-US" sz="2800" dirty="0">
              <a:latin typeface="Arial" panose="020B0604020202020204" pitchFamily="34" charset="0"/>
            </a:endParaRPr>
          </a:p>
          <a:p>
            <a:pPr algn="ctr" eaLnBrk="1" hangingPunct="1">
              <a:spcBef>
                <a:spcPct val="0"/>
              </a:spcBef>
              <a:buFontTx/>
              <a:buNone/>
            </a:pPr>
            <a:endParaRPr lang="en-GB" altLang="en-US" sz="2800" dirty="0">
              <a:latin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622B9-2EC2-48E0-983B-99381D7BCE1A}"/>
              </a:ext>
            </a:extLst>
          </p:cNvPr>
          <p:cNvSpPr>
            <a:spLocks noGrp="1"/>
          </p:cNvSpPr>
          <p:nvPr>
            <p:ph type="title"/>
          </p:nvPr>
        </p:nvSpPr>
        <p:spPr/>
        <p:txBody>
          <a:bodyPr>
            <a:normAutofit/>
          </a:bodyPr>
          <a:lstStyle/>
          <a:p>
            <a:r>
              <a:rPr lang="en-GB" sz="2800" dirty="0"/>
              <a:t>The North &amp; East Yorkshire </a:t>
            </a:r>
            <a:br>
              <a:rPr lang="en-GB" sz="2800" dirty="0"/>
            </a:br>
            <a:r>
              <a:rPr lang="en-GB" sz="2800" dirty="0"/>
              <a:t>RHE Partnership</a:t>
            </a:r>
          </a:p>
        </p:txBody>
      </p:sp>
      <p:graphicFrame>
        <p:nvGraphicFramePr>
          <p:cNvPr id="9" name="Content Placeholder 4">
            <a:extLst>
              <a:ext uri="{FF2B5EF4-FFF2-40B4-BE49-F238E27FC236}">
                <a16:creationId xmlns:a16="http://schemas.microsoft.com/office/drawing/2014/main" id="{78B56364-C9AC-190A-F1CA-25C69C4E8E5F}"/>
              </a:ext>
            </a:extLst>
          </p:cNvPr>
          <p:cNvGraphicFramePr>
            <a:graphicFrameLocks noGrp="1"/>
          </p:cNvGraphicFramePr>
          <p:nvPr>
            <p:ph idx="1"/>
            <p:extLst>
              <p:ext uri="{D42A27DB-BD31-4B8C-83A1-F6EECF244321}">
                <p14:modId xmlns:p14="http://schemas.microsoft.com/office/powerpoint/2010/main" val="538825350"/>
              </p:ext>
            </p:extLst>
          </p:nvPr>
        </p:nvGraphicFramePr>
        <p:xfrm>
          <a:off x="3947553" y="685800"/>
          <a:ext cx="4681962" cy="5105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B16D8D5D-BAED-4838-BBE8-02B5ABA54599}"/>
              </a:ext>
            </a:extLst>
          </p:cNvPr>
          <p:cNvSpPr>
            <a:spLocks noGrp="1"/>
          </p:cNvSpPr>
          <p:nvPr>
            <p:ph type="body" sz="half" idx="2"/>
          </p:nvPr>
        </p:nvSpPr>
        <p:spPr/>
        <p:txBody>
          <a:bodyPr/>
          <a:lstStyle/>
          <a:p>
            <a:endParaRPr lang="en-GB" dirty="0"/>
          </a:p>
        </p:txBody>
      </p:sp>
      <p:sp>
        <p:nvSpPr>
          <p:cNvPr id="4" name="Footer Placeholder 3">
            <a:extLst>
              <a:ext uri="{FF2B5EF4-FFF2-40B4-BE49-F238E27FC236}">
                <a16:creationId xmlns:a16="http://schemas.microsoft.com/office/drawing/2014/main" id="{8FC14F59-325F-41E9-BCF6-3B6A763A6005}"/>
              </a:ext>
            </a:extLst>
          </p:cNvPr>
          <p:cNvSpPr>
            <a:spLocks noGrp="1"/>
          </p:cNvSpPr>
          <p:nvPr>
            <p:ph type="ftr" sz="quarter" idx="11"/>
          </p:nvPr>
        </p:nvSpPr>
        <p:spPr/>
        <p:txBody>
          <a:bodyPr/>
          <a:lstStyle/>
          <a:p>
            <a:pPr>
              <a:defRPr/>
            </a:pPr>
            <a:endParaRPr lang="en-GB" altLang="en-US"/>
          </a:p>
        </p:txBody>
      </p:sp>
      <p:pic>
        <p:nvPicPr>
          <p:cNvPr id="10" name="Picture 9" descr="H:\Old My Documents Folder\HAMBLETON\PR\RHE logo cards etc\N and EY Rural Housing Enablers Small Logo HR.jpg">
            <a:extLst>
              <a:ext uri="{FF2B5EF4-FFF2-40B4-BE49-F238E27FC236}">
                <a16:creationId xmlns:a16="http://schemas.microsoft.com/office/drawing/2014/main" id="{F74E86FC-3042-4F07-988D-CFFF490F7F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8200" y="6082663"/>
            <a:ext cx="576064" cy="65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10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0A4E01-82D8-4F3E-8068-C9AD87493E82}"/>
              </a:ext>
            </a:extLst>
          </p:cNvPr>
          <p:cNvSpPr>
            <a:spLocks noGrp="1"/>
          </p:cNvSpPr>
          <p:nvPr>
            <p:ph type="title"/>
          </p:nvPr>
        </p:nvSpPr>
        <p:spPr>
          <a:xfrm>
            <a:off x="982133" y="457201"/>
            <a:ext cx="7704667" cy="739551"/>
          </a:xfrm>
        </p:spPr>
        <p:txBody>
          <a:bodyPr/>
          <a:lstStyle/>
          <a:p>
            <a:r>
              <a:rPr lang="en-GB" dirty="0"/>
              <a:t>Delivery pathways &amp; support</a:t>
            </a:r>
          </a:p>
        </p:txBody>
      </p:sp>
      <p:graphicFrame>
        <p:nvGraphicFramePr>
          <p:cNvPr id="8" name="Content Placeholder 7">
            <a:extLst>
              <a:ext uri="{FF2B5EF4-FFF2-40B4-BE49-F238E27FC236}">
                <a16:creationId xmlns:a16="http://schemas.microsoft.com/office/drawing/2014/main" id="{8747C4A4-9AD8-47C2-9C1F-3361DC7357ED}"/>
              </a:ext>
            </a:extLst>
          </p:cNvPr>
          <p:cNvGraphicFramePr>
            <a:graphicFrameLocks noGrp="1"/>
          </p:cNvGraphicFramePr>
          <p:nvPr>
            <p:ph idx="1"/>
            <p:extLst>
              <p:ext uri="{D42A27DB-BD31-4B8C-83A1-F6EECF244321}">
                <p14:modId xmlns:p14="http://schemas.microsoft.com/office/powerpoint/2010/main" val="2905771647"/>
              </p:ext>
            </p:extLst>
          </p:nvPr>
        </p:nvGraphicFramePr>
        <p:xfrm>
          <a:off x="539553" y="1340768"/>
          <a:ext cx="8496944"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a:extLst>
              <a:ext uri="{FF2B5EF4-FFF2-40B4-BE49-F238E27FC236}">
                <a16:creationId xmlns:a16="http://schemas.microsoft.com/office/drawing/2014/main" id="{7D224226-4BC5-49FE-9935-CFBD45A567BA}"/>
              </a:ext>
            </a:extLst>
          </p:cNvPr>
          <p:cNvSpPr>
            <a:spLocks noGrp="1"/>
          </p:cNvSpPr>
          <p:nvPr>
            <p:ph type="ftr" sz="quarter" idx="11"/>
          </p:nvPr>
        </p:nvSpPr>
        <p:spPr/>
        <p:txBody>
          <a:bodyPr/>
          <a:lstStyle/>
          <a:p>
            <a:pPr>
              <a:defRPr/>
            </a:pPr>
            <a:endParaRPr lang="en-GB" altLang="en-US"/>
          </a:p>
        </p:txBody>
      </p:sp>
    </p:spTree>
    <p:extLst>
      <p:ext uri="{BB962C8B-B14F-4D97-AF65-F5344CB8AC3E}">
        <p14:creationId xmlns:p14="http://schemas.microsoft.com/office/powerpoint/2010/main" val="3792695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1BFC9599-E6E0-4355-BFF4-0B6F8668D429}"/>
              </a:ext>
            </a:extLst>
          </p:cNvPr>
          <p:cNvSpPr>
            <a:spLocks noGrp="1"/>
          </p:cNvSpPr>
          <p:nvPr>
            <p:ph type="title"/>
          </p:nvPr>
        </p:nvSpPr>
        <p:spPr>
          <a:xfrm>
            <a:off x="372083" y="685801"/>
            <a:ext cx="2615741" cy="5105400"/>
          </a:xfrm>
        </p:spPr>
        <p:txBody>
          <a:bodyPr>
            <a:normAutofit/>
          </a:bodyPr>
          <a:lstStyle/>
          <a:p>
            <a:pPr algn="l"/>
            <a:r>
              <a:rPr lang="en-GB" sz="2800" b="1" dirty="0">
                <a:solidFill>
                  <a:srgbClr val="FFFFFF"/>
                </a:solidFill>
              </a:rPr>
              <a:t>Our Independent Rural Housing Enablers </a:t>
            </a:r>
            <a:br>
              <a:rPr lang="en-GB" sz="2800" b="1" dirty="0">
                <a:solidFill>
                  <a:srgbClr val="FFFFFF"/>
                </a:solidFill>
              </a:rPr>
            </a:br>
            <a:r>
              <a:rPr lang="en-GB" sz="2800" b="1" dirty="0">
                <a:solidFill>
                  <a:srgbClr val="FFFFFF"/>
                </a:solidFill>
              </a:rPr>
              <a:t>can..</a:t>
            </a:r>
          </a:p>
        </p:txBody>
      </p:sp>
      <p:grpSp>
        <p:nvGrpSpPr>
          <p:cNvPr id="14" name="Group 13">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5"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7"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8"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5" name="Rectangle 1">
            <a:extLst>
              <a:ext uri="{FF2B5EF4-FFF2-40B4-BE49-F238E27FC236}">
                <a16:creationId xmlns:a16="http://schemas.microsoft.com/office/drawing/2014/main" id="{E134EA3E-D5B1-4F16-BECE-2D3E2C506B16}"/>
              </a:ext>
            </a:extLst>
          </p:cNvPr>
          <p:cNvSpPr>
            <a:spLocks noGrp="1" noChangeArrowheads="1"/>
          </p:cNvSpPr>
          <p:nvPr>
            <p:ph idx="1"/>
          </p:nvPr>
        </p:nvSpPr>
        <p:spPr bwMode="auto">
          <a:xfrm>
            <a:off x="3787823" y="116632"/>
            <a:ext cx="5176665" cy="648072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defTabSz="914400">
              <a:lnSpc>
                <a:spcPct val="90000"/>
              </a:lnSpc>
              <a:spcAft>
                <a:spcPts val="600"/>
              </a:spcAft>
              <a:buClrTx/>
              <a:buSzTx/>
              <a:tabLst/>
            </a:pPr>
            <a:r>
              <a:rPr lang="en-GB" altLang="en-US" sz="1600" b="1" dirty="0">
                <a:solidFill>
                  <a:schemeClr val="accent1">
                    <a:lumMod val="75000"/>
                  </a:schemeClr>
                </a:solidFill>
                <a:latin typeface="+mn-lt"/>
              </a:rPr>
              <a:t>Help explore options to find the one that works best for you</a:t>
            </a:r>
          </a:p>
          <a:p>
            <a:pPr marL="0" marR="0" lvl="0" indent="0" defTabSz="914400">
              <a:lnSpc>
                <a:spcPct val="90000"/>
              </a:lnSpc>
              <a:spcAft>
                <a:spcPts val="600"/>
              </a:spcAft>
              <a:buClrTx/>
              <a:buSzTx/>
              <a:buNone/>
              <a:tabLst/>
            </a:pPr>
            <a:endParaRPr lang="en-GB" altLang="en-US" sz="1600" b="1" dirty="0">
              <a:solidFill>
                <a:schemeClr val="accent1">
                  <a:lumMod val="75000"/>
                </a:schemeClr>
              </a:solidFill>
              <a:latin typeface="+mn-lt"/>
            </a:endParaRPr>
          </a:p>
          <a:p>
            <a:pPr marR="0" lvl="0" defTabSz="914400">
              <a:lnSpc>
                <a:spcPct val="90000"/>
              </a:lnSpc>
              <a:spcAft>
                <a:spcPts val="600"/>
              </a:spcAft>
              <a:buClrTx/>
              <a:buSzTx/>
              <a:tabLst/>
            </a:pPr>
            <a:r>
              <a:rPr lang="en-GB" altLang="en-US" sz="1600" b="1" dirty="0">
                <a:solidFill>
                  <a:schemeClr val="accent1">
                    <a:lumMod val="75000"/>
                  </a:schemeClr>
                </a:solidFill>
                <a:latin typeface="+mn-lt"/>
              </a:rPr>
              <a:t>Undertake local housing need surveys </a:t>
            </a:r>
          </a:p>
          <a:p>
            <a:pPr marL="0" marR="0" lvl="0" indent="0" defTabSz="914400">
              <a:lnSpc>
                <a:spcPct val="90000"/>
              </a:lnSpc>
              <a:spcAft>
                <a:spcPts val="600"/>
              </a:spcAft>
              <a:buClrTx/>
              <a:buSzTx/>
              <a:buNone/>
              <a:tabLst/>
            </a:pPr>
            <a:endParaRPr lang="en-GB" altLang="en-US" sz="1600" b="1" dirty="0">
              <a:solidFill>
                <a:schemeClr val="accent1">
                  <a:lumMod val="75000"/>
                </a:schemeClr>
              </a:solidFill>
              <a:latin typeface="+mn-lt"/>
            </a:endParaRPr>
          </a:p>
          <a:p>
            <a:pPr marR="0" lvl="0" defTabSz="914400">
              <a:lnSpc>
                <a:spcPct val="90000"/>
              </a:lnSpc>
              <a:spcAft>
                <a:spcPts val="600"/>
              </a:spcAft>
              <a:buClrTx/>
              <a:buSzTx/>
              <a:tabLst/>
            </a:pPr>
            <a:r>
              <a:rPr lang="en-GB" altLang="en-US" sz="1600" b="1" dirty="0">
                <a:solidFill>
                  <a:schemeClr val="accent1">
                    <a:lumMod val="75000"/>
                  </a:schemeClr>
                </a:solidFill>
                <a:latin typeface="+mn-lt"/>
              </a:rPr>
              <a:t>Provide initial advice on site suitability </a:t>
            </a:r>
          </a:p>
          <a:p>
            <a:pPr marL="0" marR="0" lvl="0" indent="0" defTabSz="914400">
              <a:lnSpc>
                <a:spcPct val="90000"/>
              </a:lnSpc>
              <a:spcAft>
                <a:spcPts val="600"/>
              </a:spcAft>
              <a:buClrTx/>
              <a:buSzTx/>
              <a:buNone/>
              <a:tabLst/>
            </a:pPr>
            <a:endParaRPr lang="en-GB" altLang="en-US" sz="1600" b="1" dirty="0">
              <a:solidFill>
                <a:schemeClr val="accent1">
                  <a:lumMod val="75000"/>
                </a:schemeClr>
              </a:solidFill>
              <a:latin typeface="+mn-lt"/>
            </a:endParaRPr>
          </a:p>
          <a:p>
            <a:pPr marR="0" lvl="0" defTabSz="914400">
              <a:lnSpc>
                <a:spcPct val="90000"/>
              </a:lnSpc>
              <a:spcAft>
                <a:spcPts val="600"/>
              </a:spcAft>
              <a:buClrTx/>
              <a:buSzTx/>
              <a:tabLst/>
            </a:pPr>
            <a:r>
              <a:rPr lang="en-GB" altLang="en-US" sz="1600" b="1" dirty="0">
                <a:solidFill>
                  <a:schemeClr val="accent1">
                    <a:lumMod val="75000"/>
                  </a:schemeClr>
                </a:solidFill>
                <a:latin typeface="+mn-lt"/>
              </a:rPr>
              <a:t>Encourage &amp; facilitate parish council &amp; community engagement </a:t>
            </a:r>
          </a:p>
          <a:p>
            <a:pPr marL="0" marR="0" lvl="0" indent="0" defTabSz="914400">
              <a:lnSpc>
                <a:spcPct val="90000"/>
              </a:lnSpc>
              <a:spcAft>
                <a:spcPts val="600"/>
              </a:spcAft>
              <a:buClrTx/>
              <a:buSzTx/>
              <a:buNone/>
              <a:tabLst/>
            </a:pPr>
            <a:endParaRPr lang="en-GB" altLang="en-US" sz="1600" b="1" dirty="0">
              <a:solidFill>
                <a:schemeClr val="accent1">
                  <a:lumMod val="75000"/>
                </a:schemeClr>
              </a:solidFill>
              <a:latin typeface="+mn-lt"/>
            </a:endParaRPr>
          </a:p>
          <a:p>
            <a:pPr marR="0" lvl="0" defTabSz="914400">
              <a:lnSpc>
                <a:spcPct val="90000"/>
              </a:lnSpc>
              <a:spcAft>
                <a:spcPts val="600"/>
              </a:spcAft>
              <a:buClrTx/>
              <a:buSzTx/>
              <a:tabLst/>
            </a:pPr>
            <a:r>
              <a:rPr lang="en-GB" altLang="en-US" sz="1600" b="1" dirty="0">
                <a:solidFill>
                  <a:schemeClr val="accent1">
                    <a:lumMod val="75000"/>
                  </a:schemeClr>
                </a:solidFill>
                <a:latin typeface="+mn-lt"/>
              </a:rPr>
              <a:t>Help find a Housing Association that you feel comfortable working with</a:t>
            </a:r>
          </a:p>
          <a:p>
            <a:pPr marL="0" marR="0" lvl="0" indent="0" defTabSz="914400">
              <a:lnSpc>
                <a:spcPct val="90000"/>
              </a:lnSpc>
              <a:spcAft>
                <a:spcPts val="600"/>
              </a:spcAft>
              <a:buClrTx/>
              <a:buSzTx/>
              <a:buNone/>
              <a:tabLst/>
            </a:pPr>
            <a:endParaRPr lang="en-GB" altLang="en-US" sz="1600" b="1" dirty="0">
              <a:solidFill>
                <a:schemeClr val="accent1">
                  <a:lumMod val="75000"/>
                </a:schemeClr>
              </a:solidFill>
              <a:latin typeface="+mn-lt"/>
            </a:endParaRPr>
          </a:p>
          <a:p>
            <a:pPr defTabSz="914400">
              <a:lnSpc>
                <a:spcPct val="90000"/>
              </a:lnSpc>
              <a:spcAft>
                <a:spcPts val="600"/>
              </a:spcAft>
              <a:buClrTx/>
              <a:buSzTx/>
            </a:pPr>
            <a:r>
              <a:rPr lang="en-GB" altLang="en-US" sz="1600" b="1" dirty="0">
                <a:solidFill>
                  <a:schemeClr val="accent1">
                    <a:lumMod val="75000"/>
                  </a:schemeClr>
                </a:solidFill>
                <a:latin typeface="+mn-lt"/>
              </a:rPr>
              <a:t>Explain how the planning, funding, viability &amp; allocation processes work</a:t>
            </a:r>
          </a:p>
          <a:p>
            <a:pPr marL="0" indent="0" defTabSz="914400">
              <a:lnSpc>
                <a:spcPct val="90000"/>
              </a:lnSpc>
              <a:spcAft>
                <a:spcPts val="600"/>
              </a:spcAft>
              <a:buClrTx/>
              <a:buSzTx/>
              <a:buNone/>
            </a:pPr>
            <a:endParaRPr lang="en-GB" altLang="en-US" sz="1600" b="1" dirty="0">
              <a:solidFill>
                <a:schemeClr val="accent1">
                  <a:lumMod val="75000"/>
                </a:schemeClr>
              </a:solidFill>
              <a:latin typeface="+mn-lt"/>
            </a:endParaRPr>
          </a:p>
          <a:p>
            <a:pPr marR="0" lvl="0" defTabSz="914400">
              <a:lnSpc>
                <a:spcPct val="90000"/>
              </a:lnSpc>
              <a:spcAft>
                <a:spcPts val="600"/>
              </a:spcAft>
              <a:buClrTx/>
              <a:buSzTx/>
              <a:tabLst/>
            </a:pPr>
            <a:r>
              <a:rPr lang="en-GB" altLang="en-US" sz="1600" b="1" dirty="0">
                <a:solidFill>
                  <a:schemeClr val="accent1">
                    <a:lumMod val="75000"/>
                  </a:schemeClr>
                </a:solidFill>
                <a:latin typeface="+mn-lt"/>
              </a:rPr>
              <a:t>Help you explore how you could retain land ownership &amp; have nomination rights for some of the affordable homes </a:t>
            </a:r>
          </a:p>
          <a:p>
            <a:pPr marL="0" marR="0" lvl="0" indent="0" defTabSz="914400">
              <a:lnSpc>
                <a:spcPct val="90000"/>
              </a:lnSpc>
              <a:spcAft>
                <a:spcPts val="600"/>
              </a:spcAft>
              <a:buClrTx/>
              <a:buSzTx/>
              <a:buNone/>
              <a:tabLst/>
            </a:pPr>
            <a:endParaRPr lang="en-GB" altLang="en-US" sz="1600" b="1" dirty="0">
              <a:solidFill>
                <a:schemeClr val="accent1">
                  <a:lumMod val="75000"/>
                </a:schemeClr>
              </a:solidFill>
              <a:latin typeface="+mn-lt"/>
            </a:endParaRPr>
          </a:p>
          <a:p>
            <a:pPr marR="0" lvl="0" defTabSz="914400">
              <a:lnSpc>
                <a:spcPct val="90000"/>
              </a:lnSpc>
              <a:spcAft>
                <a:spcPts val="600"/>
              </a:spcAft>
              <a:buClrTx/>
              <a:buSzTx/>
              <a:tabLst/>
            </a:pPr>
            <a:r>
              <a:rPr lang="en-GB" altLang="en-US" sz="1600" b="1" dirty="0">
                <a:solidFill>
                  <a:schemeClr val="accent1">
                    <a:lumMod val="75000"/>
                  </a:schemeClr>
                </a:solidFill>
                <a:latin typeface="+mn-lt"/>
              </a:rPr>
              <a:t>Liaise with local planning &amp; housing authorities </a:t>
            </a:r>
          </a:p>
          <a:p>
            <a:pPr marL="0" marR="0" lvl="0" indent="0" defTabSz="914400">
              <a:lnSpc>
                <a:spcPct val="90000"/>
              </a:lnSpc>
              <a:spcAft>
                <a:spcPts val="600"/>
              </a:spcAft>
              <a:buClrTx/>
              <a:buSzTx/>
              <a:buNone/>
              <a:tabLst/>
            </a:pPr>
            <a:endParaRPr lang="en-GB" altLang="en-US" sz="1600" b="1" dirty="0">
              <a:solidFill>
                <a:schemeClr val="accent1">
                  <a:lumMod val="75000"/>
                </a:schemeClr>
              </a:solidFill>
              <a:latin typeface="+mn-lt"/>
            </a:endParaRPr>
          </a:p>
          <a:p>
            <a:pPr marR="0" lvl="0" defTabSz="914400">
              <a:lnSpc>
                <a:spcPct val="90000"/>
              </a:lnSpc>
              <a:spcAft>
                <a:spcPts val="600"/>
              </a:spcAft>
              <a:buClrTx/>
              <a:buSzTx/>
              <a:tabLst/>
            </a:pPr>
            <a:r>
              <a:rPr lang="en-GB" altLang="en-US" sz="1600" b="1" dirty="0">
                <a:solidFill>
                  <a:schemeClr val="accent1">
                    <a:lumMod val="75000"/>
                  </a:schemeClr>
                </a:solidFill>
                <a:latin typeface="+mn-lt"/>
              </a:rPr>
              <a:t>Act as an honest broker between different parties to find solutions </a:t>
            </a:r>
            <a:endParaRPr kumimoji="0" lang="en-GB" altLang="en-US" sz="1600" b="0" i="0" u="none" strike="noStrike" cap="none" normalizeH="0" baseline="0" dirty="0">
              <a:ln>
                <a:noFill/>
              </a:ln>
              <a:effectLst/>
              <a:latin typeface="Arial" panose="020B0604020202020204" pitchFamily="34" charset="0"/>
            </a:endParaRPr>
          </a:p>
        </p:txBody>
      </p:sp>
      <p:sp>
        <p:nvSpPr>
          <p:cNvPr id="4" name="Footer Placeholder 3">
            <a:extLst>
              <a:ext uri="{FF2B5EF4-FFF2-40B4-BE49-F238E27FC236}">
                <a16:creationId xmlns:a16="http://schemas.microsoft.com/office/drawing/2014/main" id="{45D90483-5B71-4990-80E7-3DADDE5E078F}"/>
              </a:ext>
            </a:extLst>
          </p:cNvPr>
          <p:cNvSpPr>
            <a:spLocks noGrp="1"/>
          </p:cNvSpPr>
          <p:nvPr>
            <p:ph type="ftr" sz="quarter" idx="11"/>
          </p:nvPr>
        </p:nvSpPr>
        <p:spPr>
          <a:xfrm>
            <a:off x="3837828" y="5883275"/>
            <a:ext cx="3404514" cy="365125"/>
          </a:xfrm>
        </p:spPr>
        <p:txBody>
          <a:bodyPr>
            <a:normAutofit/>
          </a:bodyPr>
          <a:lstStyle/>
          <a:p>
            <a:pPr>
              <a:defRPr/>
            </a:pPr>
            <a:endParaRPr lang="en-GB" altLang="en-US" dirty="0"/>
          </a:p>
        </p:txBody>
      </p:sp>
    </p:spTree>
    <p:extLst>
      <p:ext uri="{BB962C8B-B14F-4D97-AF65-F5344CB8AC3E}">
        <p14:creationId xmlns:p14="http://schemas.microsoft.com/office/powerpoint/2010/main" val="297167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83F9CA0-7E3F-482D-9F6A-B5B11344CF53}"/>
              </a:ext>
            </a:extLst>
          </p:cNvPr>
          <p:cNvSpPr>
            <a:spLocks noGrp="1"/>
          </p:cNvSpPr>
          <p:nvPr>
            <p:ph type="title"/>
          </p:nvPr>
        </p:nvSpPr>
        <p:spPr>
          <a:xfrm>
            <a:off x="372084" y="685801"/>
            <a:ext cx="2057400" cy="5105400"/>
          </a:xfrm>
        </p:spPr>
        <p:txBody>
          <a:bodyPr>
            <a:normAutofit/>
          </a:bodyPr>
          <a:lstStyle/>
          <a:p>
            <a:pPr algn="l"/>
            <a:r>
              <a:rPr lang="en-GB" sz="2800" b="1" dirty="0">
                <a:solidFill>
                  <a:srgbClr val="FFFFFF"/>
                </a:solidFill>
              </a:rPr>
              <a:t>The CLH Hub can …</a:t>
            </a:r>
          </a:p>
        </p:txBody>
      </p:sp>
      <p:grpSp>
        <p:nvGrpSpPr>
          <p:cNvPr id="13" name="Group 12">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4"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6"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7"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Content Placeholder 2">
            <a:extLst>
              <a:ext uri="{FF2B5EF4-FFF2-40B4-BE49-F238E27FC236}">
                <a16:creationId xmlns:a16="http://schemas.microsoft.com/office/drawing/2014/main" id="{102F1989-5CA3-4560-A851-B6373B422E4D}"/>
              </a:ext>
            </a:extLst>
          </p:cNvPr>
          <p:cNvSpPr>
            <a:spLocks noGrp="1"/>
          </p:cNvSpPr>
          <p:nvPr>
            <p:ph idx="1"/>
          </p:nvPr>
        </p:nvSpPr>
        <p:spPr>
          <a:xfrm>
            <a:off x="3837829" y="476672"/>
            <a:ext cx="4789439" cy="5771727"/>
          </a:xfrm>
        </p:spPr>
        <p:txBody>
          <a:bodyPr>
            <a:normAutofit/>
          </a:bodyPr>
          <a:lstStyle/>
          <a:p>
            <a:pPr>
              <a:lnSpc>
                <a:spcPct val="90000"/>
              </a:lnSpc>
            </a:pPr>
            <a:r>
              <a:rPr lang="en-GB" sz="1800" b="1" dirty="0">
                <a:solidFill>
                  <a:schemeClr val="accent1">
                    <a:lumMod val="75000"/>
                  </a:schemeClr>
                </a:solidFill>
              </a:rPr>
              <a:t>Help find a Community Housing model that works for you  </a:t>
            </a:r>
          </a:p>
          <a:p>
            <a:pPr marL="0" indent="0">
              <a:lnSpc>
                <a:spcPct val="90000"/>
              </a:lnSpc>
              <a:buNone/>
            </a:pPr>
            <a:endParaRPr lang="en-GB" sz="1800" b="1" dirty="0">
              <a:solidFill>
                <a:schemeClr val="accent1">
                  <a:lumMod val="75000"/>
                </a:schemeClr>
              </a:solidFill>
            </a:endParaRPr>
          </a:p>
          <a:p>
            <a:pPr>
              <a:lnSpc>
                <a:spcPct val="90000"/>
              </a:lnSpc>
            </a:pPr>
            <a:r>
              <a:rPr lang="en-GB" sz="1800" b="1" dirty="0">
                <a:solidFill>
                  <a:schemeClr val="accent1">
                    <a:lumMod val="75000"/>
                  </a:schemeClr>
                </a:solidFill>
              </a:rPr>
              <a:t>Support community engagement </a:t>
            </a:r>
          </a:p>
          <a:p>
            <a:pPr marL="0" indent="0">
              <a:lnSpc>
                <a:spcPct val="90000"/>
              </a:lnSpc>
              <a:buNone/>
            </a:pPr>
            <a:endParaRPr lang="en-GB" sz="1800" b="1" dirty="0">
              <a:solidFill>
                <a:schemeClr val="accent1">
                  <a:lumMod val="75000"/>
                </a:schemeClr>
              </a:solidFill>
            </a:endParaRPr>
          </a:p>
          <a:p>
            <a:pPr>
              <a:lnSpc>
                <a:spcPct val="90000"/>
              </a:lnSpc>
            </a:pPr>
            <a:r>
              <a:rPr lang="en-GB" sz="1800" b="1" dirty="0">
                <a:solidFill>
                  <a:schemeClr val="accent1">
                    <a:lumMod val="75000"/>
                  </a:schemeClr>
                </a:solidFill>
              </a:rPr>
              <a:t>Provide technical advice &amp; guidance from initial concept, to setting up the necessary legal entity &amp; delivery  </a:t>
            </a:r>
          </a:p>
          <a:p>
            <a:pPr marL="0" indent="0">
              <a:lnSpc>
                <a:spcPct val="90000"/>
              </a:lnSpc>
              <a:buNone/>
            </a:pPr>
            <a:endParaRPr lang="en-GB" sz="1800" b="1" dirty="0">
              <a:solidFill>
                <a:schemeClr val="accent1">
                  <a:lumMod val="75000"/>
                </a:schemeClr>
              </a:solidFill>
            </a:endParaRPr>
          </a:p>
          <a:p>
            <a:pPr>
              <a:lnSpc>
                <a:spcPct val="90000"/>
              </a:lnSpc>
            </a:pPr>
            <a:r>
              <a:rPr lang="en-GB" sz="1800" b="1" dirty="0">
                <a:solidFill>
                  <a:schemeClr val="accent1">
                    <a:lumMod val="75000"/>
                  </a:schemeClr>
                </a:solidFill>
              </a:rPr>
              <a:t>Access to a panel of technical experts, including architects, solicitors, energy efficient construction &amp; retrofitting </a:t>
            </a:r>
          </a:p>
          <a:p>
            <a:pPr marL="0" indent="0">
              <a:lnSpc>
                <a:spcPct val="90000"/>
              </a:lnSpc>
              <a:buNone/>
            </a:pPr>
            <a:endParaRPr lang="en-GB" sz="1800" b="1" dirty="0">
              <a:solidFill>
                <a:schemeClr val="accent1">
                  <a:lumMod val="75000"/>
                </a:schemeClr>
              </a:solidFill>
            </a:endParaRPr>
          </a:p>
          <a:p>
            <a:pPr>
              <a:lnSpc>
                <a:spcPct val="90000"/>
              </a:lnSpc>
            </a:pPr>
            <a:r>
              <a:rPr lang="en-GB" sz="1800" b="1" dirty="0">
                <a:solidFill>
                  <a:schemeClr val="accent1">
                    <a:lumMod val="75000"/>
                  </a:schemeClr>
                </a:solidFill>
              </a:rPr>
              <a:t>Peer support &amp; access to other successful projects </a:t>
            </a:r>
          </a:p>
        </p:txBody>
      </p:sp>
      <p:sp>
        <p:nvSpPr>
          <p:cNvPr id="4" name="Footer Placeholder 3">
            <a:extLst>
              <a:ext uri="{FF2B5EF4-FFF2-40B4-BE49-F238E27FC236}">
                <a16:creationId xmlns:a16="http://schemas.microsoft.com/office/drawing/2014/main" id="{A7784A1A-26E4-4F05-A774-C5CC4BB5F8F6}"/>
              </a:ext>
            </a:extLst>
          </p:cNvPr>
          <p:cNvSpPr>
            <a:spLocks noGrp="1"/>
          </p:cNvSpPr>
          <p:nvPr>
            <p:ph type="ftr" sz="quarter" idx="11"/>
          </p:nvPr>
        </p:nvSpPr>
        <p:spPr>
          <a:xfrm>
            <a:off x="3837828" y="5883275"/>
            <a:ext cx="3404514" cy="365125"/>
          </a:xfrm>
        </p:spPr>
        <p:txBody>
          <a:bodyPr>
            <a:normAutofit/>
          </a:bodyPr>
          <a:lstStyle/>
          <a:p>
            <a:pPr>
              <a:defRPr/>
            </a:pPr>
            <a:endParaRPr lang="en-GB" altLang="en-US" dirty="0"/>
          </a:p>
        </p:txBody>
      </p:sp>
    </p:spTree>
    <p:extLst>
      <p:ext uri="{BB962C8B-B14F-4D97-AF65-F5344CB8AC3E}">
        <p14:creationId xmlns:p14="http://schemas.microsoft.com/office/powerpoint/2010/main" val="2088475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9D059B6-ADD8-488A-B346-63289E90D1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76" y="-4763"/>
            <a:ext cx="3761187" cy="6862763"/>
            <a:chOff x="2928938" y="-4763"/>
            <a:chExt cx="5014912" cy="6862763"/>
          </a:xfrm>
        </p:grpSpPr>
        <p:sp>
          <p:nvSpPr>
            <p:cNvPr id="12" name="Freeform 6">
              <a:extLst>
                <a:ext uri="{FF2B5EF4-FFF2-40B4-BE49-F238E27FC236}">
                  <a16:creationId xmlns:a16="http://schemas.microsoft.com/office/drawing/2014/main" id="{F69B42B4-BC82-4495-A6F9-A28167B56A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3" name="Freeform 7">
              <a:extLst>
                <a:ext uri="{FF2B5EF4-FFF2-40B4-BE49-F238E27FC236}">
                  <a16:creationId xmlns:a16="http://schemas.microsoft.com/office/drawing/2014/main" id="{83CC168C-2AD4-4FFB-9F25-420ED6514C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4" name="Freeform 9">
              <a:extLst>
                <a:ext uri="{FF2B5EF4-FFF2-40B4-BE49-F238E27FC236}">
                  <a16:creationId xmlns:a16="http://schemas.microsoft.com/office/drawing/2014/main" id="{6C9F369A-6158-4AE8-BA04-138A9DFFA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5" name="Freeform 10">
              <a:extLst>
                <a:ext uri="{FF2B5EF4-FFF2-40B4-BE49-F238E27FC236}">
                  <a16:creationId xmlns:a16="http://schemas.microsoft.com/office/drawing/2014/main" id="{FC7B1DF4-AD98-42A8-820F-667A3DCC40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6" name="Freeform 11">
              <a:extLst>
                <a:ext uri="{FF2B5EF4-FFF2-40B4-BE49-F238E27FC236}">
                  <a16:creationId xmlns:a16="http://schemas.microsoft.com/office/drawing/2014/main" id="{61C58B74-3656-4FD5-AC47-EE3A59EBB8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7" name="Freeform 12">
              <a:extLst>
                <a:ext uri="{FF2B5EF4-FFF2-40B4-BE49-F238E27FC236}">
                  <a16:creationId xmlns:a16="http://schemas.microsoft.com/office/drawing/2014/main" id="{8B349A01-D803-4A18-B608-47BFCED43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9" name="Rectangle 18">
            <a:extLst>
              <a:ext uri="{FF2B5EF4-FFF2-40B4-BE49-F238E27FC236}">
                <a16:creationId xmlns:a16="http://schemas.microsoft.com/office/drawing/2014/main" id="{CE3D4922-3D1C-4679-9A86-15BFC1A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6">
            <a:extLst>
              <a:ext uri="{FF2B5EF4-FFF2-40B4-BE49-F238E27FC236}">
                <a16:creationId xmlns:a16="http://schemas.microsoft.com/office/drawing/2014/main" id="{93667F4D-F2CD-4E50-BACC-24766910F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37184" y="0"/>
            <a:ext cx="84177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tx2">
              <a:lumMod val="50000"/>
            </a:schemeClr>
          </a:solidFill>
          <a:ln>
            <a:noFill/>
          </a:ln>
        </p:spPr>
        <p:txBody>
          <a:bodyPr/>
          <a:lstStyle/>
          <a:p>
            <a:endParaRPr lang="en-US" dirty="0"/>
          </a:p>
        </p:txBody>
      </p:sp>
      <p:sp>
        <p:nvSpPr>
          <p:cNvPr id="23" name="Freeform 7">
            <a:extLst>
              <a:ext uri="{FF2B5EF4-FFF2-40B4-BE49-F238E27FC236}">
                <a16:creationId xmlns:a16="http://schemas.microsoft.com/office/drawing/2014/main" id="{20CAAE25-D2F2-493F-9569-EC552C1A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07393" y="0"/>
            <a:ext cx="8382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accent1"/>
          </a:solidFill>
          <a:ln>
            <a:noFill/>
          </a:ln>
        </p:spPr>
      </p:sp>
      <p:sp>
        <p:nvSpPr>
          <p:cNvPr id="25" name="Freeform 10">
            <a:extLst>
              <a:ext uri="{FF2B5EF4-FFF2-40B4-BE49-F238E27FC236}">
                <a16:creationId xmlns:a16="http://schemas.microsoft.com/office/drawing/2014/main" id="{92FDEA97-0861-44C0-9B26-4BB5F777A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37184" y="5286375"/>
            <a:ext cx="1597819"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tx2">
              <a:lumMod val="25000"/>
              <a:alpha val="80000"/>
            </a:schemeClr>
          </a:solidFill>
          <a:ln>
            <a:noFill/>
          </a:ln>
        </p:spPr>
      </p:sp>
      <p:sp>
        <p:nvSpPr>
          <p:cNvPr id="27" name="Freeform: Shape 26">
            <a:extLst>
              <a:ext uri="{FF2B5EF4-FFF2-40B4-BE49-F238E27FC236}">
                <a16:creationId xmlns:a16="http://schemas.microsoft.com/office/drawing/2014/main" id="{0FC953F9-A744-406B-9DCA-1E7B5D471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07393" y="5238750"/>
            <a:ext cx="1271588" cy="1619250"/>
          </a:xfrm>
          <a:custGeom>
            <a:avLst/>
            <a:gdLst>
              <a:gd name="connsiteX0" fmla="*/ 0 w 1695450"/>
              <a:gd name="connsiteY0" fmla="*/ 0 h 1619250"/>
              <a:gd name="connsiteX1" fmla="*/ 10414 w 1695450"/>
              <a:gd name="connsiteY1" fmla="*/ 1623 h 1619250"/>
              <a:gd name="connsiteX2" fmla="*/ 9236 w 1695450"/>
              <a:gd name="connsiteY2" fmla="*/ 0 h 1619250"/>
              <a:gd name="connsiteX3" fmla="*/ 10475 w 1695450"/>
              <a:gd name="connsiteY3" fmla="*/ 1633 h 1619250"/>
              <a:gd name="connsiteX4" fmla="*/ 244475 w 1695450"/>
              <a:gd name="connsiteY4" fmla="*/ 38100 h 1619250"/>
              <a:gd name="connsiteX5" fmla="*/ 249238 w 1695450"/>
              <a:gd name="connsiteY5" fmla="*/ 38100 h 1619250"/>
              <a:gd name="connsiteX6" fmla="*/ 249238 w 1695450"/>
              <a:gd name="connsiteY6" fmla="*/ 42863 h 1619250"/>
              <a:gd name="connsiteX7" fmla="*/ 244475 w 1695450"/>
              <a:gd name="connsiteY7" fmla="*/ 42863 h 1619250"/>
              <a:gd name="connsiteX8" fmla="*/ 292100 w 1695450"/>
              <a:gd name="connsiteY8" fmla="*/ 95250 h 1619250"/>
              <a:gd name="connsiteX9" fmla="*/ 1695450 w 1695450"/>
              <a:gd name="connsiteY9" fmla="*/ 1619250 h 1619250"/>
              <a:gd name="connsiteX10" fmla="*/ 1237961 w 1695450"/>
              <a:gd name="connsiteY10" fmla="*/ 1619250 h 1619250"/>
              <a:gd name="connsiteX11" fmla="*/ 1228725 w 1695450"/>
              <a:gd name="connsiteY11" fmla="*/ 1619250 h 1619250"/>
              <a:gd name="connsiteX12" fmla="*/ 1183986 w 1695450"/>
              <a:gd name="connsiteY12" fmla="*/ 1619250 h 1619250"/>
              <a:gd name="connsiteX13" fmla="*/ 210255 w 1695450"/>
              <a:gd name="connsiteY13" fmla="*/ 27708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95450" h="1619250">
                <a:moveTo>
                  <a:pt x="0" y="0"/>
                </a:moveTo>
                <a:lnTo>
                  <a:pt x="10414" y="1623"/>
                </a:lnTo>
                <a:lnTo>
                  <a:pt x="9236" y="0"/>
                </a:lnTo>
                <a:lnTo>
                  <a:pt x="10475" y="1633"/>
                </a:lnTo>
                <a:lnTo>
                  <a:pt x="244475" y="38100"/>
                </a:lnTo>
                <a:lnTo>
                  <a:pt x="249238" y="38100"/>
                </a:lnTo>
                <a:lnTo>
                  <a:pt x="249238" y="42863"/>
                </a:lnTo>
                <a:lnTo>
                  <a:pt x="244475" y="42863"/>
                </a:lnTo>
                <a:lnTo>
                  <a:pt x="292100" y="95250"/>
                </a:lnTo>
                <a:lnTo>
                  <a:pt x="1695450" y="1619250"/>
                </a:lnTo>
                <a:lnTo>
                  <a:pt x="1237961" y="1619250"/>
                </a:lnTo>
                <a:lnTo>
                  <a:pt x="1228725" y="1619250"/>
                </a:lnTo>
                <a:lnTo>
                  <a:pt x="1183986" y="1619250"/>
                </a:lnTo>
                <a:lnTo>
                  <a:pt x="210255" y="277080"/>
                </a:lnTo>
                <a:close/>
              </a:path>
            </a:pathLst>
          </a:custGeom>
          <a:solidFill>
            <a:schemeClr val="accent1">
              <a:lumMod val="75000"/>
              <a:alpha val="80000"/>
            </a:schemeClr>
          </a:solidFill>
          <a:ln>
            <a:noFill/>
          </a:ln>
        </p:spPr>
      </p:sp>
      <p:sp>
        <p:nvSpPr>
          <p:cNvPr id="29" name="Freeform: Shape 28">
            <a:extLst>
              <a:ext uri="{FF2B5EF4-FFF2-40B4-BE49-F238E27FC236}">
                <a16:creationId xmlns:a16="http://schemas.microsoft.com/office/drawing/2014/main" id="{859003D2-E7D2-4253-9EF1-1F513027A8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107538" cy="6858000"/>
          </a:xfrm>
          <a:custGeom>
            <a:avLst/>
            <a:gdLst>
              <a:gd name="connsiteX0" fmla="*/ 0 w 8143384"/>
              <a:gd name="connsiteY0" fmla="*/ 0 h 6858001"/>
              <a:gd name="connsiteX1" fmla="*/ 3861881 w 8143384"/>
              <a:gd name="connsiteY1" fmla="*/ 0 h 6858001"/>
              <a:gd name="connsiteX2" fmla="*/ 3861881 w 8143384"/>
              <a:gd name="connsiteY2" fmla="*/ 1 h 6858001"/>
              <a:gd name="connsiteX3" fmla="*/ 6963565 w 8143384"/>
              <a:gd name="connsiteY3" fmla="*/ 1 h 6858001"/>
              <a:gd name="connsiteX4" fmla="*/ 6963565 w 8143384"/>
              <a:gd name="connsiteY4" fmla="*/ 0 h 6858001"/>
              <a:gd name="connsiteX5" fmla="*/ 7841583 w 8143384"/>
              <a:gd name="connsiteY5" fmla="*/ 0 h 6858001"/>
              <a:gd name="connsiteX6" fmla="*/ 6994625 w 8143384"/>
              <a:gd name="connsiteY6" fmla="*/ 5258645 h 6858001"/>
              <a:gd name="connsiteX7" fmla="*/ 6994625 w 8143384"/>
              <a:gd name="connsiteY7" fmla="*/ 5263939 h 6858001"/>
              <a:gd name="connsiteX8" fmla="*/ 8143384 w 8143384"/>
              <a:gd name="connsiteY8" fmla="*/ 6858001 h 6858001"/>
              <a:gd name="connsiteX9" fmla="*/ 6994625 w 8143384"/>
              <a:gd name="connsiteY9" fmla="*/ 6858001 h 6858001"/>
              <a:gd name="connsiteX10" fmla="*/ 6643195 w 8143384"/>
              <a:gd name="connsiteY10" fmla="*/ 6858001 h 6858001"/>
              <a:gd name="connsiteX11" fmla="*/ 3861881 w 8143384"/>
              <a:gd name="connsiteY11" fmla="*/ 6858001 h 6858001"/>
              <a:gd name="connsiteX12" fmla="*/ 3739675 w 8143384"/>
              <a:gd name="connsiteY12" fmla="*/ 6858001 h 6858001"/>
              <a:gd name="connsiteX13" fmla="*/ 0 w 8143384"/>
              <a:gd name="connsiteY13"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43384" h="6858001">
                <a:moveTo>
                  <a:pt x="0" y="0"/>
                </a:moveTo>
                <a:lnTo>
                  <a:pt x="3861881" y="0"/>
                </a:lnTo>
                <a:lnTo>
                  <a:pt x="3861881" y="1"/>
                </a:lnTo>
                <a:lnTo>
                  <a:pt x="6963565" y="1"/>
                </a:lnTo>
                <a:lnTo>
                  <a:pt x="6963565" y="0"/>
                </a:lnTo>
                <a:lnTo>
                  <a:pt x="7841583" y="0"/>
                </a:lnTo>
                <a:lnTo>
                  <a:pt x="6994625" y="5258645"/>
                </a:lnTo>
                <a:lnTo>
                  <a:pt x="6994625" y="5263939"/>
                </a:lnTo>
                <a:lnTo>
                  <a:pt x="8143384" y="6858001"/>
                </a:lnTo>
                <a:lnTo>
                  <a:pt x="6994625" y="6858001"/>
                </a:lnTo>
                <a:lnTo>
                  <a:pt x="6643195" y="6858001"/>
                </a:lnTo>
                <a:lnTo>
                  <a:pt x="3861881" y="6858001"/>
                </a:lnTo>
                <a:lnTo>
                  <a:pt x="3739675" y="6858001"/>
                </a:lnTo>
                <a:lnTo>
                  <a:pt x="0" y="6858001"/>
                </a:lnTo>
                <a:close/>
              </a:path>
            </a:pathLst>
          </a:custGeom>
          <a:solidFill>
            <a:schemeClr val="bg1">
              <a:lumMod val="75000"/>
              <a:lumOff val="2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4">
            <a:extLst>
              <a:ext uri="{FF2B5EF4-FFF2-40B4-BE49-F238E27FC236}">
                <a16:creationId xmlns:a16="http://schemas.microsoft.com/office/drawing/2014/main" id="{140C3610-914E-4067-A51A-F8210A0E09A1}"/>
              </a:ext>
            </a:extLst>
          </p:cNvPr>
          <p:cNvSpPr>
            <a:spLocks noGrp="1"/>
          </p:cNvSpPr>
          <p:nvPr>
            <p:ph type="title"/>
          </p:nvPr>
        </p:nvSpPr>
        <p:spPr>
          <a:xfrm>
            <a:off x="605547" y="643467"/>
            <a:ext cx="4701846" cy="4595283"/>
          </a:xfrm>
        </p:spPr>
        <p:txBody>
          <a:bodyPr vert="horz" lIns="91440" tIns="45720" rIns="91440" bIns="45720" rtlCol="0" anchor="ctr">
            <a:normAutofit/>
          </a:bodyPr>
          <a:lstStyle/>
          <a:p>
            <a:pPr algn="l"/>
            <a:r>
              <a:rPr lang="en-US" sz="5700" b="1" dirty="0"/>
              <a:t>Some examples of our RES work</a:t>
            </a:r>
          </a:p>
        </p:txBody>
      </p:sp>
      <p:sp>
        <p:nvSpPr>
          <p:cNvPr id="6" name="Text Placeholder 5">
            <a:extLst>
              <a:ext uri="{FF2B5EF4-FFF2-40B4-BE49-F238E27FC236}">
                <a16:creationId xmlns:a16="http://schemas.microsoft.com/office/drawing/2014/main" id="{8E302A9F-6695-4C97-AF4F-88C1D78BD2C0}"/>
              </a:ext>
            </a:extLst>
          </p:cNvPr>
          <p:cNvSpPr>
            <a:spLocks noGrp="1"/>
          </p:cNvSpPr>
          <p:nvPr>
            <p:ph type="body" idx="1"/>
          </p:nvPr>
        </p:nvSpPr>
        <p:spPr>
          <a:xfrm>
            <a:off x="6350172" y="643467"/>
            <a:ext cx="2197834" cy="4595283"/>
          </a:xfrm>
        </p:spPr>
        <p:txBody>
          <a:bodyPr vert="horz" lIns="91440" tIns="45720" rIns="91440" bIns="45720" rtlCol="0" anchor="ctr">
            <a:normAutofit/>
          </a:bodyPr>
          <a:lstStyle/>
          <a:p>
            <a:pPr algn="l"/>
            <a:r>
              <a:rPr lang="en-US" sz="2100" dirty="0"/>
              <a:t>Wellington Close, Danby:</a:t>
            </a:r>
          </a:p>
          <a:p>
            <a:pPr algn="l"/>
            <a:r>
              <a:rPr lang="en-US" sz="2100" dirty="0" err="1"/>
              <a:t>Dawnay</a:t>
            </a:r>
            <a:r>
              <a:rPr lang="en-US" sz="2100" dirty="0"/>
              <a:t> Estate   </a:t>
            </a:r>
          </a:p>
          <a:p>
            <a:pPr algn="l"/>
            <a:endParaRPr lang="en-US" sz="2100" dirty="0"/>
          </a:p>
          <a:p>
            <a:pPr algn="l"/>
            <a:r>
              <a:rPr lang="en-US" sz="2100" dirty="0"/>
              <a:t>Browns Wood Cottages, </a:t>
            </a:r>
            <a:r>
              <a:rPr lang="en-US" sz="2100" dirty="0" err="1"/>
              <a:t>Egton</a:t>
            </a:r>
            <a:r>
              <a:rPr lang="en-US" sz="2100" dirty="0"/>
              <a:t>: </a:t>
            </a:r>
          </a:p>
          <a:p>
            <a:pPr algn="l"/>
            <a:r>
              <a:rPr lang="en-US" sz="2100" dirty="0"/>
              <a:t>Mulgrave Estate  </a:t>
            </a:r>
          </a:p>
        </p:txBody>
      </p:sp>
      <p:sp>
        <p:nvSpPr>
          <p:cNvPr id="4" name="Footer Placeholder 3">
            <a:extLst>
              <a:ext uri="{FF2B5EF4-FFF2-40B4-BE49-F238E27FC236}">
                <a16:creationId xmlns:a16="http://schemas.microsoft.com/office/drawing/2014/main" id="{CBE01885-AC04-4F89-9F31-52A8B52E8AD1}"/>
              </a:ext>
            </a:extLst>
          </p:cNvPr>
          <p:cNvSpPr>
            <a:spLocks noGrp="1"/>
          </p:cNvSpPr>
          <p:nvPr>
            <p:ph type="ftr" sz="quarter" idx="11"/>
          </p:nvPr>
        </p:nvSpPr>
        <p:spPr>
          <a:xfrm>
            <a:off x="700848" y="5883275"/>
            <a:ext cx="3404847" cy="365125"/>
          </a:xfrm>
        </p:spPr>
        <p:txBody>
          <a:bodyPr vert="horz" lIns="91440" tIns="45720" rIns="91440" bIns="45720" rtlCol="0" anchor="ctr">
            <a:normAutofit/>
          </a:bodyPr>
          <a:lstStyle/>
          <a:p>
            <a:pPr>
              <a:defRPr/>
            </a:pPr>
            <a:endParaRPr lang="en-US" altLang="en-US" sz="10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381057598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87" name="Group 7186">
            <a:extLst>
              <a:ext uri="{FF2B5EF4-FFF2-40B4-BE49-F238E27FC236}">
                <a16:creationId xmlns:a16="http://schemas.microsoft.com/office/drawing/2014/main" id="{24E65122-640E-4268-A0F2-8D155EC80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7188" name="Freeform 6">
              <a:extLst>
                <a:ext uri="{FF2B5EF4-FFF2-40B4-BE49-F238E27FC236}">
                  <a16:creationId xmlns:a16="http://schemas.microsoft.com/office/drawing/2014/main" id="{D00225BD-5488-44DE-B0C3-B5186DC785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7189" name="Freeform 7">
              <a:extLst>
                <a:ext uri="{FF2B5EF4-FFF2-40B4-BE49-F238E27FC236}">
                  <a16:creationId xmlns:a16="http://schemas.microsoft.com/office/drawing/2014/main" id="{46E7B92E-FB6D-4765-A540-82AAD758D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7190" name="Freeform 8">
              <a:extLst>
                <a:ext uri="{FF2B5EF4-FFF2-40B4-BE49-F238E27FC236}">
                  <a16:creationId xmlns:a16="http://schemas.microsoft.com/office/drawing/2014/main" id="{CEB21F2F-3090-404A-BE01-409CE8C9AF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7191" name="Freeform 9">
              <a:extLst>
                <a:ext uri="{FF2B5EF4-FFF2-40B4-BE49-F238E27FC236}">
                  <a16:creationId xmlns:a16="http://schemas.microsoft.com/office/drawing/2014/main" id="{554188E7-A3D5-4449-B420-F1B631A0A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7192" name="Freeform 10">
              <a:extLst>
                <a:ext uri="{FF2B5EF4-FFF2-40B4-BE49-F238E27FC236}">
                  <a16:creationId xmlns:a16="http://schemas.microsoft.com/office/drawing/2014/main" id="{EC9DADB9-54AA-433B-BA7D-D9BF671AC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7193" name="Freeform 11">
              <a:extLst>
                <a:ext uri="{FF2B5EF4-FFF2-40B4-BE49-F238E27FC236}">
                  <a16:creationId xmlns:a16="http://schemas.microsoft.com/office/drawing/2014/main" id="{758D25BD-1F46-48AC-AEF0-E028E9A6EC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7175" name="Rectangle 10">
            <a:extLst>
              <a:ext uri="{FF2B5EF4-FFF2-40B4-BE49-F238E27FC236}">
                <a16:creationId xmlns:a16="http://schemas.microsoft.com/office/drawing/2014/main" id="{89DA279D-EE08-4466-BDBB-5ADB84A92B79}"/>
              </a:ext>
            </a:extLst>
          </p:cNvPr>
          <p:cNvSpPr>
            <a:spLocks noGrp="1" noChangeArrowheads="1"/>
          </p:cNvSpPr>
          <p:nvPr>
            <p:ph type="title"/>
          </p:nvPr>
        </p:nvSpPr>
        <p:spPr>
          <a:xfrm>
            <a:off x="1113233" y="685800"/>
            <a:ext cx="7514035" cy="1185333"/>
          </a:xfrm>
        </p:spPr>
        <p:txBody>
          <a:bodyPr vert="horz" lIns="91440" tIns="45720" rIns="91440" bIns="45720" rtlCol="0" anchor="ctr">
            <a:normAutofit/>
          </a:bodyPr>
          <a:lstStyle/>
          <a:p>
            <a:pPr>
              <a:lnSpc>
                <a:spcPct val="90000"/>
              </a:lnSpc>
            </a:pPr>
            <a:r>
              <a:rPr lang="en-US" altLang="en-US" sz="3400" b="1" dirty="0"/>
              <a:t>Rural Housing with the </a:t>
            </a:r>
            <a:r>
              <a:rPr lang="en-US" altLang="en-US" sz="3400" b="1" dirty="0" err="1"/>
              <a:t>Dawnay</a:t>
            </a:r>
            <a:r>
              <a:rPr lang="en-US" altLang="en-US" sz="3400" b="1" dirty="0"/>
              <a:t> Estate</a:t>
            </a:r>
            <a:br>
              <a:rPr lang="en-US" altLang="en-US" sz="3400" b="1" dirty="0"/>
            </a:br>
            <a:r>
              <a:rPr lang="en-US" altLang="en-US" sz="3400" b="1" dirty="0"/>
              <a:t>Wellington Close, Danby 2010</a:t>
            </a:r>
          </a:p>
        </p:txBody>
      </p:sp>
      <p:pic>
        <p:nvPicPr>
          <p:cNvPr id="7" name="Picture 6">
            <a:extLst>
              <a:ext uri="{FF2B5EF4-FFF2-40B4-BE49-F238E27FC236}">
                <a16:creationId xmlns:a16="http://schemas.microsoft.com/office/drawing/2014/main" id="{8044030D-D536-DDA5-D912-159517534567}"/>
              </a:ext>
            </a:extLst>
          </p:cNvPr>
          <p:cNvPicPr>
            <a:picLocks noChangeAspect="1"/>
          </p:cNvPicPr>
          <p:nvPr/>
        </p:nvPicPr>
        <p:blipFill rotWithShape="1">
          <a:blip r:embed="rId2"/>
          <a:srcRect l="20629" r="40403" b="-2"/>
          <a:stretch/>
        </p:blipFill>
        <p:spPr>
          <a:xfrm>
            <a:off x="6589430" y="1998131"/>
            <a:ext cx="2037837" cy="3791517"/>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5" name="Picture 11" descr="H:\Old My Documents Folder\HAMBLETON\PR\RHE logo cards etc\N and EY Rural Housing Enablers Small Logo HR.jpg">
            <a:extLst>
              <a:ext uri="{FF2B5EF4-FFF2-40B4-BE49-F238E27FC236}">
                <a16:creationId xmlns:a16="http://schemas.microsoft.com/office/drawing/2014/main" id="{4BC1AFFD-737A-E7AD-0D35-2AED831840C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45336" y="5665513"/>
            <a:ext cx="832244" cy="1101846"/>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graphicFrame>
        <p:nvGraphicFramePr>
          <p:cNvPr id="7182" name="Content Placeholder 1">
            <a:extLst>
              <a:ext uri="{FF2B5EF4-FFF2-40B4-BE49-F238E27FC236}">
                <a16:creationId xmlns:a16="http://schemas.microsoft.com/office/drawing/2014/main" id="{7D5652B4-EE24-E1D2-283E-604B4273B00A}"/>
              </a:ext>
            </a:extLst>
          </p:cNvPr>
          <p:cNvGraphicFramePr>
            <a:graphicFrameLocks noGrp="1"/>
          </p:cNvGraphicFramePr>
          <p:nvPr>
            <p:ph sz="half" idx="1"/>
            <p:extLst>
              <p:ext uri="{D42A27DB-BD31-4B8C-83A1-F6EECF244321}">
                <p14:modId xmlns:p14="http://schemas.microsoft.com/office/powerpoint/2010/main" val="2971133723"/>
              </p:ext>
            </p:extLst>
          </p:nvPr>
        </p:nvGraphicFramePr>
        <p:xfrm>
          <a:off x="1113233" y="1998133"/>
          <a:ext cx="5141517" cy="3793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09" name="Group 8208">
            <a:extLst>
              <a:ext uri="{FF2B5EF4-FFF2-40B4-BE49-F238E27FC236}">
                <a16:creationId xmlns:a16="http://schemas.microsoft.com/office/drawing/2014/main" id="{E95775F5-B356-4BF5-AFF1-5D3A1DAE4F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8210" name="Freeform 6">
              <a:extLst>
                <a:ext uri="{FF2B5EF4-FFF2-40B4-BE49-F238E27FC236}">
                  <a16:creationId xmlns:a16="http://schemas.microsoft.com/office/drawing/2014/main" id="{150C282F-0083-4E85-8CFA-E8B40C8CAF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8211" name="Freeform 7">
              <a:extLst>
                <a:ext uri="{FF2B5EF4-FFF2-40B4-BE49-F238E27FC236}">
                  <a16:creationId xmlns:a16="http://schemas.microsoft.com/office/drawing/2014/main" id="{9EFC3474-A560-4C08-9A78-F2560891B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8212" name="Freeform 8">
              <a:extLst>
                <a:ext uri="{FF2B5EF4-FFF2-40B4-BE49-F238E27FC236}">
                  <a16:creationId xmlns:a16="http://schemas.microsoft.com/office/drawing/2014/main" id="{EA7262B4-59AC-44FC-BA4F-DC425B4A0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8213" name="Freeform 9">
              <a:extLst>
                <a:ext uri="{FF2B5EF4-FFF2-40B4-BE49-F238E27FC236}">
                  <a16:creationId xmlns:a16="http://schemas.microsoft.com/office/drawing/2014/main" id="{B0CEF94A-B7E8-4C02-B4D1-742917ED8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8214" name="Freeform 10">
              <a:extLst>
                <a:ext uri="{FF2B5EF4-FFF2-40B4-BE49-F238E27FC236}">
                  <a16:creationId xmlns:a16="http://schemas.microsoft.com/office/drawing/2014/main" id="{F0B3CA90-A9D5-4F04-A105-043C39C7C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8215" name="Freeform 11">
              <a:extLst>
                <a:ext uri="{FF2B5EF4-FFF2-40B4-BE49-F238E27FC236}">
                  <a16:creationId xmlns:a16="http://schemas.microsoft.com/office/drawing/2014/main" id="{9255D1F4-5208-43F9-AF67-36759D90B0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8199" name="Rectangle 10">
            <a:extLst>
              <a:ext uri="{FF2B5EF4-FFF2-40B4-BE49-F238E27FC236}">
                <a16:creationId xmlns:a16="http://schemas.microsoft.com/office/drawing/2014/main" id="{19CCF978-6DE5-FCBD-EDBA-D6E04D7D8B74}"/>
              </a:ext>
            </a:extLst>
          </p:cNvPr>
          <p:cNvSpPr>
            <a:spLocks noGrp="1" noChangeArrowheads="1"/>
          </p:cNvSpPr>
          <p:nvPr>
            <p:ph type="title"/>
          </p:nvPr>
        </p:nvSpPr>
        <p:spPr>
          <a:xfrm>
            <a:off x="1093699" y="-603448"/>
            <a:ext cx="2109289" cy="5181331"/>
          </a:xfrm>
        </p:spPr>
        <p:txBody>
          <a:bodyPr vert="horz" lIns="91440" tIns="45720" rIns="91440" bIns="45720" rtlCol="0" anchor="ctr">
            <a:normAutofit/>
          </a:bodyPr>
          <a:lstStyle/>
          <a:p>
            <a:r>
              <a:rPr lang="en-US" altLang="en-US" sz="2800" b="1" dirty="0"/>
              <a:t>The Challenge</a:t>
            </a:r>
            <a:br>
              <a:rPr lang="en-US" altLang="en-US" sz="2800" b="1" dirty="0"/>
            </a:br>
            <a:endParaRPr lang="en-US" altLang="en-US" sz="2800" b="1" dirty="0"/>
          </a:p>
        </p:txBody>
      </p:sp>
      <p:sp>
        <p:nvSpPr>
          <p:cNvPr id="8200" name="Rectangle 11">
            <a:extLst>
              <a:ext uri="{FF2B5EF4-FFF2-40B4-BE49-F238E27FC236}">
                <a16:creationId xmlns:a16="http://schemas.microsoft.com/office/drawing/2014/main" id="{F92C52BB-07E7-D786-5EC4-8D96296C51AD}"/>
              </a:ext>
            </a:extLst>
          </p:cNvPr>
          <p:cNvSpPr>
            <a:spLocks noChangeArrowheads="1"/>
          </p:cNvSpPr>
          <p:nvPr/>
        </p:nvSpPr>
        <p:spPr bwMode="auto">
          <a:xfrm>
            <a:off x="3292974" y="1319659"/>
            <a:ext cx="5164103" cy="475252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fontScale="92500" lnSpcReduction="10000"/>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spcAft>
                <a:spcPts val="600"/>
              </a:spcAft>
              <a:buClr>
                <a:schemeClr val="accent1">
                  <a:lumMod val="75000"/>
                </a:schemeClr>
              </a:buClr>
              <a:buSzPct val="145000"/>
              <a:buFont typeface="Arial"/>
              <a:buChar char="•"/>
            </a:pPr>
            <a:r>
              <a:rPr lang="en-US" altLang="en-US" sz="1900" dirty="0">
                <a:latin typeface="+mn-lt"/>
              </a:rPr>
              <a:t>The survey showed significant need in the parish so the challenge was to find one or more sites to meet that need.</a:t>
            </a:r>
            <a:br>
              <a:rPr lang="en-US" altLang="en-US" sz="1900" b="1" dirty="0">
                <a:latin typeface="+mn-lt"/>
              </a:rPr>
            </a:br>
            <a:endParaRPr lang="en-US" altLang="en-US" sz="1900" b="1" dirty="0">
              <a:latin typeface="+mn-lt"/>
            </a:endParaRPr>
          </a:p>
          <a:p>
            <a:pPr>
              <a:lnSpc>
                <a:spcPct val="90000"/>
              </a:lnSpc>
              <a:spcAft>
                <a:spcPts val="600"/>
              </a:spcAft>
              <a:buClr>
                <a:schemeClr val="accent1">
                  <a:lumMod val="75000"/>
                </a:schemeClr>
              </a:buClr>
              <a:buSzPct val="145000"/>
              <a:buFont typeface="Arial"/>
              <a:buChar char="•"/>
            </a:pPr>
            <a:r>
              <a:rPr lang="en-US" altLang="en-US" sz="1900" dirty="0">
                <a:latin typeface="+mn-lt"/>
              </a:rPr>
              <a:t>The RHE organised a tour of the parish settlements with the Parish Council and NP planners. Two sites were eventually identified with willing landowners, one in Castleton owned by Scarborough Council and the other in Danby owned by the </a:t>
            </a:r>
            <a:r>
              <a:rPr lang="en-US" altLang="en-US" sz="1900" dirty="0" err="1">
                <a:latin typeface="+mn-lt"/>
              </a:rPr>
              <a:t>Dawnay</a:t>
            </a:r>
            <a:r>
              <a:rPr lang="en-US" altLang="en-US" sz="1900" dirty="0">
                <a:latin typeface="+mn-lt"/>
              </a:rPr>
              <a:t> Estate.</a:t>
            </a:r>
          </a:p>
          <a:p>
            <a:pPr>
              <a:lnSpc>
                <a:spcPct val="90000"/>
              </a:lnSpc>
              <a:spcAft>
                <a:spcPts val="600"/>
              </a:spcAft>
              <a:buClr>
                <a:schemeClr val="accent1">
                  <a:lumMod val="75000"/>
                </a:schemeClr>
              </a:buClr>
              <a:buSzPct val="145000"/>
              <a:buFont typeface="Arial"/>
              <a:buChar char="•"/>
            </a:pPr>
            <a:endParaRPr lang="en-US" altLang="en-US" sz="1900" dirty="0">
              <a:latin typeface="+mn-lt"/>
            </a:endParaRPr>
          </a:p>
          <a:p>
            <a:pPr>
              <a:lnSpc>
                <a:spcPct val="90000"/>
              </a:lnSpc>
              <a:spcAft>
                <a:spcPts val="600"/>
              </a:spcAft>
              <a:buClr>
                <a:schemeClr val="accent1">
                  <a:lumMod val="75000"/>
                </a:schemeClr>
              </a:buClr>
              <a:buSzPct val="145000"/>
              <a:buFont typeface="Arial"/>
              <a:buChar char="•"/>
            </a:pPr>
            <a:r>
              <a:rPr lang="en-US" altLang="en-US" sz="1900" dirty="0">
                <a:latin typeface="+mn-lt"/>
              </a:rPr>
              <a:t>The Estate didn’t want to sell the land so the challenge was to find another option that worked for both parties. The then Housing Corporation had also implemented a cap of £5K per plot on what an RP could pay for an exception site development.</a:t>
            </a:r>
            <a:br>
              <a:rPr lang="en-US" altLang="en-US" sz="1600" dirty="0">
                <a:latin typeface="+mn-lt"/>
              </a:rPr>
            </a:br>
            <a:endParaRPr lang="en-US" altLang="en-US" sz="1600" dirty="0">
              <a:latin typeface="+mn-lt"/>
            </a:endParaRPr>
          </a:p>
          <a:p>
            <a:pPr>
              <a:lnSpc>
                <a:spcPct val="90000"/>
              </a:lnSpc>
              <a:spcAft>
                <a:spcPts val="600"/>
              </a:spcAft>
              <a:buClr>
                <a:schemeClr val="accent1">
                  <a:lumMod val="75000"/>
                </a:schemeClr>
              </a:buClr>
              <a:buSzPct val="145000"/>
              <a:buFont typeface="Arial"/>
              <a:buChar char="•"/>
            </a:pPr>
            <a:endParaRPr lang="en-US" altLang="en-US" sz="1200" dirty="0">
              <a:latin typeface="+mn-lt"/>
            </a:endParaRPr>
          </a:p>
        </p:txBody>
      </p:sp>
      <p:pic>
        <p:nvPicPr>
          <p:cNvPr id="8204" name="Picture 1">
            <a:extLst>
              <a:ext uri="{FF2B5EF4-FFF2-40B4-BE49-F238E27FC236}">
                <a16:creationId xmlns:a16="http://schemas.microsoft.com/office/drawing/2014/main" id="{77456D9F-B37B-2929-4D81-25705EBC70F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1809" y="3194107"/>
            <a:ext cx="1926143" cy="1804465"/>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pic>
        <p:nvPicPr>
          <p:cNvPr id="5" name="Picture 11" descr="H:\Old My Documents Folder\HAMBLETON\PR\RHE logo cards etc\N and EY Rural Housing Enablers Small Logo HR.jpg">
            <a:extLst>
              <a:ext uri="{FF2B5EF4-FFF2-40B4-BE49-F238E27FC236}">
                <a16:creationId xmlns:a16="http://schemas.microsoft.com/office/drawing/2014/main" id="{B75D5375-AB88-AFAE-22CB-0926A01443B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45336" y="5665513"/>
            <a:ext cx="832244" cy="1101846"/>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33" name="Group 9232">
            <a:extLst>
              <a:ext uri="{FF2B5EF4-FFF2-40B4-BE49-F238E27FC236}">
                <a16:creationId xmlns:a16="http://schemas.microsoft.com/office/drawing/2014/main" id="{E95775F5-B356-4BF5-AFF1-5D3A1DAE4F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109" y="0"/>
            <a:ext cx="1827609" cy="6858001"/>
            <a:chOff x="1320800" y="0"/>
            <a:chExt cx="2436813" cy="6858001"/>
          </a:xfrm>
        </p:grpSpPr>
        <p:sp>
          <p:nvSpPr>
            <p:cNvPr id="9234" name="Freeform 6">
              <a:extLst>
                <a:ext uri="{FF2B5EF4-FFF2-40B4-BE49-F238E27FC236}">
                  <a16:creationId xmlns:a16="http://schemas.microsoft.com/office/drawing/2014/main" id="{150C282F-0083-4E85-8CFA-E8B40C8CAF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235" name="Freeform 7">
              <a:extLst>
                <a:ext uri="{FF2B5EF4-FFF2-40B4-BE49-F238E27FC236}">
                  <a16:creationId xmlns:a16="http://schemas.microsoft.com/office/drawing/2014/main" id="{9EFC3474-A560-4C08-9A78-F2560891B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9236" name="Freeform 8">
              <a:extLst>
                <a:ext uri="{FF2B5EF4-FFF2-40B4-BE49-F238E27FC236}">
                  <a16:creationId xmlns:a16="http://schemas.microsoft.com/office/drawing/2014/main" id="{EA7262B4-59AC-44FC-BA4F-DC425B4A0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9237" name="Freeform 9">
              <a:extLst>
                <a:ext uri="{FF2B5EF4-FFF2-40B4-BE49-F238E27FC236}">
                  <a16:creationId xmlns:a16="http://schemas.microsoft.com/office/drawing/2014/main" id="{B0CEF94A-B7E8-4C02-B4D1-742917ED8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9238" name="Freeform 10">
              <a:extLst>
                <a:ext uri="{FF2B5EF4-FFF2-40B4-BE49-F238E27FC236}">
                  <a16:creationId xmlns:a16="http://schemas.microsoft.com/office/drawing/2014/main" id="{F0B3CA90-A9D5-4F04-A105-043C39C7C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9239" name="Freeform 11">
              <a:extLst>
                <a:ext uri="{FF2B5EF4-FFF2-40B4-BE49-F238E27FC236}">
                  <a16:creationId xmlns:a16="http://schemas.microsoft.com/office/drawing/2014/main" id="{9255D1F4-5208-43F9-AF67-36759D90B0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9223" name="Rectangle 10">
            <a:extLst>
              <a:ext uri="{FF2B5EF4-FFF2-40B4-BE49-F238E27FC236}">
                <a16:creationId xmlns:a16="http://schemas.microsoft.com/office/drawing/2014/main" id="{453B2177-FC26-FADB-F004-97E470FCBFDB}"/>
              </a:ext>
            </a:extLst>
          </p:cNvPr>
          <p:cNvSpPr>
            <a:spLocks noGrp="1" noChangeArrowheads="1"/>
          </p:cNvSpPr>
          <p:nvPr>
            <p:ph type="title"/>
          </p:nvPr>
        </p:nvSpPr>
        <p:spPr>
          <a:xfrm>
            <a:off x="1101547" y="-418051"/>
            <a:ext cx="2109289" cy="5181331"/>
          </a:xfrm>
        </p:spPr>
        <p:txBody>
          <a:bodyPr vert="horz" lIns="91440" tIns="45720" rIns="91440" bIns="45720" rtlCol="0" anchor="ctr">
            <a:normAutofit/>
          </a:bodyPr>
          <a:lstStyle/>
          <a:p>
            <a:r>
              <a:rPr lang="en-US" altLang="en-US" sz="2800" b="1" dirty="0"/>
              <a:t>The Solution</a:t>
            </a:r>
            <a:br>
              <a:rPr lang="en-US" altLang="en-US" sz="2800" b="1" dirty="0"/>
            </a:br>
            <a:endParaRPr lang="en-US" altLang="en-US" sz="2800" b="1" dirty="0"/>
          </a:p>
        </p:txBody>
      </p:sp>
      <p:pic>
        <p:nvPicPr>
          <p:cNvPr id="9228" name="Picture 1">
            <a:extLst>
              <a:ext uri="{FF2B5EF4-FFF2-40B4-BE49-F238E27FC236}">
                <a16:creationId xmlns:a16="http://schemas.microsoft.com/office/drawing/2014/main" id="{7B83E947-35FA-024C-E9EA-5F51EC46251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54317" y="3453895"/>
            <a:ext cx="1926143" cy="1804465"/>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pic>
        <p:nvPicPr>
          <p:cNvPr id="9225" name="Picture 11" descr="H:\Old My Documents Folder\HAMBLETON\PR\RHE logo cards etc\N and EY Rural Housing Enablers Small Logo HR.jpg">
            <a:extLst>
              <a:ext uri="{FF2B5EF4-FFF2-40B4-BE49-F238E27FC236}">
                <a16:creationId xmlns:a16="http://schemas.microsoft.com/office/drawing/2014/main" id="{A5123C8E-593E-95AB-4B78-EC10B12521A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45336" y="5665513"/>
            <a:ext cx="832244" cy="1101846"/>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
        <p:nvSpPr>
          <p:cNvPr id="9224" name="Rectangle 11">
            <a:extLst>
              <a:ext uri="{FF2B5EF4-FFF2-40B4-BE49-F238E27FC236}">
                <a16:creationId xmlns:a16="http://schemas.microsoft.com/office/drawing/2014/main" id="{DF3CBE6A-19C4-FD4E-776A-6185364A0F7A}"/>
              </a:ext>
            </a:extLst>
          </p:cNvPr>
          <p:cNvSpPr>
            <a:spLocks noChangeArrowheads="1"/>
          </p:cNvSpPr>
          <p:nvPr/>
        </p:nvSpPr>
        <p:spPr bwMode="auto">
          <a:xfrm>
            <a:off x="3392070" y="1561863"/>
            <a:ext cx="5164103" cy="4598370"/>
          </a:xfrm>
          <a:prstGeom prst="rect">
            <a:avLst/>
          </a:prstGeom>
        </p:spPr>
        <p:txBody>
          <a:bodyPr vert="horz" lIns="91440" tIns="45720" rIns="91440" bIns="45720" rtlCol="0" anchor="ctr">
            <a:normAutofit lnSpcReduction="10000"/>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90000"/>
              </a:lnSpc>
              <a:spcAft>
                <a:spcPts val="600"/>
              </a:spcAft>
              <a:buClr>
                <a:schemeClr val="accent1">
                  <a:lumMod val="75000"/>
                </a:schemeClr>
              </a:buClr>
              <a:buSzPct val="145000"/>
              <a:buFont typeface="Arial"/>
              <a:buChar char="•"/>
              <a:defRPr/>
            </a:pPr>
            <a:r>
              <a:rPr lang="en-US" altLang="en-US" sz="1800" dirty="0">
                <a:latin typeface="+mn-lt"/>
              </a:rPr>
              <a:t>The RHE brought the Estate and Sanctuary Housing together to discuss what would be the best solution.</a:t>
            </a:r>
            <a:br>
              <a:rPr lang="en-US" altLang="en-US" sz="1800" b="1" dirty="0">
                <a:latin typeface="+mn-lt"/>
              </a:rPr>
            </a:br>
            <a:endParaRPr lang="en-US" altLang="en-US" sz="1800" b="1" dirty="0">
              <a:latin typeface="+mn-lt"/>
            </a:endParaRPr>
          </a:p>
          <a:p>
            <a:pPr>
              <a:lnSpc>
                <a:spcPct val="90000"/>
              </a:lnSpc>
              <a:spcAft>
                <a:spcPts val="600"/>
              </a:spcAft>
              <a:buClr>
                <a:schemeClr val="accent1">
                  <a:lumMod val="75000"/>
                </a:schemeClr>
              </a:buClr>
              <a:buSzPct val="145000"/>
              <a:buFont typeface="Arial"/>
              <a:buChar char="•"/>
              <a:defRPr/>
            </a:pPr>
            <a:r>
              <a:rPr lang="en-US" altLang="en-US" sz="1800" dirty="0">
                <a:latin typeface="+mn-lt"/>
              </a:rPr>
              <a:t>It was agreed that a long lease of 125 years would be the best option with the RP also paying a nominal ground rent for the scheme.</a:t>
            </a:r>
          </a:p>
          <a:p>
            <a:pPr marL="0" indent="0">
              <a:lnSpc>
                <a:spcPct val="90000"/>
              </a:lnSpc>
              <a:spcAft>
                <a:spcPts val="600"/>
              </a:spcAft>
              <a:buClr>
                <a:schemeClr val="accent1">
                  <a:lumMod val="75000"/>
                </a:schemeClr>
              </a:buClr>
              <a:buSzPct val="145000"/>
              <a:buNone/>
              <a:defRPr/>
            </a:pPr>
            <a:endParaRPr lang="en-US" altLang="en-US" sz="1800" dirty="0">
              <a:latin typeface="+mn-lt"/>
            </a:endParaRPr>
          </a:p>
          <a:p>
            <a:pPr>
              <a:lnSpc>
                <a:spcPct val="90000"/>
              </a:lnSpc>
              <a:spcAft>
                <a:spcPts val="600"/>
              </a:spcAft>
              <a:buClr>
                <a:schemeClr val="accent1">
                  <a:lumMod val="75000"/>
                </a:schemeClr>
              </a:buClr>
              <a:buSzPct val="145000"/>
              <a:buFont typeface="Arial"/>
              <a:buChar char="•"/>
              <a:defRPr/>
            </a:pPr>
            <a:r>
              <a:rPr lang="en-US" altLang="en-US" sz="1800" dirty="0">
                <a:latin typeface="+mn-lt"/>
              </a:rPr>
              <a:t>An open day consultation event was undertaken with the local community in 2006 with both sites receiving very good support.</a:t>
            </a:r>
          </a:p>
          <a:p>
            <a:pPr>
              <a:lnSpc>
                <a:spcPct val="90000"/>
              </a:lnSpc>
              <a:spcAft>
                <a:spcPts val="600"/>
              </a:spcAft>
              <a:buClr>
                <a:schemeClr val="accent1">
                  <a:lumMod val="75000"/>
                </a:schemeClr>
              </a:buClr>
              <a:buSzPct val="145000"/>
              <a:buFont typeface="Arial"/>
              <a:buChar char="•"/>
              <a:defRPr/>
            </a:pPr>
            <a:endParaRPr lang="en-US" altLang="en-US" sz="1800" dirty="0">
              <a:latin typeface="+mn-lt"/>
            </a:endParaRPr>
          </a:p>
          <a:p>
            <a:pPr>
              <a:lnSpc>
                <a:spcPct val="90000"/>
              </a:lnSpc>
              <a:spcAft>
                <a:spcPts val="600"/>
              </a:spcAft>
              <a:buClr>
                <a:schemeClr val="accent1">
                  <a:lumMod val="75000"/>
                </a:schemeClr>
              </a:buClr>
              <a:buSzPct val="145000"/>
              <a:buFont typeface="Arial"/>
              <a:buChar char="•"/>
              <a:defRPr/>
            </a:pPr>
            <a:r>
              <a:rPr lang="en-US" altLang="en-US" sz="1800" dirty="0">
                <a:latin typeface="+mn-lt"/>
              </a:rPr>
              <a:t>Planning approval granted in Dec 2007 for the Danby site, with the development being completed in early 2009.</a:t>
            </a:r>
            <a:br>
              <a:rPr lang="en-US" altLang="en-US" sz="1800" dirty="0">
                <a:latin typeface="+mn-lt"/>
              </a:rPr>
            </a:br>
            <a:endParaRPr lang="en-US" altLang="en-US" sz="1800" dirty="0">
              <a:latin typeface="+mn-lt"/>
            </a:endParaRPr>
          </a:p>
          <a:p>
            <a:pPr>
              <a:lnSpc>
                <a:spcPct val="90000"/>
              </a:lnSpc>
              <a:spcAft>
                <a:spcPts val="600"/>
              </a:spcAft>
              <a:buClr>
                <a:schemeClr val="accent1">
                  <a:lumMod val="75000"/>
                </a:schemeClr>
              </a:buClr>
              <a:buSzPct val="145000"/>
              <a:buFont typeface="Arial"/>
              <a:buChar char="•"/>
              <a:defRPr/>
            </a:pPr>
            <a:endParaRPr lang="en-US" altLang="en-US" sz="1200" dirty="0">
              <a:latin typeface="+mn-lt"/>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Custom 4">
      <a:dk1>
        <a:srgbClr val="4C9C40"/>
      </a:dk1>
      <a:lt1>
        <a:sysClr val="window" lastClr="FFFFFF"/>
      </a:lt1>
      <a:dk2>
        <a:srgbClr val="4C9C40"/>
      </a:dk2>
      <a:lt2>
        <a:srgbClr val="4C9C40"/>
      </a:lt2>
      <a:accent1>
        <a:srgbClr val="0069AA"/>
      </a:accent1>
      <a:accent2>
        <a:srgbClr val="58B6C0"/>
      </a:accent2>
      <a:accent3>
        <a:srgbClr val="75BDA7"/>
      </a:accent3>
      <a:accent4>
        <a:srgbClr val="4C9C40"/>
      </a:accent4>
      <a:accent5>
        <a:srgbClr val="4C9C40"/>
      </a:accent5>
      <a:accent6>
        <a:srgbClr val="4C9C40"/>
      </a:accent6>
      <a:hlink>
        <a:srgbClr val="6B9F25"/>
      </a:hlink>
      <a:folHlink>
        <a:srgbClr val="9F671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TM03457496[[fn=Parallax]]</Template>
  <TotalTime>1736</TotalTime>
  <Words>1211</Words>
  <Application>Microsoft Office PowerPoint</Application>
  <PresentationFormat>On-screen Show (4:3)</PresentationFormat>
  <Paragraphs>111</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Corbel</vt:lpstr>
      <vt:lpstr>Times New Roman</vt:lpstr>
      <vt:lpstr>Parallax</vt:lpstr>
      <vt:lpstr>PowerPoint Presentation</vt:lpstr>
      <vt:lpstr>The North &amp; East Yorkshire  RHE Partnership</vt:lpstr>
      <vt:lpstr>Delivery pathways &amp; support</vt:lpstr>
      <vt:lpstr>Our Independent Rural Housing Enablers  can..</vt:lpstr>
      <vt:lpstr>The CLH Hub can …</vt:lpstr>
      <vt:lpstr>Some examples of our RES work</vt:lpstr>
      <vt:lpstr>Rural Housing with the Dawnay Estate Wellington Close, Danby 2010</vt:lpstr>
      <vt:lpstr>The Challenge </vt:lpstr>
      <vt:lpstr>The Solution </vt:lpstr>
      <vt:lpstr>The Outcome </vt:lpstr>
      <vt:lpstr>Rural Housing with the Mulgrave Estate Browns Wood Cottages, Egton 2015</vt:lpstr>
      <vt:lpstr>The Challenge </vt:lpstr>
      <vt:lpstr>The Solution </vt:lpstr>
      <vt:lpstr>The Outcome </vt:lpstr>
      <vt:lpstr>Thank you for listening</vt:lpstr>
    </vt:vector>
  </TitlesOfParts>
  <Company>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Yorkshire Local Investment Plan 2011-2021</dc:title>
  <dc:creator>Harrogate Borough Council</dc:creator>
  <cp:lastModifiedBy>Madden, Amanda</cp:lastModifiedBy>
  <cp:revision>167</cp:revision>
  <dcterms:created xsi:type="dcterms:W3CDTF">2010-09-27T11:09:05Z</dcterms:created>
  <dcterms:modified xsi:type="dcterms:W3CDTF">2022-11-11T16:43:53Z</dcterms:modified>
</cp:coreProperties>
</file>