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8"/>
  </p:notesMasterIdLst>
  <p:handoutMasterIdLst>
    <p:handoutMasterId r:id="rId9"/>
  </p:handoutMasterIdLst>
  <p:sldIdLst>
    <p:sldId id="347" r:id="rId2"/>
    <p:sldId id="406" r:id="rId3"/>
    <p:sldId id="370" r:id="rId4"/>
    <p:sldId id="407" r:id="rId5"/>
    <p:sldId id="408" r:id="rId6"/>
    <p:sldId id="409" r:id="rId7"/>
  </p:sldIdLst>
  <p:sldSz cx="9144000" cy="5143500" type="screen16x9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 1" id="{497F023C-DD50-4B2E-96AE-063C4FC5F4B9}">
          <p14:sldIdLst>
            <p14:sldId id="347"/>
            <p14:sldId id="406"/>
            <p14:sldId id="370"/>
            <p14:sldId id="407"/>
            <p14:sldId id="408"/>
            <p14:sldId id="4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890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pos="249">
          <p15:clr>
            <a:srgbClr val="A4A3A4"/>
          </p15:clr>
        </p15:guide>
        <p15:guide id="4" pos="45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B18"/>
    <a:srgbClr val="215E9E"/>
    <a:srgbClr val="E4DBF1"/>
    <a:srgbClr val="E4E1EB"/>
    <a:srgbClr val="F0D2FA"/>
    <a:srgbClr val="D1D4D3"/>
    <a:srgbClr val="3A206E"/>
    <a:srgbClr val="470A68"/>
    <a:srgbClr val="490274"/>
    <a:srgbClr val="4B4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9876" autoAdjust="0"/>
  </p:normalViewPr>
  <p:slideViewPr>
    <p:cSldViewPr>
      <p:cViewPr>
        <p:scale>
          <a:sx n="80" d="100"/>
          <a:sy n="80" d="100"/>
        </p:scale>
        <p:origin x="-984" y="-390"/>
      </p:cViewPr>
      <p:guideLst>
        <p:guide orient="horz" pos="668"/>
        <p:guide orient="horz" pos="3083"/>
        <p:guide pos="249"/>
        <p:guide pos="4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66D7DE8-2C0A-4F26-A6F0-8676D47E92E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56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>
            <a:prstShdw prst="shdw17" dist="148106" dir="19742175">
              <a:srgbClr val="490274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490274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>
            <a:prstShdw prst="shdw17" dist="148106" dir="19742175">
              <a:srgbClr val="490274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490274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>
            <a:prstShdw prst="shdw17" dist="148106" dir="19742175">
              <a:srgbClr val="490274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490274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>
            <a:prstShdw prst="shdw17" dist="148106" dir="19742175">
              <a:srgbClr val="490274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490274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>
            <a:prstShdw prst="shdw17" dist="148106" dir="19742175">
              <a:srgbClr val="490274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490274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490274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05009B-2E12-461B-902C-3F5CD30A258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7654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0278"/>
            <a:ext cx="2057400" cy="470892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0278"/>
            <a:ext cx="6019800" cy="470892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02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8600" cy="400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038600" cy="400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8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2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7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2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67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3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320675"/>
            <a:ext cx="8153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JM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28700"/>
            <a:ext cx="82296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JM" altLang="en-US" smtClean="0"/>
          </a:p>
        </p:txBody>
      </p:sp>
    </p:spTree>
    <p:extLst>
      <p:ext uri="{BB962C8B-B14F-4D97-AF65-F5344CB8AC3E}">
        <p14:creationId xmlns:p14="http://schemas.microsoft.com/office/powerpoint/2010/main" val="314864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+mj-lt"/>
          <a:ea typeface="ＭＳ Ｐゴシック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0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000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0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0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000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000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000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000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2052" name="Content Placeholder 2"/>
          <p:cNvSpPr txBox="1">
            <a:spLocks/>
          </p:cNvSpPr>
          <p:nvPr/>
        </p:nvSpPr>
        <p:spPr bwMode="auto">
          <a:xfrm>
            <a:off x="735817" y="787400"/>
            <a:ext cx="7289799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000000"/>
                </a:solidFill>
                <a:latin typeface="Rockwell" pitchFamily="18" charset="0"/>
              </a:rPr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000" b="1" dirty="0" smtClean="0">
                <a:solidFill>
                  <a:srgbClr val="D55B18"/>
                </a:solidFill>
                <a:latin typeface="Rockwell" pitchFamily="18" charset="0"/>
              </a:rPr>
              <a:t>Introduction to Mears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Chord 8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2055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A1F27B6E-4DFF-4274-82CA-C42A56774984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2058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Ray Blundell </a:t>
            </a: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GB" altLang="en-US" sz="3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pic>
        <p:nvPicPr>
          <p:cNvPr id="2064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462463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Content Placeholder 2"/>
          <p:cNvSpPr txBox="1">
            <a:spLocks/>
          </p:cNvSpPr>
          <p:nvPr/>
        </p:nvSpPr>
        <p:spPr bwMode="auto">
          <a:xfrm>
            <a:off x="2195737" y="1923678"/>
            <a:ext cx="4608512" cy="232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GB" altLang="en-US" sz="40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GB" altLang="en-US" sz="40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368483" y="1073828"/>
            <a:ext cx="7713663" cy="310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Market leaders in the provision of services to the social housing sector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25 years of experience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Annual turnover of £900m +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National footprint; local roots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Yorkshire hub 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includes partnerships with Leeds CC, Accent, Yorkshire Housing (see later slides)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North East hub 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includes partnerships with Gateshead Council, livin and Home Group </a:t>
            </a: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>
              <a:solidFill>
                <a:srgbClr val="000000"/>
              </a:solidFill>
              <a:latin typeface="Rockwell" pitchFamily="18" charset="0"/>
            </a:endParaRP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hord 6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3079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B123691-2792-44E7-A2B6-81B60CE8B3C7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3082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502">
            <a:off x="-209549" y="-223170"/>
            <a:ext cx="8464550" cy="1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400" b="1" dirty="0" smtClean="0">
                <a:solidFill>
                  <a:srgbClr val="FFFFFF"/>
                </a:solidFill>
                <a:latin typeface="Rockwell" pitchFamily="18" charset="0"/>
              </a:rPr>
              <a:t>About Mears</a:t>
            </a:r>
          </a:p>
        </p:txBody>
      </p:sp>
      <p:pic>
        <p:nvPicPr>
          <p:cNvPr id="3088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520468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7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368483" y="1073828"/>
            <a:ext cx="7713663" cy="32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Unprecedented financial pressures on housing providers for next 4 years+ (along with other challenges)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Focus now more than ever on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Asset Management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Cost Reduction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Increasing the supply of housing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Identifying alternative sources of finance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Alternative delivery models </a:t>
            </a: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>
              <a:solidFill>
                <a:srgbClr val="000000"/>
              </a:solidFill>
              <a:latin typeface="Rockwell" pitchFamily="18" charset="0"/>
            </a:endParaRP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hord 6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3079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B123691-2792-44E7-A2B6-81B60CE8B3C7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3082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502">
            <a:off x="-209549" y="-223170"/>
            <a:ext cx="8464550" cy="1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400" b="1" dirty="0" smtClean="0">
                <a:solidFill>
                  <a:srgbClr val="FFFFFF"/>
                </a:solidFill>
                <a:latin typeface="Rockwell" pitchFamily="18" charset="0"/>
              </a:rPr>
              <a:t>Sector Challenges</a:t>
            </a:r>
          </a:p>
        </p:txBody>
      </p:sp>
      <p:pic>
        <p:nvPicPr>
          <p:cNvPr id="3088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520468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41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368483" y="1073828"/>
            <a:ext cx="7713663" cy="32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Ability to offer broad range of services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Asset Management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Repairs &amp; Maintenance (planned &amp; reactive)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Gas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Mears Housing Management 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Mears New Homes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Rockwell" pitchFamily="18" charset="0"/>
              </a:rPr>
              <a:t>Insourcing </a:t>
            </a: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>
              <a:solidFill>
                <a:srgbClr val="000000"/>
              </a:solidFill>
              <a:latin typeface="Rockwell" pitchFamily="18" charset="0"/>
            </a:endParaRP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hord 6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3079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B123691-2792-44E7-A2B6-81B60CE8B3C7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3082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502">
            <a:off x="-209549" y="-223170"/>
            <a:ext cx="8464550" cy="1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400" b="1" dirty="0" smtClean="0">
                <a:solidFill>
                  <a:srgbClr val="FFFFFF"/>
                </a:solidFill>
                <a:latin typeface="Rockwell" pitchFamily="18" charset="0"/>
              </a:rPr>
              <a:t>Mears’ Services</a:t>
            </a:r>
          </a:p>
        </p:txBody>
      </p:sp>
      <p:pic>
        <p:nvPicPr>
          <p:cNvPr id="3088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520468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9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368483" y="1073828"/>
            <a:ext cx="7713663" cy="310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40,000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properties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Over </a:t>
            </a: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110,000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responsive orders per annum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3,000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voids per annum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33,000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gas services &amp; </a:t>
            </a: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40,000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gas breakdowns per annum  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£20m 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of planned / capital works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Rockwell" pitchFamily="18" charset="0"/>
              </a:rPr>
              <a:t>450</a:t>
            </a: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 employees </a:t>
            </a: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>
              <a:solidFill>
                <a:srgbClr val="000000"/>
              </a:solidFill>
              <a:latin typeface="Rockwell" pitchFamily="18" charset="0"/>
            </a:endParaRP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hord 6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3079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B123691-2792-44E7-A2B6-81B60CE8B3C7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3082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502">
            <a:off x="-209549" y="-223170"/>
            <a:ext cx="8464550" cy="1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400" b="1" dirty="0" smtClean="0">
                <a:solidFill>
                  <a:srgbClr val="FFFFFF"/>
                </a:solidFill>
                <a:latin typeface="Rockwell" pitchFamily="18" charset="0"/>
              </a:rPr>
              <a:t>Local Context: Leeds Hub</a:t>
            </a:r>
          </a:p>
        </p:txBody>
      </p:sp>
      <p:pic>
        <p:nvPicPr>
          <p:cNvPr id="3088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520468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3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 rot="21399230">
            <a:off x="-158750" y="4456113"/>
            <a:ext cx="9612313" cy="75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368483" y="1073828"/>
            <a:ext cx="7713663" cy="310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eaLnBrk="0" hangingPunct="0"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Leeds CC Contracts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300" dirty="0" smtClean="0">
                <a:solidFill>
                  <a:srgbClr val="000000"/>
                </a:solidFill>
                <a:latin typeface="Rockwell" pitchFamily="18" charset="0"/>
              </a:rPr>
              <a:t>Responsive, voids &amp; cyclical maintenance in S &amp; W Leeds (until 2019 &amp; 2020)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300" dirty="0" smtClean="0">
                <a:solidFill>
                  <a:srgbClr val="000000"/>
                </a:solidFill>
                <a:latin typeface="Rockwell" pitchFamily="18" charset="0"/>
              </a:rPr>
              <a:t>Planned Works in S &amp; W Leeds (until 2018)</a:t>
            </a:r>
          </a:p>
          <a:p>
            <a:pPr marL="742950" lvl="1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300" dirty="0" smtClean="0">
                <a:solidFill>
                  <a:srgbClr val="000000"/>
                </a:solidFill>
                <a:latin typeface="Rockwell" pitchFamily="18" charset="0"/>
              </a:rPr>
              <a:t>Gas Services in S &amp; W Leeds (until 2017)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Accent Gas (2014-17)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Housing Leeds Gas Contract (2016-2020)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Belle Isle TMO Contract (2011-2018)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Yorkshire Housing Repairs &amp; Voids (2016-2020)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Bradford Disabled Facilities framework (2016-2020)  </a:t>
            </a:r>
          </a:p>
          <a:p>
            <a:pPr marL="285750" indent="-28575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r>
              <a:rPr lang="en-GB" sz="1700" dirty="0" smtClean="0">
                <a:solidFill>
                  <a:srgbClr val="000000"/>
                </a:solidFill>
                <a:latin typeface="Rockwell" pitchFamily="18" charset="0"/>
              </a:rPr>
              <a:t>Sanctuary Housing Repairs &amp; Voids Framework (2016-2020)</a:t>
            </a: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>
              <a:solidFill>
                <a:srgbClr val="000000"/>
              </a:solidFill>
              <a:latin typeface="Rockwell" pitchFamily="18" charset="0"/>
            </a:endParaRPr>
          </a:p>
          <a:p>
            <a:pPr>
              <a:spcBef>
                <a:spcPct val="20000"/>
              </a:spcBef>
              <a:buClr>
                <a:srgbClr val="D00000"/>
              </a:buClr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D00000"/>
              </a:buClr>
              <a:buFont typeface="Wingdings" panose="05000000000000000000" pitchFamily="2" charset="2"/>
              <a:buChar char="§"/>
              <a:defRPr/>
            </a:pPr>
            <a:endParaRPr lang="en-GB" sz="1800" dirty="0" smtClean="0">
              <a:solidFill>
                <a:srgbClr val="000000"/>
              </a:solidFill>
              <a:latin typeface="Rockwell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-25400"/>
            <a:ext cx="9144000" cy="107950"/>
          </a:xfrm>
          <a:prstGeom prst="rect">
            <a:avLst/>
          </a:prstGeom>
          <a:solidFill>
            <a:srgbClr val="E11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hord 6"/>
          <p:cNvSpPr>
            <a:spLocks noChangeAspect="1"/>
          </p:cNvSpPr>
          <p:nvPr/>
        </p:nvSpPr>
        <p:spPr>
          <a:xfrm rot="17460000">
            <a:off x="8181182" y="-245269"/>
            <a:ext cx="457200" cy="611187"/>
          </a:xfrm>
          <a:prstGeom prst="chord">
            <a:avLst>
              <a:gd name="adj1" fmla="val 2850485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3079" name="Slide Number Placeholder 17"/>
          <p:cNvSpPr txBox="1">
            <a:spLocks/>
          </p:cNvSpPr>
          <p:nvPr/>
        </p:nvSpPr>
        <p:spPr bwMode="auto">
          <a:xfrm>
            <a:off x="8101013" y="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EB123691-2792-44E7-A2B6-81B60CE8B3C7}" type="slidenum">
              <a:rPr lang="en-JM" altLang="en-US" sz="1400" smtClean="0">
                <a:solidFill>
                  <a:srgbClr val="FFFFFF"/>
                </a:solidFill>
                <a:latin typeface="Rockwell" pitchFamily="18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JM" altLang="en-US" sz="1400" dirty="0" smtClean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86313"/>
            <a:ext cx="6705600" cy="357187"/>
          </a:xfrm>
          <a:prstGeom prst="rect">
            <a:avLst/>
          </a:prstGeom>
          <a:solidFill>
            <a:srgbClr val="E11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5895975" y="4786313"/>
            <a:ext cx="3248025" cy="357187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E11837"/>
              </a:solidFill>
            </a:endParaRPr>
          </a:p>
        </p:txBody>
      </p:sp>
      <p:sp>
        <p:nvSpPr>
          <p:cNvPr id="3082" name="Content Placeholder 2"/>
          <p:cNvSpPr txBox="1">
            <a:spLocks/>
          </p:cNvSpPr>
          <p:nvPr/>
        </p:nvSpPr>
        <p:spPr bwMode="auto">
          <a:xfrm>
            <a:off x="468313" y="4786313"/>
            <a:ext cx="60499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rgbClr val="E11837"/>
              </a:buClr>
              <a:buFont typeface="Wingdings" pitchFamily="2" charset="2"/>
              <a:buNone/>
            </a:pPr>
            <a:r>
              <a:rPr lang="en-GB" altLang="en-US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en-GB" altLang="en-US" sz="1500" dirty="0" smtClean="0">
                <a:solidFill>
                  <a:srgbClr val="FFFFFF"/>
                </a:solidFill>
                <a:latin typeface="Rockwell" pitchFamily="18" charset="0"/>
              </a:rPr>
              <a:t> May 2016</a:t>
            </a: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 bwMode="auto">
          <a:xfrm flipH="1">
            <a:off x="107950" y="4786313"/>
            <a:ext cx="431800" cy="323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863" y="4832350"/>
            <a:ext cx="307975" cy="2317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30188" y="4948238"/>
            <a:ext cx="185737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502">
            <a:off x="-209549" y="-223170"/>
            <a:ext cx="8464550" cy="12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itle 1"/>
          <p:cNvSpPr txBox="1">
            <a:spLocks/>
          </p:cNvSpPr>
          <p:nvPr/>
        </p:nvSpPr>
        <p:spPr bwMode="auto">
          <a:xfrm>
            <a:off x="539750" y="250825"/>
            <a:ext cx="64801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400" b="1" dirty="0" smtClean="0">
                <a:solidFill>
                  <a:srgbClr val="FFFFFF"/>
                </a:solidFill>
                <a:latin typeface="Rockwell" pitchFamily="18" charset="0"/>
              </a:rPr>
              <a:t>Local Context: Leeds Hub</a:t>
            </a:r>
          </a:p>
        </p:txBody>
      </p:sp>
      <p:pic>
        <p:nvPicPr>
          <p:cNvPr id="3088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520468"/>
            <a:ext cx="1379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8935</TotalTime>
  <Words>284</Words>
  <Application>Microsoft Office PowerPoint</Application>
  <PresentationFormat>On-screen Show (16:9)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Hall</dc:creator>
  <cp:lastModifiedBy>Sarah Hall</cp:lastModifiedBy>
  <cp:revision>1</cp:revision>
  <dcterms:modified xsi:type="dcterms:W3CDTF">2016-05-20T14:12:38Z</dcterms:modified>
</cp:coreProperties>
</file>